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tags/tag1.xml" ContentType="application/vnd.openxmlformats-officedocument.presentationml.tags+xml"/>
  <Override PartName="/ppt/notesSlides/notesSlide35.xml" ContentType="application/vnd.openxmlformats-officedocument.presentationml.notesSlide+xml"/>
  <Override PartName="/ppt/tags/tag2.xml" ContentType="application/vnd.openxmlformats-officedocument.presentationml.tags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62"/>
  </p:notesMasterIdLst>
  <p:sldIdLst>
    <p:sldId id="2752" r:id="rId2"/>
    <p:sldId id="258" r:id="rId3"/>
    <p:sldId id="2673" r:id="rId4"/>
    <p:sldId id="275" r:id="rId5"/>
    <p:sldId id="278" r:id="rId6"/>
    <p:sldId id="911" r:id="rId7"/>
    <p:sldId id="2944" r:id="rId8"/>
    <p:sldId id="2945" r:id="rId9"/>
    <p:sldId id="2946" r:id="rId10"/>
    <p:sldId id="2672" r:id="rId11"/>
    <p:sldId id="2674" r:id="rId12"/>
    <p:sldId id="2675" r:id="rId13"/>
    <p:sldId id="2676" r:id="rId14"/>
    <p:sldId id="2677" r:id="rId15"/>
    <p:sldId id="2928" r:id="rId16"/>
    <p:sldId id="2929" r:id="rId17"/>
    <p:sldId id="426" r:id="rId18"/>
    <p:sldId id="2678" r:id="rId19"/>
    <p:sldId id="419" r:id="rId20"/>
    <p:sldId id="424" r:id="rId21"/>
    <p:sldId id="425" r:id="rId22"/>
    <p:sldId id="420" r:id="rId23"/>
    <p:sldId id="2679" r:id="rId24"/>
    <p:sldId id="430" r:id="rId25"/>
    <p:sldId id="402" r:id="rId26"/>
    <p:sldId id="403" r:id="rId27"/>
    <p:sldId id="405" r:id="rId28"/>
    <p:sldId id="2930" r:id="rId29"/>
    <p:sldId id="408" r:id="rId30"/>
    <p:sldId id="2952" r:id="rId31"/>
    <p:sldId id="2931" r:id="rId32"/>
    <p:sldId id="265" r:id="rId33"/>
    <p:sldId id="2680" r:id="rId34"/>
    <p:sldId id="2681" r:id="rId35"/>
    <p:sldId id="2942" r:id="rId36"/>
    <p:sldId id="2941" r:id="rId37"/>
    <p:sldId id="266" r:id="rId38"/>
    <p:sldId id="2738" r:id="rId39"/>
    <p:sldId id="431" r:id="rId40"/>
    <p:sldId id="2937" r:id="rId41"/>
    <p:sldId id="2938" r:id="rId42"/>
    <p:sldId id="2939" r:id="rId43"/>
    <p:sldId id="2940" r:id="rId44"/>
    <p:sldId id="455" r:id="rId45"/>
    <p:sldId id="456" r:id="rId46"/>
    <p:sldId id="2947" r:id="rId47"/>
    <p:sldId id="2948" r:id="rId48"/>
    <p:sldId id="2949" r:id="rId49"/>
    <p:sldId id="2953" r:id="rId50"/>
    <p:sldId id="2954" r:id="rId51"/>
    <p:sldId id="2955" r:id="rId52"/>
    <p:sldId id="2933" r:id="rId53"/>
    <p:sldId id="2934" r:id="rId54"/>
    <p:sldId id="2935" r:id="rId55"/>
    <p:sldId id="2936" r:id="rId56"/>
    <p:sldId id="2671" r:id="rId57"/>
    <p:sldId id="2951" r:id="rId58"/>
    <p:sldId id="2950" r:id="rId59"/>
    <p:sldId id="2762" r:id="rId60"/>
    <p:sldId id="260" r:id="rId61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74"/>
  </p:normalViewPr>
  <p:slideViewPr>
    <p:cSldViewPr snapToGrid="0">
      <p:cViewPr varScale="1">
        <p:scale>
          <a:sx n="139" d="100"/>
          <a:sy n="139" d="100"/>
        </p:scale>
        <p:origin x="176" y="59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emf"/></Relationships>
</file>

<file path=ppt/drawings/_rels/vmlDrawing1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image" Target="../media/image26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image" Target="../media/image16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c6f91993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c6f91993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46105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5">
            <a:extLst>
              <a:ext uri="{FF2B5EF4-FFF2-40B4-BE49-F238E27FC236}">
                <a16:creationId xmlns:a16="http://schemas.microsoft.com/office/drawing/2014/main" id="{D49D2C73-AF5D-5F4D-9327-5D070C4D0D1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9CD8A7C-7A1F-D443-A6D1-1834044B8796}" type="slidenum">
              <a:rPr kumimoji="0" lang="he-IL" altLang="zh-TW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altLang="zh-TW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15363" name="Rectangle 2">
            <a:extLst>
              <a:ext uri="{FF2B5EF4-FFF2-40B4-BE49-F238E27FC236}">
                <a16:creationId xmlns:a16="http://schemas.microsoft.com/office/drawing/2014/main" id="{B7928F2C-212A-FF44-B16B-5BD32FA95FB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5364" name="Rectangle 3">
            <a:extLst>
              <a:ext uri="{FF2B5EF4-FFF2-40B4-BE49-F238E27FC236}">
                <a16:creationId xmlns:a16="http://schemas.microsoft.com/office/drawing/2014/main" id="{B88A562A-5CA7-EE46-92C1-D1CBE0B0BE8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zh-TW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94144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5">
            <a:extLst>
              <a:ext uri="{FF2B5EF4-FFF2-40B4-BE49-F238E27FC236}">
                <a16:creationId xmlns:a16="http://schemas.microsoft.com/office/drawing/2014/main" id="{EA9FD730-6A6B-6C47-B3F3-C9BB2A492E5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7B22005-35AD-1A4F-8B5F-5138C0D16E31}" type="slidenum">
              <a:rPr kumimoji="0" lang="he-IL" altLang="zh-TW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altLang="zh-TW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17411" name="Rectangle 2">
            <a:extLst>
              <a:ext uri="{FF2B5EF4-FFF2-40B4-BE49-F238E27FC236}">
                <a16:creationId xmlns:a16="http://schemas.microsoft.com/office/drawing/2014/main" id="{BCE698B0-D292-0040-AD15-10D85CA7531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7412" name="Rectangle 3">
            <a:extLst>
              <a:ext uri="{FF2B5EF4-FFF2-40B4-BE49-F238E27FC236}">
                <a16:creationId xmlns:a16="http://schemas.microsoft.com/office/drawing/2014/main" id="{9AB677C1-2466-FD44-AC6F-92C23ACCF3D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zh-TW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6608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5">
            <a:extLst>
              <a:ext uri="{FF2B5EF4-FFF2-40B4-BE49-F238E27FC236}">
                <a16:creationId xmlns:a16="http://schemas.microsoft.com/office/drawing/2014/main" id="{5A9D9D03-FB8C-4447-9471-EEC7679A217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35F2FCB-24A8-8A40-99E3-C5E87CBA3A47}" type="slidenum">
              <a:rPr kumimoji="0" lang="he-IL" altLang="zh-TW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altLang="zh-TW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19459" name="Rectangle 2">
            <a:extLst>
              <a:ext uri="{FF2B5EF4-FFF2-40B4-BE49-F238E27FC236}">
                <a16:creationId xmlns:a16="http://schemas.microsoft.com/office/drawing/2014/main" id="{1D483C4C-F4D5-3441-9E27-3D8B20F9510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9460" name="Rectangle 3">
            <a:extLst>
              <a:ext uri="{FF2B5EF4-FFF2-40B4-BE49-F238E27FC236}">
                <a16:creationId xmlns:a16="http://schemas.microsoft.com/office/drawing/2014/main" id="{2648AE28-D634-EB4C-A772-D8EC20751D3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zh-TW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67355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5">
            <a:extLst>
              <a:ext uri="{FF2B5EF4-FFF2-40B4-BE49-F238E27FC236}">
                <a16:creationId xmlns:a16="http://schemas.microsoft.com/office/drawing/2014/main" id="{50E6723B-3471-9345-A03C-C388F2883F3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E948320-315C-0940-8F36-B24855DEF245}" type="slidenum">
              <a:rPr kumimoji="0" lang="he-IL" altLang="zh-TW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altLang="zh-TW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21507" name="Rectangle 2">
            <a:extLst>
              <a:ext uri="{FF2B5EF4-FFF2-40B4-BE49-F238E27FC236}">
                <a16:creationId xmlns:a16="http://schemas.microsoft.com/office/drawing/2014/main" id="{491A4982-C9CD-7544-82BE-D6F034F4EF7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1508" name="Rectangle 3">
            <a:extLst>
              <a:ext uri="{FF2B5EF4-FFF2-40B4-BE49-F238E27FC236}">
                <a16:creationId xmlns:a16="http://schemas.microsoft.com/office/drawing/2014/main" id="{CEC8DBE4-8491-6343-8393-E12676EAAAF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zh-TW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48610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5">
            <a:extLst>
              <a:ext uri="{FF2B5EF4-FFF2-40B4-BE49-F238E27FC236}">
                <a16:creationId xmlns:a16="http://schemas.microsoft.com/office/drawing/2014/main" id="{6819103E-1FF4-F244-ABFD-FEA47AB2B00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FBBC21E-4178-2045-87E9-E707383784D6}" type="slidenum">
              <a:rPr kumimoji="0" lang="he-IL" altLang="zh-TW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altLang="zh-TW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23555" name="Rectangle 2">
            <a:extLst>
              <a:ext uri="{FF2B5EF4-FFF2-40B4-BE49-F238E27FC236}">
                <a16:creationId xmlns:a16="http://schemas.microsoft.com/office/drawing/2014/main" id="{E3EE4795-9E17-F844-9E63-4787919FD84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3556" name="Rectangle 3">
            <a:extLst>
              <a:ext uri="{FF2B5EF4-FFF2-40B4-BE49-F238E27FC236}">
                <a16:creationId xmlns:a16="http://schemas.microsoft.com/office/drawing/2014/main" id="{3E2C0B06-5E70-0E4B-BCCD-8A51C705CB1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zh-TW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72692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5">
            <a:extLst>
              <a:ext uri="{FF2B5EF4-FFF2-40B4-BE49-F238E27FC236}">
                <a16:creationId xmlns:a16="http://schemas.microsoft.com/office/drawing/2014/main" id="{1BA0FEAE-5D98-3E43-B5A0-A31DAB7BD5DE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4022725" y="9745663"/>
            <a:ext cx="3076575" cy="477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20050" tIns="0" rIns="20050" bIns="0" anchor="b"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6668672-A6AE-9F43-A8D2-ED276C822268}" type="slidenum">
              <a:rPr kumimoji="0" lang="he-IL" altLang="zh-TW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altLang="zh-TW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25603" name="Rectangle 2">
            <a:extLst>
              <a:ext uri="{FF2B5EF4-FFF2-40B4-BE49-F238E27FC236}">
                <a16:creationId xmlns:a16="http://schemas.microsoft.com/office/drawing/2014/main" id="{910629DB-0749-DC46-A69F-B9E93F9036C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5604" name="Rectangle 3">
            <a:extLst>
              <a:ext uri="{FF2B5EF4-FFF2-40B4-BE49-F238E27FC236}">
                <a16:creationId xmlns:a16="http://schemas.microsoft.com/office/drawing/2014/main" id="{798A22B8-8E0D-5347-A3FF-11588BBA841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zh-TW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57665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5">
            <a:extLst>
              <a:ext uri="{FF2B5EF4-FFF2-40B4-BE49-F238E27FC236}">
                <a16:creationId xmlns:a16="http://schemas.microsoft.com/office/drawing/2014/main" id="{E6C97C12-1C58-284D-B8E4-FD7CA64DF3C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8FEF24F-94CC-C44A-8013-E4E854C98C42}" type="slidenum">
              <a:rPr kumimoji="0" lang="he-IL" altLang="zh-TW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altLang="zh-TW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27651" name="Rectangle 2">
            <a:extLst>
              <a:ext uri="{FF2B5EF4-FFF2-40B4-BE49-F238E27FC236}">
                <a16:creationId xmlns:a16="http://schemas.microsoft.com/office/drawing/2014/main" id="{A693228F-4055-0A48-B145-D9186460204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7652" name="Rectangle 3">
            <a:extLst>
              <a:ext uri="{FF2B5EF4-FFF2-40B4-BE49-F238E27FC236}">
                <a16:creationId xmlns:a16="http://schemas.microsoft.com/office/drawing/2014/main" id="{1EE90426-C84A-2C44-95A9-4769EDD96F2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zh-TW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26636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5">
            <a:extLst>
              <a:ext uri="{FF2B5EF4-FFF2-40B4-BE49-F238E27FC236}">
                <a16:creationId xmlns:a16="http://schemas.microsoft.com/office/drawing/2014/main" id="{CB4B8D3C-591F-194F-93BA-459B4E5FF1E7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4022725" y="9745663"/>
            <a:ext cx="3076575" cy="477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20050" tIns="0" rIns="20050" bIns="0" anchor="b"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9CA8EE1-3E33-164F-B445-43846C7D2FF3}" type="slidenum">
              <a:rPr kumimoji="0" lang="he-IL" altLang="zh-TW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altLang="zh-TW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29699" name="Rectangle 2">
            <a:extLst>
              <a:ext uri="{FF2B5EF4-FFF2-40B4-BE49-F238E27FC236}">
                <a16:creationId xmlns:a16="http://schemas.microsoft.com/office/drawing/2014/main" id="{C16C23D4-EAC9-CF4E-80BA-9429C72D645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9700" name="Rectangle 3">
            <a:extLst>
              <a:ext uri="{FF2B5EF4-FFF2-40B4-BE49-F238E27FC236}">
                <a16:creationId xmlns:a16="http://schemas.microsoft.com/office/drawing/2014/main" id="{D88AB5C3-8D95-2D4C-8B6A-246A72C7CF6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zh-TW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223742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5">
            <a:extLst>
              <a:ext uri="{FF2B5EF4-FFF2-40B4-BE49-F238E27FC236}">
                <a16:creationId xmlns:a16="http://schemas.microsoft.com/office/drawing/2014/main" id="{03892407-7ED1-7648-B3FA-688805CC471A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4022725" y="9745663"/>
            <a:ext cx="3076575" cy="477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20050" tIns="0" rIns="20050" bIns="0" anchor="b"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2392674-59C3-AE43-9886-C44C4F7C3B84}" type="slidenum">
              <a:rPr kumimoji="0" lang="he-IL" altLang="zh-TW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altLang="zh-TW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31747" name="Rectangle 2">
            <a:extLst>
              <a:ext uri="{FF2B5EF4-FFF2-40B4-BE49-F238E27FC236}">
                <a16:creationId xmlns:a16="http://schemas.microsoft.com/office/drawing/2014/main" id="{B02CD585-C297-204A-BCF7-532EA4716FD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31748" name="Rectangle 3">
            <a:extLst>
              <a:ext uri="{FF2B5EF4-FFF2-40B4-BE49-F238E27FC236}">
                <a16:creationId xmlns:a16="http://schemas.microsoft.com/office/drawing/2014/main" id="{616E333C-37D4-9346-95B6-24BAF336044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zh-TW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168233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5">
            <a:extLst>
              <a:ext uri="{FF2B5EF4-FFF2-40B4-BE49-F238E27FC236}">
                <a16:creationId xmlns:a16="http://schemas.microsoft.com/office/drawing/2014/main" id="{BE6C9738-FE4F-D542-899F-6B85EFD3BDFD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4022725" y="9745663"/>
            <a:ext cx="3076575" cy="477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20050" tIns="0" rIns="20050" bIns="0" anchor="b"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C55D0CC-3CDB-494E-9400-0A4157EA6520}" type="slidenum">
              <a:rPr kumimoji="0" lang="he-IL" altLang="zh-TW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altLang="zh-TW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33795" name="Rectangle 2">
            <a:extLst>
              <a:ext uri="{FF2B5EF4-FFF2-40B4-BE49-F238E27FC236}">
                <a16:creationId xmlns:a16="http://schemas.microsoft.com/office/drawing/2014/main" id="{31C39A88-3D7E-1E4D-80A2-CEAB3D5A413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33796" name="Rectangle 3">
            <a:extLst>
              <a:ext uri="{FF2B5EF4-FFF2-40B4-BE49-F238E27FC236}">
                <a16:creationId xmlns:a16="http://schemas.microsoft.com/office/drawing/2014/main" id="{AD9D6AE8-C326-444A-ADCD-968D7162E69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zh-TW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85718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c6f91993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c6f91993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5">
            <a:extLst>
              <a:ext uri="{FF2B5EF4-FFF2-40B4-BE49-F238E27FC236}">
                <a16:creationId xmlns:a16="http://schemas.microsoft.com/office/drawing/2014/main" id="{CA663056-CEAC-E54C-9F31-40681B9826E3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4022725" y="9745663"/>
            <a:ext cx="3076575" cy="477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20050" tIns="0" rIns="20050" bIns="0" anchor="b"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14D04CD-092C-AF45-BE44-4C301A1C9DC2}" type="slidenum">
              <a:rPr kumimoji="0" lang="he-IL" altLang="zh-TW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altLang="zh-TW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35843" name="Rectangle 2">
            <a:extLst>
              <a:ext uri="{FF2B5EF4-FFF2-40B4-BE49-F238E27FC236}">
                <a16:creationId xmlns:a16="http://schemas.microsoft.com/office/drawing/2014/main" id="{27208C55-7712-C44D-B47A-767C43057D6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35844" name="Rectangle 3">
            <a:extLst>
              <a:ext uri="{FF2B5EF4-FFF2-40B4-BE49-F238E27FC236}">
                <a16:creationId xmlns:a16="http://schemas.microsoft.com/office/drawing/2014/main" id="{4FE6F86D-8AB3-3A4F-9CA0-EBCBB961CF0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zh-TW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147311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5">
            <a:extLst>
              <a:ext uri="{FF2B5EF4-FFF2-40B4-BE49-F238E27FC236}">
                <a16:creationId xmlns:a16="http://schemas.microsoft.com/office/drawing/2014/main" id="{5EF4A131-1579-834F-BB00-9DD01C406BD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5AC8528-5370-4D48-ACBC-A1F1F01A103F}" type="slidenum">
              <a:rPr kumimoji="0" lang="he-IL" altLang="zh-TW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altLang="zh-TW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37891" name="Rectangle 2">
            <a:extLst>
              <a:ext uri="{FF2B5EF4-FFF2-40B4-BE49-F238E27FC236}">
                <a16:creationId xmlns:a16="http://schemas.microsoft.com/office/drawing/2014/main" id="{B91A5C19-F5E7-5540-AB20-B2C456057FF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37892" name="Rectangle 3">
            <a:extLst>
              <a:ext uri="{FF2B5EF4-FFF2-40B4-BE49-F238E27FC236}">
                <a16:creationId xmlns:a16="http://schemas.microsoft.com/office/drawing/2014/main" id="{196904D9-FE3B-284F-B8A4-36483C69319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zh-TW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38408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5">
            <a:extLst>
              <a:ext uri="{FF2B5EF4-FFF2-40B4-BE49-F238E27FC236}">
                <a16:creationId xmlns:a16="http://schemas.microsoft.com/office/drawing/2014/main" id="{5F941C99-843F-8149-AB7D-7D2F7BE203AA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4022725" y="9745663"/>
            <a:ext cx="3076575" cy="477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20050" tIns="0" rIns="20050" bIns="0" anchor="b"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78CB287-EA82-C145-BF4B-D2C3EA861D9F}" type="slidenum">
              <a:rPr kumimoji="0" lang="he-IL" altLang="zh-TW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altLang="zh-TW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39939" name="Rectangle 2">
            <a:extLst>
              <a:ext uri="{FF2B5EF4-FFF2-40B4-BE49-F238E27FC236}">
                <a16:creationId xmlns:a16="http://schemas.microsoft.com/office/drawing/2014/main" id="{0D1A4588-9478-E545-8D8F-4A8485B633B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39940" name="Rectangle 3">
            <a:extLst>
              <a:ext uri="{FF2B5EF4-FFF2-40B4-BE49-F238E27FC236}">
                <a16:creationId xmlns:a16="http://schemas.microsoft.com/office/drawing/2014/main" id="{CFFE4319-D2E0-9845-A99A-D7264ED7A26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zh-TW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503706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5">
            <a:extLst>
              <a:ext uri="{FF2B5EF4-FFF2-40B4-BE49-F238E27FC236}">
                <a16:creationId xmlns:a16="http://schemas.microsoft.com/office/drawing/2014/main" id="{BDBCDF85-5D47-CD49-9CF5-41940BCF911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1A1871E-66E2-FE4C-A218-1526F0F95C8C}" type="slidenum">
              <a:rPr kumimoji="0" lang="he-IL" altLang="zh-TW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altLang="zh-TW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41987" name="Rectangle 2">
            <a:extLst>
              <a:ext uri="{FF2B5EF4-FFF2-40B4-BE49-F238E27FC236}">
                <a16:creationId xmlns:a16="http://schemas.microsoft.com/office/drawing/2014/main" id="{D443E369-CA2B-2748-9CE5-FD53680D1CA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41988" name="Rectangle 3">
            <a:extLst>
              <a:ext uri="{FF2B5EF4-FFF2-40B4-BE49-F238E27FC236}">
                <a16:creationId xmlns:a16="http://schemas.microsoft.com/office/drawing/2014/main" id="{0549107C-7AF9-7D4F-9F4A-09366010974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zh-TW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654247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5">
            <a:extLst>
              <a:ext uri="{FF2B5EF4-FFF2-40B4-BE49-F238E27FC236}">
                <a16:creationId xmlns:a16="http://schemas.microsoft.com/office/drawing/2014/main" id="{3B4D9EBE-2B61-9743-9429-19AAE592367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FCFFC6B-BC75-3142-8C45-410C8399A979}" type="slidenum">
              <a:rPr kumimoji="0" lang="he-IL" altLang="zh-TW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altLang="zh-TW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44035" name="Rectangle 2">
            <a:extLst>
              <a:ext uri="{FF2B5EF4-FFF2-40B4-BE49-F238E27FC236}">
                <a16:creationId xmlns:a16="http://schemas.microsoft.com/office/drawing/2014/main" id="{C5949220-24E1-114E-8730-87E9B65467C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44036" name="Rectangle 3">
            <a:extLst>
              <a:ext uri="{FF2B5EF4-FFF2-40B4-BE49-F238E27FC236}">
                <a16:creationId xmlns:a16="http://schemas.microsoft.com/office/drawing/2014/main" id="{5AE4B815-F994-C144-BA71-CA03B58CC9E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zh-TW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524056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5">
            <a:extLst>
              <a:ext uri="{FF2B5EF4-FFF2-40B4-BE49-F238E27FC236}">
                <a16:creationId xmlns:a16="http://schemas.microsoft.com/office/drawing/2014/main" id="{BE1ECCCF-B632-FA47-8322-C192C934E89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47B9961-85DC-5B4C-8C70-5318132EF2B8}" type="slidenum">
              <a:rPr kumimoji="0" lang="he-IL" altLang="zh-TW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altLang="zh-TW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48131" name="Rectangle 2">
            <a:extLst>
              <a:ext uri="{FF2B5EF4-FFF2-40B4-BE49-F238E27FC236}">
                <a16:creationId xmlns:a16="http://schemas.microsoft.com/office/drawing/2014/main" id="{7D6196D6-724F-9A43-8944-A4F123D00DB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48132" name="Rectangle 3">
            <a:extLst>
              <a:ext uri="{FF2B5EF4-FFF2-40B4-BE49-F238E27FC236}">
                <a16:creationId xmlns:a16="http://schemas.microsoft.com/office/drawing/2014/main" id="{E0FD51F7-77F6-244A-952C-D16F4AA2A5D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zh-TW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465291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5">
            <a:extLst>
              <a:ext uri="{FF2B5EF4-FFF2-40B4-BE49-F238E27FC236}">
                <a16:creationId xmlns:a16="http://schemas.microsoft.com/office/drawing/2014/main" id="{446557BA-6B54-DE43-B733-C5CC9547599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7E78759-4F61-3941-8E91-2DEE301C4406}" type="slidenum">
              <a:rPr kumimoji="0" lang="he-IL" altLang="zh-TW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altLang="zh-TW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50179" name="Rectangle 2">
            <a:extLst>
              <a:ext uri="{FF2B5EF4-FFF2-40B4-BE49-F238E27FC236}">
                <a16:creationId xmlns:a16="http://schemas.microsoft.com/office/drawing/2014/main" id="{0E93441D-D849-6F4E-AE59-0695E57462A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50180" name="Rectangle 3">
            <a:extLst>
              <a:ext uri="{FF2B5EF4-FFF2-40B4-BE49-F238E27FC236}">
                <a16:creationId xmlns:a16="http://schemas.microsoft.com/office/drawing/2014/main" id="{C0059CDB-66F7-6F49-978F-8F30317791E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zh-TW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820929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5">
            <a:extLst>
              <a:ext uri="{FF2B5EF4-FFF2-40B4-BE49-F238E27FC236}">
                <a16:creationId xmlns:a16="http://schemas.microsoft.com/office/drawing/2014/main" id="{0E64A1A4-0A23-D046-B1B1-5AABE9A176A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3987A6D-F800-3742-9311-DE884F0250B9}" type="slidenum">
              <a:rPr kumimoji="0" lang="he-IL" altLang="zh-TW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altLang="zh-TW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52227" name="Rectangle 2">
            <a:extLst>
              <a:ext uri="{FF2B5EF4-FFF2-40B4-BE49-F238E27FC236}">
                <a16:creationId xmlns:a16="http://schemas.microsoft.com/office/drawing/2014/main" id="{679EBBCD-6BFF-D548-AC47-4375A6AC918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52228" name="Rectangle 3">
            <a:extLst>
              <a:ext uri="{FF2B5EF4-FFF2-40B4-BE49-F238E27FC236}">
                <a16:creationId xmlns:a16="http://schemas.microsoft.com/office/drawing/2014/main" id="{9517691B-4750-F044-BEC1-94854330705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zh-TW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369219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c6f91993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c6f91993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155442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5">
            <a:extLst>
              <a:ext uri="{FF2B5EF4-FFF2-40B4-BE49-F238E27FC236}">
                <a16:creationId xmlns:a16="http://schemas.microsoft.com/office/drawing/2014/main" id="{0E64A1A4-0A23-D046-B1B1-5AABE9A176A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3987A6D-F800-3742-9311-DE884F0250B9}" type="slidenum">
              <a:rPr kumimoji="0" lang="he-IL" altLang="zh-TW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altLang="zh-TW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52227" name="Rectangle 2">
            <a:extLst>
              <a:ext uri="{FF2B5EF4-FFF2-40B4-BE49-F238E27FC236}">
                <a16:creationId xmlns:a16="http://schemas.microsoft.com/office/drawing/2014/main" id="{679EBBCD-6BFF-D548-AC47-4375A6AC918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52228" name="Rectangle 3">
            <a:extLst>
              <a:ext uri="{FF2B5EF4-FFF2-40B4-BE49-F238E27FC236}">
                <a16:creationId xmlns:a16="http://schemas.microsoft.com/office/drawing/2014/main" id="{9517691B-4750-F044-BEC1-94854330705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zh-TW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91278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5">
            <a:extLst>
              <a:ext uri="{FF2B5EF4-FFF2-40B4-BE49-F238E27FC236}">
                <a16:creationId xmlns:a16="http://schemas.microsoft.com/office/drawing/2014/main" id="{869663D8-0358-F649-B2DD-CA902B00830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920DAEA-896D-534F-AF1D-45A389DE1759}" type="slidenum">
              <a:rPr kumimoji="0" lang="he-IL" altLang="zh-TW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altLang="zh-TW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11267" name="Rectangle 2">
            <a:extLst>
              <a:ext uri="{FF2B5EF4-FFF2-40B4-BE49-F238E27FC236}">
                <a16:creationId xmlns:a16="http://schemas.microsoft.com/office/drawing/2014/main" id="{0DE1813B-0F58-9949-A188-5751819CCC6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1268" name="Rectangle 3">
            <a:extLst>
              <a:ext uri="{FF2B5EF4-FFF2-40B4-BE49-F238E27FC236}">
                <a16:creationId xmlns:a16="http://schemas.microsoft.com/office/drawing/2014/main" id="{277040B7-7E0A-4747-904F-803969C155F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zh-TW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673345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c6f91993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c6f91993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965663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c6f91993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c6f91993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2682107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c6f91993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c6f91993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023383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4BDDFF-9C74-45EE-AD90-2B14BDC1031C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724576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4BDDFF-9C74-45EE-AD90-2B14BDC1031C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852596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5">
            <a:extLst>
              <a:ext uri="{FF2B5EF4-FFF2-40B4-BE49-F238E27FC236}">
                <a16:creationId xmlns:a16="http://schemas.microsoft.com/office/drawing/2014/main" id="{3CD3EA88-A241-384B-8ECF-9C84BCA7DFC3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4022725" y="9745663"/>
            <a:ext cx="3076575" cy="477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0048" tIns="0" rIns="20048" bIns="0" anchor="b"/>
          <a:lstStyle>
            <a:lvl1pPr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00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00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00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00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01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29B26E0-DAB0-3B4E-A8D6-FEF74B7B6BAE}" type="slidenum">
              <a:rPr kumimoji="0" lang="he-IL" altLang="zh-TW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pPr marL="0" marR="0" lvl="0" indent="0" algn="r" defTabSz="8001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altLang="zh-TW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5123" name="Rectangle 2">
            <a:extLst>
              <a:ext uri="{FF2B5EF4-FFF2-40B4-BE49-F238E27FC236}">
                <a16:creationId xmlns:a16="http://schemas.microsoft.com/office/drawing/2014/main" id="{56B4003F-84C9-7A4A-A76F-2F41F702C0C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900" tIns="48451" rIns="96900" bIns="48451"/>
          <a:lstStyle/>
          <a:p>
            <a:pPr rtl="1"/>
            <a:endParaRPr lang="en-US" altLang="zh-TW">
              <a:cs typeface="Arial" panose="020B0604020202020204" pitchFamily="34" charset="0"/>
            </a:endParaRPr>
          </a:p>
        </p:txBody>
      </p:sp>
      <p:sp>
        <p:nvSpPr>
          <p:cNvPr id="5124" name="Rectangle 3">
            <a:extLst>
              <a:ext uri="{FF2B5EF4-FFF2-40B4-BE49-F238E27FC236}">
                <a16:creationId xmlns:a16="http://schemas.microsoft.com/office/drawing/2014/main" id="{C2C0F8B1-D1A2-DD4A-9CFC-4BD735AD552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63538" y="893763"/>
            <a:ext cx="6370637" cy="3584575"/>
          </a:xfrm>
          <a:ln cap="flat"/>
        </p:spPr>
      </p:sp>
    </p:spTree>
    <p:extLst>
      <p:ext uri="{BB962C8B-B14F-4D97-AF65-F5344CB8AC3E}">
        <p14:creationId xmlns:p14="http://schemas.microsoft.com/office/powerpoint/2010/main" val="321436670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5">
            <a:extLst>
              <a:ext uri="{FF2B5EF4-FFF2-40B4-BE49-F238E27FC236}">
                <a16:creationId xmlns:a16="http://schemas.microsoft.com/office/drawing/2014/main" id="{3CD3EA88-A241-384B-8ECF-9C84BCA7DFC3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4022725" y="9745663"/>
            <a:ext cx="3076575" cy="477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0048" tIns="0" rIns="20048" bIns="0" anchor="b"/>
          <a:lstStyle>
            <a:lvl1pPr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00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00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00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00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01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29B26E0-DAB0-3B4E-A8D6-FEF74B7B6BAE}" type="slidenum">
              <a:rPr kumimoji="0" lang="he-IL" altLang="zh-TW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pPr marL="0" marR="0" lvl="0" indent="0" algn="r" defTabSz="8001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altLang="zh-TW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5123" name="Rectangle 2">
            <a:extLst>
              <a:ext uri="{FF2B5EF4-FFF2-40B4-BE49-F238E27FC236}">
                <a16:creationId xmlns:a16="http://schemas.microsoft.com/office/drawing/2014/main" id="{56B4003F-84C9-7A4A-A76F-2F41F702C0C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900" tIns="48451" rIns="96900" bIns="48451"/>
          <a:lstStyle/>
          <a:p>
            <a:pPr rtl="1"/>
            <a:endParaRPr lang="en-US" altLang="zh-TW">
              <a:cs typeface="Arial" panose="020B0604020202020204" pitchFamily="34" charset="0"/>
            </a:endParaRPr>
          </a:p>
        </p:txBody>
      </p:sp>
      <p:sp>
        <p:nvSpPr>
          <p:cNvPr id="5124" name="Rectangle 3">
            <a:extLst>
              <a:ext uri="{FF2B5EF4-FFF2-40B4-BE49-F238E27FC236}">
                <a16:creationId xmlns:a16="http://schemas.microsoft.com/office/drawing/2014/main" id="{C2C0F8B1-D1A2-DD4A-9CFC-4BD735AD552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63538" y="893763"/>
            <a:ext cx="6370637" cy="3584575"/>
          </a:xfrm>
          <a:ln cap="flat"/>
        </p:spPr>
      </p:sp>
    </p:spTree>
    <p:extLst>
      <p:ext uri="{BB962C8B-B14F-4D97-AF65-F5344CB8AC3E}">
        <p14:creationId xmlns:p14="http://schemas.microsoft.com/office/powerpoint/2010/main" val="198199203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C8CA96-90C8-644D-9502-173AC733881A}" type="slidenum">
              <a:rPr kumimoji="1" lang="zh-CN" altLang="en-US" smtClean="0"/>
              <a:t>44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3523947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C8CA96-90C8-644D-9502-173AC733881A}" type="slidenum">
              <a:rPr kumimoji="1" lang="zh-CN" altLang="en-US" smtClean="0"/>
              <a:t>45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4780062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C8CA96-90C8-644D-9502-173AC733881A}" type="slidenum">
              <a:rPr kumimoji="1" lang="zh-CN" altLang="en-US" smtClean="0"/>
              <a:t>46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73444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0F9277-DCF4-4C4A-9A8B-70E78EC521E3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981092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C8CA96-90C8-644D-9502-173AC733881A}" type="slidenum">
              <a:rPr kumimoji="1" lang="zh-CN" altLang="en-US" smtClean="0"/>
              <a:t>47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266335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C8CA96-90C8-644D-9502-173AC733881A}" type="slidenum">
              <a:rPr kumimoji="1" lang="zh-CN" altLang="en-US" smtClean="0"/>
              <a:t>48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4026589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C8CA96-90C8-644D-9502-173AC733881A}" type="slidenum">
              <a:rPr kumimoji="1" lang="zh-CN" altLang="en-US" smtClean="0"/>
              <a:t>49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9819607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C8CA96-90C8-644D-9502-173AC733881A}" type="slidenum">
              <a:rPr kumimoji="1" lang="zh-CN" altLang="en-US" smtClean="0"/>
              <a:t>50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9644899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C8CA96-90C8-644D-9502-173AC733881A}" type="slidenum">
              <a:rPr kumimoji="1" lang="zh-CN" altLang="en-US" smtClean="0"/>
              <a:t>51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4314554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5">
            <a:extLst>
              <a:ext uri="{FF2B5EF4-FFF2-40B4-BE49-F238E27FC236}">
                <a16:creationId xmlns:a16="http://schemas.microsoft.com/office/drawing/2014/main" id="{E4C38B57-FA2C-CD4F-B891-7354A66D3C5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BC8312A-591A-5E44-A84E-7AFFC695E656}" type="slidenum">
              <a:rPr kumimoji="0" lang="he-IL" altLang="zh-TW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US" altLang="zh-TW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5B6A95D2-9288-8F40-9277-3A83C815B49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DEDE6B8F-C1E0-4B42-B044-77B5B0A271A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zh-TW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972288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c6f9199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c6f9199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394426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c6f9199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c6f9199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999207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c6f9199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c6f9199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418395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c6f9199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c6f9199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5">
            <a:extLst>
              <a:ext uri="{FF2B5EF4-FFF2-40B4-BE49-F238E27FC236}">
                <a16:creationId xmlns:a16="http://schemas.microsoft.com/office/drawing/2014/main" id="{E4C38B57-FA2C-CD4F-B891-7354A66D3C5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BC8312A-591A-5E44-A84E-7AFFC695E656}" type="slidenum">
              <a:rPr kumimoji="0" lang="he-IL" altLang="zh-TW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altLang="zh-TW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5B6A95D2-9288-8F40-9277-3A83C815B49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DEDE6B8F-C1E0-4B42-B044-77B5B0A271A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zh-TW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77129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5">
            <a:extLst>
              <a:ext uri="{FF2B5EF4-FFF2-40B4-BE49-F238E27FC236}">
                <a16:creationId xmlns:a16="http://schemas.microsoft.com/office/drawing/2014/main" id="{E4C38B57-FA2C-CD4F-B891-7354A66D3C5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BC8312A-591A-5E44-A84E-7AFFC695E656}" type="slidenum">
              <a:rPr kumimoji="0" lang="he-IL" altLang="zh-TW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altLang="zh-TW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5B6A95D2-9288-8F40-9277-3A83C815B49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DEDE6B8F-C1E0-4B42-B044-77B5B0A271A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zh-TW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51557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5">
            <a:extLst>
              <a:ext uri="{FF2B5EF4-FFF2-40B4-BE49-F238E27FC236}">
                <a16:creationId xmlns:a16="http://schemas.microsoft.com/office/drawing/2014/main" id="{E4C38B57-FA2C-CD4F-B891-7354A66D3C5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BC8312A-591A-5E44-A84E-7AFFC695E656}" type="slidenum">
              <a:rPr kumimoji="0" lang="he-IL" altLang="zh-TW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altLang="zh-TW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5B6A95D2-9288-8F40-9277-3A83C815B49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DEDE6B8F-C1E0-4B42-B044-77B5B0A271A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zh-TW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07532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5">
            <a:extLst>
              <a:ext uri="{FF2B5EF4-FFF2-40B4-BE49-F238E27FC236}">
                <a16:creationId xmlns:a16="http://schemas.microsoft.com/office/drawing/2014/main" id="{1A01062B-B7D2-E64E-8ABB-99E03E734C5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F67F98C-13DA-DA4A-BE0F-924C40496C23}" type="slidenum">
              <a:rPr kumimoji="0" lang="he-IL" altLang="zh-TW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altLang="zh-TW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A62EF18C-5B57-4B4F-9615-B1143C70373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220" name="Rectangle 3">
            <a:extLst>
              <a:ext uri="{FF2B5EF4-FFF2-40B4-BE49-F238E27FC236}">
                <a16:creationId xmlns:a16="http://schemas.microsoft.com/office/drawing/2014/main" id="{CAFFDD33-5B26-154D-BCA0-2DEB5E0EFDF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zh-TW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73629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5">
            <a:extLst>
              <a:ext uri="{FF2B5EF4-FFF2-40B4-BE49-F238E27FC236}">
                <a16:creationId xmlns:a16="http://schemas.microsoft.com/office/drawing/2014/main" id="{BAABFB2E-B833-0C43-80C9-3C825BD25C2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B9700A3-0EC2-5443-ACB8-8B11EBBA515D}" type="slidenum">
              <a:rPr kumimoji="0" lang="he-IL" altLang="zh-TW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altLang="zh-TW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13315" name="Rectangle 2">
            <a:extLst>
              <a:ext uri="{FF2B5EF4-FFF2-40B4-BE49-F238E27FC236}">
                <a16:creationId xmlns:a16="http://schemas.microsoft.com/office/drawing/2014/main" id="{35DB9391-F3CC-AB41-9105-C6DB7083931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3316" name="Rectangle 3">
            <a:extLst>
              <a:ext uri="{FF2B5EF4-FFF2-40B4-BE49-F238E27FC236}">
                <a16:creationId xmlns:a16="http://schemas.microsoft.com/office/drawing/2014/main" id="{FA99E1C5-17AE-4244-AA25-DAA91577594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zh-TW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70237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087CDB-41E7-824B-B595-145072E6A6D2}" type="datetimeFigureOut">
              <a:rPr lang="en-US" smtClean="0"/>
              <a:t>10/6/20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0020C-B282-5A4E-A0F3-3434F05E6A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4220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21969-FB30-554E-80CD-49F5E6657D6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t>10/6/20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C7D3C-22D2-7449-8935-5F36E89213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92728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21969-FB30-554E-80CD-49F5E6657D6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10/6/20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C7D3C-22D2-7449-8935-5F36E89213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834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3" r:id="rId5"/>
    <p:sldLayoutId id="2147483654" r:id="rId6"/>
    <p:sldLayoutId id="2147483656" r:id="rId7"/>
    <p:sldLayoutId id="2147483657" r:id="rId8"/>
    <p:sldLayoutId id="2147483658" r:id="rId9"/>
    <p:sldLayoutId id="2147483660" r:id="rId10"/>
    <p:sldLayoutId id="2147483661" r:id="rId11"/>
    <p:sldLayoutId id="2147483662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mitpress.mit.edu/sites/default/files/sicp/full-text/book/book-Z-H-26.html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g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0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5.emf"/><Relationship Id="rId4" Type="http://schemas.openxmlformats.org/officeDocument/2006/relationships/oleObject" Target="../embeddings/oleObject2.bin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0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2.jpeg"/><Relationship Id="rId5" Type="http://schemas.openxmlformats.org/officeDocument/2006/relationships/image" Target="../media/image11.emf"/><Relationship Id="rId4" Type="http://schemas.openxmlformats.org/officeDocument/2006/relationships/oleObject" Target="../embeddings/oleObject3.bin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0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13.emf"/><Relationship Id="rId4" Type="http://schemas.openxmlformats.org/officeDocument/2006/relationships/oleObject" Target="../embeddings/oleObject4.bin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0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5.png"/><Relationship Id="rId5" Type="http://schemas.openxmlformats.org/officeDocument/2006/relationships/image" Target="../media/image14.emf"/><Relationship Id="rId4" Type="http://schemas.openxmlformats.org/officeDocument/2006/relationships/oleObject" Target="../embeddings/oleObject5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7" Type="http://schemas.openxmlformats.org/officeDocument/2006/relationships/image" Target="../media/image17.emf"/><Relationship Id="rId2" Type="http://schemas.openxmlformats.org/officeDocument/2006/relationships/slideLayout" Target="../slideLayouts/slideLayout9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7.bin"/><Relationship Id="rId5" Type="http://schemas.openxmlformats.org/officeDocument/2006/relationships/image" Target="../media/image16.emf"/><Relationship Id="rId4" Type="http://schemas.openxmlformats.org/officeDocument/2006/relationships/oleObject" Target="../embeddings/oleObject6.bin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notesSlide" Target="../notesSlides/notesSlide16.xml"/><Relationship Id="rId7" Type="http://schemas.openxmlformats.org/officeDocument/2006/relationships/image" Target="../media/image20.jpeg"/><Relationship Id="rId2" Type="http://schemas.openxmlformats.org/officeDocument/2006/relationships/slideLayout" Target="../slideLayouts/slideLayout10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19.png"/><Relationship Id="rId5" Type="http://schemas.openxmlformats.org/officeDocument/2006/relationships/image" Target="../media/image18.emf"/><Relationship Id="rId4" Type="http://schemas.openxmlformats.org/officeDocument/2006/relationships/oleObject" Target="../embeddings/oleObject8.bin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10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21.emf"/><Relationship Id="rId4" Type="http://schemas.openxmlformats.org/officeDocument/2006/relationships/oleObject" Target="../embeddings/oleObject9.bin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9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21.emf"/><Relationship Id="rId4" Type="http://schemas.openxmlformats.org/officeDocument/2006/relationships/oleObject" Target="../embeddings/oleObject10.bin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1.bin"/><Relationship Id="rId3" Type="http://schemas.openxmlformats.org/officeDocument/2006/relationships/notesSlide" Target="../notesSlides/notesSlide23.xml"/><Relationship Id="rId7" Type="http://schemas.openxmlformats.org/officeDocument/2006/relationships/image" Target="../media/image25.png"/><Relationship Id="rId2" Type="http://schemas.openxmlformats.org/officeDocument/2006/relationships/slideLayout" Target="../slideLayouts/slideLayout10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24.png"/><Relationship Id="rId5" Type="http://schemas.openxmlformats.org/officeDocument/2006/relationships/image" Target="../media/image20.jpeg"/><Relationship Id="rId4" Type="http://schemas.openxmlformats.org/officeDocument/2006/relationships/image" Target="../media/image23.png"/><Relationship Id="rId9" Type="http://schemas.openxmlformats.org/officeDocument/2006/relationships/image" Target="../media/image22.emf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emf"/><Relationship Id="rId3" Type="http://schemas.openxmlformats.org/officeDocument/2006/relationships/notesSlide" Target="../notesSlides/notesSlide24.xml"/><Relationship Id="rId7" Type="http://schemas.openxmlformats.org/officeDocument/2006/relationships/oleObject" Target="../embeddings/oleObject13.bin"/><Relationship Id="rId2" Type="http://schemas.openxmlformats.org/officeDocument/2006/relationships/slideLayout" Target="../slideLayouts/slideLayout10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26.emf"/><Relationship Id="rId5" Type="http://schemas.openxmlformats.org/officeDocument/2006/relationships/oleObject" Target="../embeddings/oleObject12.bin"/><Relationship Id="rId4" Type="http://schemas.openxmlformats.org/officeDocument/2006/relationships/image" Target="../media/image20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7" Type="http://schemas.openxmlformats.org/officeDocument/2006/relationships/image" Target="../media/image20.jpeg"/><Relationship Id="rId2" Type="http://schemas.openxmlformats.org/officeDocument/2006/relationships/slideLayout" Target="../slideLayouts/slideLayout10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29.png"/><Relationship Id="rId5" Type="http://schemas.openxmlformats.org/officeDocument/2006/relationships/image" Target="../media/image28.emf"/><Relationship Id="rId4" Type="http://schemas.openxmlformats.org/officeDocument/2006/relationships/oleObject" Target="../embeddings/oleObject14.bin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10.xml"/><Relationship Id="rId1" Type="http://schemas.openxmlformats.org/officeDocument/2006/relationships/vmlDrawing" Target="../drawings/vmlDrawing13.vml"/><Relationship Id="rId5" Type="http://schemas.openxmlformats.org/officeDocument/2006/relationships/image" Target="../media/image30.emf"/><Relationship Id="rId4" Type="http://schemas.openxmlformats.org/officeDocument/2006/relationships/oleObject" Target="../embeddings/oleObject15.bin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buthowdoitknow.com/index.html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png"/><Relationship Id="rId5" Type="http://schemas.openxmlformats.org/officeDocument/2006/relationships/hyperlink" Target="https://youtu.be/yyOyxnWJHGQ" TargetMode="External"/><Relationship Id="rId4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hyperlink" Target="https://youtu.be/KFpU30xluxo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0.xml"/><Relationship Id="rId6" Type="http://schemas.openxmlformats.org/officeDocument/2006/relationships/hyperlink" Target="https://webassembly.studio/" TargetMode="External"/><Relationship Id="rId5" Type="http://schemas.openxmlformats.org/officeDocument/2006/relationships/image" Target="../media/image34.png"/><Relationship Id="rId4" Type="http://schemas.openxmlformats.org/officeDocument/2006/relationships/hyperlink" Target="https://youtu.be/HktWin_LPf4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HXNhEYqFo0o?t=248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Ntraj80qN2k?t=229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lrT9Bl0MCXQ?t=109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HyznrdDSSGM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1.xml"/><Relationship Id="rId5" Type="http://schemas.openxmlformats.org/officeDocument/2006/relationships/image" Target="../media/image43.png"/><Relationship Id="rId4" Type="http://schemas.openxmlformats.org/officeDocument/2006/relationships/hyperlink" Target="https://youtu.be/cNN_tTXABUA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2.xml"/><Relationship Id="rId4" Type="http://schemas.openxmlformats.org/officeDocument/2006/relationships/image" Target="../media/image44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hyperlink" Target="https://youtu.be/CHERD3gVF98" TargetMode="External"/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hyperlink" Target="https://youtu.be/VEf2Xf7Urn8" TargetMode="External"/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visualvm.github.io/index.html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leaningtech.com/index.html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eaningtech/cheerp-meta/wiki/Cheerp-Tutorial%3A-Mixed-mode-C++-to-WebAssembly-and-JavaScript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mbebenita.github.io/WasmExplorer/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mbebenita.github.io/WasmExplorer/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j2m5YMnHvQQ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ZsuKm-iFXuo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6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eater.net/inet" TargetMode="Externa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emDJTGTrEm0?t=474" TargetMode="Externa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Shinichi_Mochizuki" TargetMode="External"/><Relationship Id="rId5" Type="http://schemas.openxmlformats.org/officeDocument/2006/relationships/hyperlink" Target="https://youtu.be/emDJTGTrEm0" TargetMode="External"/><Relationship Id="rId4" Type="http://schemas.openxmlformats.org/officeDocument/2006/relationships/image" Target="../media/image6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techdissected.com/web-and-computing/project-xanadu-finally-released-after-54-years/" TargetMode="Externa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jpe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xanadu.com/tco/index.html" TargetMode="Externa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0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7" Type="http://schemas.openxmlformats.org/officeDocument/2006/relationships/image" Target="../media/image7.jpeg"/><Relationship Id="rId2" Type="http://schemas.openxmlformats.org/officeDocument/2006/relationships/slideLayout" Target="../slideLayouts/slideLayout10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6.png"/><Relationship Id="rId5" Type="http://schemas.openxmlformats.org/officeDocument/2006/relationships/image" Target="../media/image5.emf"/><Relationship Id="rId4" Type="http://schemas.openxmlformats.org/officeDocument/2006/relationships/oleObject" Target="../embeddings/oleObject1.bin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gif"/><Relationship Id="rId3" Type="http://schemas.openxmlformats.org/officeDocument/2006/relationships/hyperlink" Target="https://en.wikipedia.org/wiki/John_von_Neumann#Computing" TargetMode="External"/><Relationship Id="rId7" Type="http://schemas.openxmlformats.org/officeDocument/2006/relationships/hyperlink" Target="https://en.wikipedia.org/wiki/File:JohnvonNeumann-LosAlamos.gif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9.png"/><Relationship Id="rId5" Type="http://schemas.openxmlformats.org/officeDocument/2006/relationships/hyperlink" Target="https://en.wikipedia.org/wiki/John_von_Neumann#Cellular_automata,_DNA_and_the_universal_constructor" TargetMode="External"/><Relationship Id="rId4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John_von_Neumann#Cellular_automata,_DNA_and_the_universal_constructor" TargetMode="External"/><Relationship Id="rId7" Type="http://schemas.openxmlformats.org/officeDocument/2006/relationships/hyperlink" Target="https://en.wikipedia.org/wiki/Andrew_Grove#cite_note-IW-16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6" Type="http://schemas.openxmlformats.org/officeDocument/2006/relationships/hyperlink" Target="https://en.wikipedia.org/wiki/Andrew_Grove#%22The_Father_of_OKR%22_(Objectives_and_Key_Results)_Approach_to_Management" TargetMode="External"/><Relationship Id="rId5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0" y="233131"/>
            <a:ext cx="8520600" cy="1000758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r>
              <a:rPr lang="en" sz="2400" dirty="0"/>
              <a:t>Computational Thinking &amp; Systems Design</a:t>
            </a:r>
            <a:br>
              <a:rPr lang="en" sz="2400" dirty="0"/>
            </a:br>
            <a:br>
              <a:rPr lang="en-US" altLang="zh-CN" sz="2400" dirty="0"/>
            </a:br>
            <a:r>
              <a:rPr lang="en-US" altLang="zh-CN" sz="1800" dirty="0"/>
              <a:t>Lecture 04: Low Level Software (Assembly Language)</a:t>
            </a:r>
            <a:endParaRPr sz="2400" dirty="0"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3721001"/>
            <a:ext cx="8520600" cy="13221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r>
              <a:rPr lang="en" dirty="0"/>
              <a:t>Ben Koo</a:t>
            </a:r>
            <a:endParaRPr dirty="0"/>
          </a:p>
          <a:p>
            <a:r>
              <a:rPr lang="en" dirty="0"/>
              <a:t>October </a:t>
            </a:r>
            <a:r>
              <a:rPr lang="en-US" dirty="0"/>
              <a:t>6</a:t>
            </a:r>
            <a:r>
              <a:rPr lang="en" dirty="0"/>
              <a:t>, 2020</a:t>
            </a:r>
            <a:endParaRPr dirty="0"/>
          </a:p>
        </p:txBody>
      </p:sp>
      <p:pic>
        <p:nvPicPr>
          <p:cNvPr id="15362" name="Picture 2">
            <a:hlinkClick r:id="rId3"/>
            <a:extLst>
              <a:ext uri="{FF2B5EF4-FFF2-40B4-BE49-F238E27FC236}">
                <a16:creationId xmlns:a16="http://schemas.microsoft.com/office/drawing/2014/main" id="{91685583-89C2-3D44-A561-DED8C4CCCA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7251" y="1593851"/>
            <a:ext cx="4889500" cy="195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6F28B7A-4E4C-E749-A831-0423185BE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C7D3C-22D2-7449-8935-5F36E89213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66141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194" name="Object 2">
            <a:extLst>
              <a:ext uri="{FF2B5EF4-FFF2-40B4-BE49-F238E27FC236}">
                <a16:creationId xmlns:a16="http://schemas.microsoft.com/office/drawing/2014/main" id="{BB98C90D-D535-1449-99C1-2D476EA179C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90876045"/>
              </p:ext>
            </p:extLst>
          </p:nvPr>
        </p:nvGraphicFramePr>
        <p:xfrm>
          <a:off x="2641198" y="1187890"/>
          <a:ext cx="3861602" cy="19332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33" name="VISIO" r:id="rId4" imgW="6045200" imgH="5918200" progId="Visio.Drawing.6">
                  <p:embed/>
                </p:oleObj>
              </mc:Choice>
              <mc:Fallback>
                <p:oleObj name="VISIO" r:id="rId4" imgW="6045200" imgH="5918200" progId="Visio.Drawing.6">
                  <p:embed/>
                  <p:pic>
                    <p:nvPicPr>
                      <p:cNvPr id="8194" name="Object 2">
                        <a:extLst>
                          <a:ext uri="{FF2B5EF4-FFF2-40B4-BE49-F238E27FC236}">
                            <a16:creationId xmlns:a16="http://schemas.microsoft.com/office/drawing/2014/main" id="{BB98C90D-D535-1449-99C1-2D476EA179C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5553" t="32909" r="11743" b="25391"/>
                      <a:stretch>
                        <a:fillRect/>
                      </a:stretch>
                    </p:blipFill>
                    <p:spPr bwMode="auto">
                      <a:xfrm>
                        <a:off x="2641198" y="1187890"/>
                        <a:ext cx="3861602" cy="193322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195" name="Rectangle 3">
            <a:extLst>
              <a:ext uri="{FF2B5EF4-FFF2-40B4-BE49-F238E27FC236}">
                <a16:creationId xmlns:a16="http://schemas.microsoft.com/office/drawing/2014/main" id="{661A6988-9AF1-CE41-8E18-3FEF585E159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>
                <a:ea typeface="新細明體" panose="02020500000000000000" pitchFamily="18" charset="-120"/>
              </a:rPr>
              <a:t>Processing logic: fetch-execute cycle</a:t>
            </a:r>
          </a:p>
        </p:txBody>
      </p:sp>
      <p:sp>
        <p:nvSpPr>
          <p:cNvPr id="349188" name="Rectangle 4">
            <a:extLst>
              <a:ext uri="{FF2B5EF4-FFF2-40B4-BE49-F238E27FC236}">
                <a16:creationId xmlns:a16="http://schemas.microsoft.com/office/drawing/2014/main" id="{9DBDDF0C-B7AD-F945-A2DB-75BE8D92BF0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797129" y="3121116"/>
            <a:ext cx="5549742" cy="1816644"/>
          </a:xfrm>
          <a:noFill/>
        </p:spPr>
        <p:txBody>
          <a:bodyPr/>
          <a:lstStyle/>
          <a:p>
            <a:pPr>
              <a:buFont typeface="Wingdings" pitchFamily="2" charset="2"/>
              <a:buNone/>
            </a:pPr>
            <a:r>
              <a:rPr lang="en-US" altLang="zh-TW" sz="1100" dirty="0">
                <a:ea typeface="新細明體" panose="02020500000000000000" pitchFamily="18" charset="-120"/>
              </a:rPr>
              <a:t>Executing the </a:t>
            </a:r>
            <a:r>
              <a:rPr lang="en-US" altLang="zh-TW" sz="1100" i="1" dirty="0">
                <a:ea typeface="新細明體" panose="02020500000000000000" pitchFamily="18" charset="-120"/>
              </a:rPr>
              <a:t>current instruction</a:t>
            </a:r>
            <a:r>
              <a:rPr lang="en-US" altLang="zh-TW" sz="1100" dirty="0">
                <a:ea typeface="新細明體" panose="02020500000000000000" pitchFamily="18" charset="-120"/>
              </a:rPr>
              <a:t>  involves one or more of</a:t>
            </a:r>
            <a:br>
              <a:rPr lang="en-US" altLang="zh-TW" sz="1100" dirty="0">
                <a:ea typeface="新細明體" panose="02020500000000000000" pitchFamily="18" charset="-120"/>
              </a:rPr>
            </a:br>
            <a:r>
              <a:rPr lang="en-US" altLang="zh-TW" sz="1100" dirty="0">
                <a:ea typeface="新細明體" panose="02020500000000000000" pitchFamily="18" charset="-120"/>
              </a:rPr>
              <a:t>the following micro-tasks:</a:t>
            </a:r>
          </a:p>
          <a:p>
            <a:pPr lvl="1">
              <a:buClr>
                <a:srgbClr val="006600"/>
              </a:buClr>
              <a:buFont typeface="Wingdings" pitchFamily="2" charset="2"/>
              <a:buChar char="q"/>
            </a:pPr>
            <a:r>
              <a:rPr lang="en-US" altLang="zh-TW" sz="1100" dirty="0">
                <a:ea typeface="新細明體" panose="02020500000000000000" pitchFamily="18" charset="-120"/>
              </a:rPr>
              <a:t>Have the </a:t>
            </a:r>
            <a:r>
              <a:rPr lang="en-US" altLang="zh-TW" sz="1000" dirty="0"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ALU</a:t>
            </a:r>
            <a:r>
              <a:rPr lang="en-US" altLang="zh-TW" sz="1100" dirty="0">
                <a:ea typeface="新細明體" panose="02020500000000000000" pitchFamily="18" charset="-120"/>
              </a:rPr>
              <a:t> compute some function  </a:t>
            </a:r>
            <a:r>
              <a:rPr lang="en-US" altLang="zh-TW" sz="11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out = </a:t>
            </a:r>
            <a:r>
              <a:rPr lang="en-US" altLang="zh-TW" sz="1100" i="1" dirty="0">
                <a:latin typeface="Times New Roman" panose="02020603050405020304" pitchFamily="18" charset="0"/>
                <a:ea typeface="新細明體" panose="02020500000000000000" pitchFamily="18" charset="-120"/>
              </a:rPr>
              <a:t>f </a:t>
            </a:r>
            <a:r>
              <a:rPr lang="en-US" altLang="zh-TW" sz="11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(register values)</a:t>
            </a:r>
          </a:p>
          <a:p>
            <a:pPr lvl="1">
              <a:buClr>
                <a:srgbClr val="006600"/>
              </a:buClr>
              <a:buFont typeface="Wingdings" pitchFamily="2" charset="2"/>
              <a:buChar char="q"/>
            </a:pPr>
            <a:r>
              <a:rPr lang="en-US" altLang="zh-TW" sz="1100" dirty="0">
                <a:ea typeface="新細明體" panose="02020500000000000000" pitchFamily="18" charset="-120"/>
              </a:rPr>
              <a:t>Write the </a:t>
            </a:r>
            <a:r>
              <a:rPr lang="en-US" altLang="zh-TW" sz="1000" dirty="0">
                <a:latin typeface="Consolas" panose="020B0609020204030204" pitchFamily="49" charset="0"/>
                <a:ea typeface="新細明體" panose="02020500000000000000" pitchFamily="18" charset="-120"/>
              </a:rPr>
              <a:t>ALU</a:t>
            </a:r>
            <a:r>
              <a:rPr lang="en-US" altLang="zh-TW" sz="1100" dirty="0">
                <a:ea typeface="新細明體" panose="02020500000000000000" pitchFamily="18" charset="-120"/>
              </a:rPr>
              <a:t> output to selected registers </a:t>
            </a:r>
          </a:p>
          <a:p>
            <a:pPr lvl="1">
              <a:buClr>
                <a:srgbClr val="006600"/>
              </a:buClr>
              <a:buFont typeface="Wingdings" pitchFamily="2" charset="2"/>
              <a:buChar char="q"/>
            </a:pPr>
            <a:r>
              <a:rPr lang="en-US" altLang="zh-TW" sz="1100" dirty="0">
                <a:ea typeface="新細明體" panose="02020500000000000000" pitchFamily="18" charset="-120"/>
              </a:rPr>
              <a:t>As a side-effect of this computation,</a:t>
            </a:r>
            <a:br>
              <a:rPr lang="en-US" altLang="zh-TW" sz="1100" dirty="0">
                <a:ea typeface="新細明體" panose="02020500000000000000" pitchFamily="18" charset="-120"/>
              </a:rPr>
            </a:br>
            <a:r>
              <a:rPr lang="en-US" altLang="zh-TW" sz="1100" dirty="0">
                <a:ea typeface="新細明體" panose="02020500000000000000" pitchFamily="18" charset="-120"/>
              </a:rPr>
              <a:t>figure out which instruction to fetch and execute next.</a:t>
            </a:r>
          </a:p>
        </p:txBody>
      </p:sp>
    </p:spTree>
    <p:extLst>
      <p:ext uri="{BB962C8B-B14F-4D97-AF65-F5344CB8AC3E}">
        <p14:creationId xmlns:p14="http://schemas.microsoft.com/office/powerpoint/2010/main" val="42304998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>
            <a:extLst>
              <a:ext uri="{FF2B5EF4-FFF2-40B4-BE49-F238E27FC236}">
                <a16:creationId xmlns:a16="http://schemas.microsoft.com/office/drawing/2014/main" id="{8F7607A0-68D9-BD4D-805B-93C4DFDD88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11700" y="278975"/>
            <a:ext cx="8520600" cy="572700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zh-TW" sz="3000" dirty="0">
                <a:ea typeface="新細明體" panose="02020500000000000000" pitchFamily="18" charset="-120"/>
              </a:rPr>
              <a:t>The Hack computer</a:t>
            </a:r>
          </a:p>
        </p:txBody>
      </p:sp>
      <p:sp>
        <p:nvSpPr>
          <p:cNvPr id="353283" name="Rectangle 3">
            <a:extLst>
              <a:ext uri="{FF2B5EF4-FFF2-40B4-BE49-F238E27FC236}">
                <a16:creationId xmlns:a16="http://schemas.microsoft.com/office/drawing/2014/main" id="{F61AE7F7-3AA6-6F43-98ED-4720B8A2A14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305077" y="2470928"/>
            <a:ext cx="4752975" cy="2228850"/>
          </a:xfrm>
        </p:spPr>
        <p:txBody>
          <a:bodyPr/>
          <a:lstStyle/>
          <a:p>
            <a:pPr>
              <a:spcBef>
                <a:spcPct val="50000"/>
              </a:spcBef>
              <a:buFont typeface="Wingdings" pitchFamily="2" charset="2"/>
              <a:buNone/>
            </a:pPr>
            <a:r>
              <a:rPr lang="en-US" altLang="zh-TW" sz="1050" u="sng" dirty="0">
                <a:ea typeface="新細明體" panose="02020500000000000000" pitchFamily="18" charset="-120"/>
              </a:rPr>
              <a:t>Main parts of the Hack computer:</a:t>
            </a:r>
            <a:endParaRPr lang="en-US" altLang="zh-TW" sz="1050" dirty="0">
              <a:ea typeface="新細明體" panose="02020500000000000000" pitchFamily="18" charset="-120"/>
            </a:endParaRPr>
          </a:p>
          <a:p>
            <a:pPr>
              <a:spcBef>
                <a:spcPct val="50000"/>
              </a:spcBef>
              <a:buSzPct val="75000"/>
              <a:buFont typeface="Wingdings" pitchFamily="2" charset="2"/>
              <a:buChar char="q"/>
            </a:pPr>
            <a:r>
              <a:rPr lang="en-US" altLang="zh-TW" sz="1050" dirty="0">
                <a:ea typeface="新細明體" panose="02020500000000000000" pitchFamily="18" charset="-120"/>
              </a:rPr>
              <a:t>Instruction memory (ROM)</a:t>
            </a:r>
          </a:p>
          <a:p>
            <a:pPr>
              <a:spcBef>
                <a:spcPct val="50000"/>
              </a:spcBef>
              <a:buSzPct val="75000"/>
              <a:buFont typeface="Wingdings" pitchFamily="2" charset="2"/>
              <a:buChar char="q"/>
            </a:pPr>
            <a:r>
              <a:rPr lang="en-US" altLang="zh-TW" sz="1050" dirty="0">
                <a:ea typeface="新細明體" panose="02020500000000000000" pitchFamily="18" charset="-120"/>
              </a:rPr>
              <a:t>Memory (RAM):</a:t>
            </a:r>
          </a:p>
          <a:p>
            <a:pPr lvl="1">
              <a:spcBef>
                <a:spcPct val="50000"/>
              </a:spcBef>
              <a:buSzPct val="120000"/>
              <a:buFontTx/>
              <a:buChar char="•"/>
            </a:pPr>
            <a:r>
              <a:rPr lang="en-US" altLang="zh-TW" sz="1050" dirty="0">
                <a:ea typeface="新細明體" panose="02020500000000000000" pitchFamily="18" charset="-120"/>
              </a:rPr>
              <a:t>Data memory</a:t>
            </a:r>
          </a:p>
          <a:p>
            <a:pPr lvl="1">
              <a:spcBef>
                <a:spcPct val="50000"/>
              </a:spcBef>
              <a:buSzPct val="120000"/>
              <a:buFontTx/>
              <a:buChar char="•"/>
            </a:pPr>
            <a:r>
              <a:rPr lang="en-US" altLang="zh-TW" sz="1050" dirty="0">
                <a:ea typeface="新細明體" panose="02020500000000000000" pitchFamily="18" charset="-120"/>
              </a:rPr>
              <a:t>Screen (memory map)</a:t>
            </a:r>
          </a:p>
          <a:p>
            <a:pPr lvl="1">
              <a:spcBef>
                <a:spcPct val="50000"/>
              </a:spcBef>
              <a:buSzPct val="120000"/>
              <a:buFontTx/>
              <a:buChar char="•"/>
            </a:pPr>
            <a:r>
              <a:rPr lang="en-US" altLang="zh-TW" sz="1050" dirty="0">
                <a:ea typeface="新細明體" panose="02020500000000000000" pitchFamily="18" charset="-120"/>
              </a:rPr>
              <a:t>Keyboard (memory map)</a:t>
            </a:r>
          </a:p>
          <a:p>
            <a:pPr>
              <a:spcBef>
                <a:spcPct val="50000"/>
              </a:spcBef>
              <a:buSzPct val="75000"/>
              <a:buFont typeface="Wingdings" pitchFamily="2" charset="2"/>
              <a:buChar char="q"/>
            </a:pPr>
            <a:r>
              <a:rPr lang="en-US" altLang="zh-TW" sz="1050" dirty="0">
                <a:ea typeface="新細明體" panose="02020500000000000000" pitchFamily="18" charset="-120"/>
              </a:rPr>
              <a:t>CPU</a:t>
            </a:r>
          </a:p>
          <a:p>
            <a:pPr>
              <a:spcBef>
                <a:spcPct val="50000"/>
              </a:spcBef>
              <a:buSzPct val="75000"/>
              <a:buFont typeface="Wingdings" pitchFamily="2" charset="2"/>
              <a:buChar char="q"/>
            </a:pPr>
            <a:r>
              <a:rPr lang="en-US" altLang="zh-TW" sz="1050" dirty="0">
                <a:ea typeface="新細明體" panose="02020500000000000000" pitchFamily="18" charset="-120"/>
              </a:rPr>
              <a:t>Computer (the logic that holds everything together).</a:t>
            </a:r>
          </a:p>
        </p:txBody>
      </p:sp>
      <p:sp>
        <p:nvSpPr>
          <p:cNvPr id="353284" name="Rectangle 4">
            <a:extLst>
              <a:ext uri="{FF2B5EF4-FFF2-40B4-BE49-F238E27FC236}">
                <a16:creationId xmlns:a16="http://schemas.microsoft.com/office/drawing/2014/main" id="{75F3878C-8A2F-584D-B6BD-8979F5F87D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05077" y="851675"/>
            <a:ext cx="6318647" cy="1512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9056" tIns="34529" rIns="69056" bIns="34529"/>
          <a:lstStyle>
            <a:lvl1pPr marL="285750" indent="-285750">
              <a:spcBef>
                <a:spcPct val="60000"/>
              </a:spcBef>
              <a:buClr>
                <a:srgbClr val="0066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60000"/>
              </a:spcBef>
              <a:buClr>
                <a:srgbClr val="000099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eaLnBrk="0" fontAlgn="base" hangingPunct="0">
              <a:spcBef>
                <a:spcPct val="50000"/>
              </a:spcBef>
              <a:spcAft>
                <a:spcPct val="0"/>
              </a:spcAft>
              <a:buSzPct val="125000"/>
              <a:buFont typeface="Wingdings" pitchFamily="2" charset="2"/>
              <a:buChar char="§"/>
            </a:pPr>
            <a:r>
              <a:rPr lang="en-US" altLang="zh-TW" sz="1100" dirty="0">
                <a:solidFill>
                  <a:srgbClr val="000000"/>
                </a:solidFill>
                <a:ea typeface="新細明體" panose="02020500000000000000" pitchFamily="18" charset="-120"/>
              </a:rPr>
              <a:t>A 16-bit Von Neumann platform </a:t>
            </a:r>
          </a:p>
          <a:p>
            <a:pPr eaLnBrk="0" fontAlgn="base" hangingPunct="0">
              <a:spcBef>
                <a:spcPct val="50000"/>
              </a:spcBef>
              <a:spcAft>
                <a:spcPct val="0"/>
              </a:spcAft>
              <a:buSzPct val="125000"/>
              <a:buFont typeface="Wingdings" pitchFamily="2" charset="2"/>
              <a:buChar char="§"/>
            </a:pPr>
            <a:r>
              <a:rPr lang="en-US" altLang="zh-TW" sz="1100" dirty="0">
                <a:solidFill>
                  <a:srgbClr val="000000"/>
                </a:solidFill>
                <a:ea typeface="新細明體" panose="02020500000000000000" pitchFamily="18" charset="-120"/>
              </a:rPr>
              <a:t>The </a:t>
            </a:r>
            <a:r>
              <a:rPr lang="en-US" altLang="zh-TW" sz="1100" i="1" dirty="0">
                <a:solidFill>
                  <a:srgbClr val="000000"/>
                </a:solidFill>
                <a:ea typeface="新細明體" panose="02020500000000000000" pitchFamily="18" charset="-120"/>
              </a:rPr>
              <a:t>instruction memory</a:t>
            </a:r>
            <a:r>
              <a:rPr lang="en-US" altLang="zh-TW" sz="1100" dirty="0">
                <a:solidFill>
                  <a:srgbClr val="000000"/>
                </a:solidFill>
                <a:ea typeface="新細明體" panose="02020500000000000000" pitchFamily="18" charset="-120"/>
              </a:rPr>
              <a:t> and the </a:t>
            </a:r>
            <a:r>
              <a:rPr lang="en-US" altLang="zh-TW" sz="1100" i="1" dirty="0">
                <a:solidFill>
                  <a:srgbClr val="000000"/>
                </a:solidFill>
                <a:ea typeface="新細明體" panose="02020500000000000000" pitchFamily="18" charset="-120"/>
              </a:rPr>
              <a:t>data memory</a:t>
            </a:r>
            <a:r>
              <a:rPr lang="en-US" altLang="zh-TW" sz="1100" dirty="0">
                <a:solidFill>
                  <a:srgbClr val="000000"/>
                </a:solidFill>
                <a:ea typeface="新細明體" panose="02020500000000000000" pitchFamily="18" charset="-120"/>
              </a:rPr>
              <a:t> are physically separate</a:t>
            </a:r>
          </a:p>
          <a:p>
            <a:pPr eaLnBrk="0" fontAlgn="base" hangingPunct="0">
              <a:spcBef>
                <a:spcPct val="50000"/>
              </a:spcBef>
              <a:spcAft>
                <a:spcPct val="0"/>
              </a:spcAft>
              <a:buSzPct val="125000"/>
              <a:buFont typeface="Wingdings" pitchFamily="2" charset="2"/>
              <a:buChar char="§"/>
            </a:pPr>
            <a:r>
              <a:rPr lang="en-US" altLang="zh-TW" sz="1100" dirty="0">
                <a:solidFill>
                  <a:srgbClr val="000000"/>
                </a:solidFill>
                <a:ea typeface="新細明體" panose="02020500000000000000" pitchFamily="18" charset="-120"/>
              </a:rPr>
              <a:t>Screen: 512 rows by 256 columns, black and white </a:t>
            </a:r>
          </a:p>
          <a:p>
            <a:pPr eaLnBrk="0" fontAlgn="base" hangingPunct="0">
              <a:spcBef>
                <a:spcPct val="50000"/>
              </a:spcBef>
              <a:spcAft>
                <a:spcPct val="0"/>
              </a:spcAft>
              <a:buSzPct val="125000"/>
              <a:buFont typeface="Wingdings" pitchFamily="2" charset="2"/>
              <a:buChar char="§"/>
            </a:pPr>
            <a:r>
              <a:rPr lang="en-US" altLang="zh-TW" sz="1100" dirty="0">
                <a:solidFill>
                  <a:srgbClr val="000000"/>
                </a:solidFill>
                <a:ea typeface="新細明體" panose="02020500000000000000" pitchFamily="18" charset="-120"/>
              </a:rPr>
              <a:t>Keyboard: standard</a:t>
            </a:r>
          </a:p>
          <a:p>
            <a:pPr eaLnBrk="0" fontAlgn="base" hangingPunct="0">
              <a:spcBef>
                <a:spcPct val="50000"/>
              </a:spcBef>
              <a:spcAft>
                <a:spcPct val="0"/>
              </a:spcAft>
              <a:buSzPct val="125000"/>
              <a:buFont typeface="Wingdings" pitchFamily="2" charset="2"/>
              <a:buChar char="§"/>
            </a:pPr>
            <a:r>
              <a:rPr lang="en-US" altLang="zh-TW" sz="1100" dirty="0">
                <a:solidFill>
                  <a:srgbClr val="000000"/>
                </a:solidFill>
                <a:ea typeface="新細明體" panose="02020500000000000000" pitchFamily="18" charset="-120"/>
              </a:rPr>
              <a:t>Designed to execute programs written in the Hack machine language</a:t>
            </a:r>
          </a:p>
          <a:p>
            <a:pPr eaLnBrk="0" fontAlgn="base" hangingPunct="0">
              <a:spcBef>
                <a:spcPct val="50000"/>
              </a:spcBef>
              <a:spcAft>
                <a:spcPct val="0"/>
              </a:spcAft>
              <a:buSzPct val="125000"/>
              <a:buFont typeface="Wingdings" pitchFamily="2" charset="2"/>
              <a:buChar char="§"/>
            </a:pPr>
            <a:r>
              <a:rPr lang="en-US" altLang="zh-TW" sz="1100" dirty="0">
                <a:solidFill>
                  <a:srgbClr val="000000"/>
                </a:solidFill>
                <a:ea typeface="新細明體" panose="02020500000000000000" pitchFamily="18" charset="-120"/>
              </a:rPr>
              <a:t>Can be easily built from the chip-set that we built so far in the course</a:t>
            </a:r>
          </a:p>
        </p:txBody>
      </p:sp>
    </p:spTree>
    <p:extLst>
      <p:ext uri="{BB962C8B-B14F-4D97-AF65-F5344CB8AC3E}">
        <p14:creationId xmlns:p14="http://schemas.microsoft.com/office/powerpoint/2010/main" val="18821916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>
            <a:extLst>
              <a:ext uri="{FF2B5EF4-FFF2-40B4-BE49-F238E27FC236}">
                <a16:creationId xmlns:a16="http://schemas.microsoft.com/office/drawing/2014/main" id="{F27FF7F8-D22B-434F-AE8B-93ABDA1EC18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>
                <a:ea typeface="新細明體" panose="02020500000000000000" pitchFamily="18" charset="-120"/>
              </a:rPr>
              <a:t>Construction</a:t>
            </a:r>
            <a:r>
              <a:rPr lang="zh-CN" altLang="en-US" dirty="0">
                <a:ea typeface="新細明體" panose="02020500000000000000" pitchFamily="18" charset="-120"/>
              </a:rPr>
              <a:t> </a:t>
            </a:r>
            <a:r>
              <a:rPr lang="en-US" altLang="zh-CN" dirty="0">
                <a:ea typeface="新細明體" panose="02020500000000000000" pitchFamily="18" charset="-120"/>
              </a:rPr>
              <a:t>P</a:t>
            </a:r>
            <a:r>
              <a:rPr lang="en-US" altLang="zh-TW" dirty="0">
                <a:ea typeface="新細明體" panose="02020500000000000000" pitchFamily="18" charset="-120"/>
              </a:rPr>
              <a:t>lan</a:t>
            </a:r>
          </a:p>
        </p:txBody>
      </p:sp>
      <p:sp>
        <p:nvSpPr>
          <p:cNvPr id="14339" name="Rectangle 3">
            <a:extLst>
              <a:ext uri="{FF2B5EF4-FFF2-40B4-BE49-F238E27FC236}">
                <a16:creationId xmlns:a16="http://schemas.microsoft.com/office/drawing/2014/main" id="{EF33C9AD-1900-A845-B1D3-0C98FA9ED31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802823" y="1373696"/>
            <a:ext cx="3618310" cy="3294459"/>
          </a:xfrm>
        </p:spPr>
        <p:txBody>
          <a:bodyPr/>
          <a:lstStyle/>
          <a:p>
            <a:pPr marL="201216" indent="-201216">
              <a:spcBef>
                <a:spcPct val="100000"/>
              </a:spcBef>
              <a:buSzPct val="75000"/>
            </a:pPr>
            <a:r>
              <a:rPr lang="en-US" altLang="zh-TW" sz="1200" dirty="0">
                <a:ea typeface="新細明體" panose="02020500000000000000" pitchFamily="18" charset="-120"/>
              </a:rPr>
              <a:t>Instruction memory</a:t>
            </a:r>
          </a:p>
          <a:p>
            <a:pPr marL="201216" indent="-201216">
              <a:spcBef>
                <a:spcPct val="100000"/>
              </a:spcBef>
              <a:buSzPct val="75000"/>
            </a:pPr>
            <a:r>
              <a:rPr lang="en-US" altLang="zh-TW" sz="1200" dirty="0">
                <a:ea typeface="新細明體" panose="02020500000000000000" pitchFamily="18" charset="-120"/>
              </a:rPr>
              <a:t>Memory:</a:t>
            </a:r>
          </a:p>
          <a:p>
            <a:pPr marL="604838" lvl="1" indent="-201216">
              <a:spcBef>
                <a:spcPct val="100000"/>
              </a:spcBef>
              <a:buClr>
                <a:srgbClr val="006600"/>
              </a:buClr>
              <a:buFont typeface="Wingdings" pitchFamily="2" charset="2"/>
              <a:buChar char="q"/>
            </a:pPr>
            <a:r>
              <a:rPr lang="en-US" altLang="zh-TW" sz="1200" dirty="0">
                <a:ea typeface="新細明體" panose="02020500000000000000" pitchFamily="18" charset="-120"/>
              </a:rPr>
              <a:t>Data memory</a:t>
            </a:r>
          </a:p>
          <a:p>
            <a:pPr marL="604838" lvl="1" indent="-201216">
              <a:spcBef>
                <a:spcPct val="100000"/>
              </a:spcBef>
              <a:buClr>
                <a:srgbClr val="006600"/>
              </a:buClr>
              <a:buFont typeface="Wingdings" pitchFamily="2" charset="2"/>
              <a:buChar char="q"/>
            </a:pPr>
            <a:r>
              <a:rPr lang="en-US" altLang="zh-TW" sz="1200" dirty="0">
                <a:ea typeface="新細明體" panose="02020500000000000000" pitchFamily="18" charset="-120"/>
              </a:rPr>
              <a:t>Screen</a:t>
            </a:r>
          </a:p>
          <a:p>
            <a:pPr marL="604838" lvl="1" indent="-201216">
              <a:spcBef>
                <a:spcPct val="100000"/>
              </a:spcBef>
              <a:buClr>
                <a:srgbClr val="006600"/>
              </a:buClr>
              <a:buFont typeface="Wingdings" pitchFamily="2" charset="2"/>
              <a:buChar char="q"/>
            </a:pPr>
            <a:r>
              <a:rPr lang="en-US" altLang="zh-TW" sz="1200" dirty="0">
                <a:ea typeface="新細明體" panose="02020500000000000000" pitchFamily="18" charset="-120"/>
              </a:rPr>
              <a:t>Keyboard</a:t>
            </a:r>
          </a:p>
          <a:p>
            <a:pPr marL="201216" indent="-201216">
              <a:spcBef>
                <a:spcPct val="100000"/>
              </a:spcBef>
              <a:buSzPct val="75000"/>
            </a:pPr>
            <a:r>
              <a:rPr lang="en-US" altLang="zh-TW" sz="1200" dirty="0">
                <a:ea typeface="新細明體" panose="02020500000000000000" pitchFamily="18" charset="-120"/>
              </a:rPr>
              <a:t>CPU</a:t>
            </a:r>
          </a:p>
          <a:p>
            <a:pPr marL="201216" indent="-201216">
              <a:spcBef>
                <a:spcPct val="100000"/>
              </a:spcBef>
              <a:buSzPct val="75000"/>
            </a:pPr>
            <a:r>
              <a:rPr lang="en-US" altLang="zh-TW" sz="1200" dirty="0">
                <a:ea typeface="新細明體" panose="02020500000000000000" pitchFamily="18" charset="-120"/>
              </a:rPr>
              <a:t>Computer</a:t>
            </a:r>
          </a:p>
        </p:txBody>
      </p:sp>
    </p:spTree>
    <p:extLst>
      <p:ext uri="{BB962C8B-B14F-4D97-AF65-F5344CB8AC3E}">
        <p14:creationId xmlns:p14="http://schemas.microsoft.com/office/powerpoint/2010/main" val="28994705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>
            <a:extLst>
              <a:ext uri="{FF2B5EF4-FFF2-40B4-BE49-F238E27FC236}">
                <a16:creationId xmlns:a16="http://schemas.microsoft.com/office/drawing/2014/main" id="{97742BBD-4C7F-D94A-9953-EA06EA193A1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>
                <a:ea typeface="新細明體" panose="02020500000000000000" pitchFamily="18" charset="-120"/>
              </a:rPr>
              <a:t>Instruction memory</a:t>
            </a:r>
          </a:p>
        </p:txBody>
      </p:sp>
      <p:graphicFrame>
        <p:nvGraphicFramePr>
          <p:cNvPr id="357379" name="Object 3">
            <a:extLst>
              <a:ext uri="{FF2B5EF4-FFF2-40B4-BE49-F238E27FC236}">
                <a16:creationId xmlns:a16="http://schemas.microsoft.com/office/drawing/2014/main" id="{5B3E07E3-DD4C-0C45-BFF3-FAB8C39100A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770415" y="1063228"/>
          <a:ext cx="3426619" cy="21276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57" name="VISIO" r:id="rId4" imgW="6045200" imgH="5918200" progId="Visio.Drawing.6">
                  <p:embed/>
                </p:oleObj>
              </mc:Choice>
              <mc:Fallback>
                <p:oleObj name="VISIO" r:id="rId4" imgW="6045200" imgH="5918200" progId="Visio.Drawing.6">
                  <p:embed/>
                  <p:pic>
                    <p:nvPicPr>
                      <p:cNvPr id="357379" name="Object 3">
                        <a:extLst>
                          <a:ext uri="{FF2B5EF4-FFF2-40B4-BE49-F238E27FC236}">
                            <a16:creationId xmlns:a16="http://schemas.microsoft.com/office/drawing/2014/main" id="{5B3E07E3-DD4C-0C45-BFF3-FAB8C39100A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8221" t="17085" r="37256" b="48895"/>
                      <a:stretch>
                        <a:fillRect/>
                      </a:stretch>
                    </p:blipFill>
                    <p:spPr bwMode="auto">
                      <a:xfrm>
                        <a:off x="1770415" y="1063228"/>
                        <a:ext cx="3426619" cy="212764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7380" name="Rectangle 4">
            <a:extLst>
              <a:ext uri="{FF2B5EF4-FFF2-40B4-BE49-F238E27FC236}">
                <a16:creationId xmlns:a16="http://schemas.microsoft.com/office/drawing/2014/main" id="{55CE893B-29D6-AF42-A555-F797A1E6B12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768033" y="3317083"/>
            <a:ext cx="6057900" cy="1727597"/>
          </a:xfrm>
          <a:noFill/>
        </p:spPr>
        <p:txBody>
          <a:bodyPr/>
          <a:lstStyle/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 altLang="zh-TW" sz="1200" u="sng">
                <a:ea typeface="新細明體" panose="02020500000000000000" pitchFamily="18" charset="-120"/>
              </a:rPr>
              <a:t>Function:</a:t>
            </a:r>
          </a:p>
          <a:p>
            <a:pPr>
              <a:lnSpc>
                <a:spcPct val="90000"/>
              </a:lnSpc>
              <a:buSzPct val="75000"/>
            </a:pPr>
            <a:r>
              <a:rPr lang="en-US" altLang="zh-TW" sz="1200">
                <a:ea typeface="新細明體" panose="02020500000000000000" pitchFamily="18" charset="-120"/>
              </a:rPr>
              <a:t>The </a:t>
            </a:r>
            <a:r>
              <a:rPr lang="en-US" altLang="zh-TW" sz="1050"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ROM</a:t>
            </a:r>
            <a:r>
              <a:rPr lang="en-US" altLang="zh-TW" sz="1200">
                <a:ea typeface="新細明體" panose="02020500000000000000" pitchFamily="18" charset="-120"/>
              </a:rPr>
              <a:t> is pre-loaded with a program written in the Hack machine language </a:t>
            </a:r>
          </a:p>
          <a:p>
            <a:pPr>
              <a:lnSpc>
                <a:spcPct val="90000"/>
              </a:lnSpc>
              <a:spcAft>
                <a:spcPct val="60000"/>
              </a:spcAft>
              <a:buSzPct val="75000"/>
            </a:pPr>
            <a:r>
              <a:rPr lang="en-US" altLang="zh-TW" sz="1200">
                <a:ea typeface="新細明體" panose="02020500000000000000" pitchFamily="18" charset="-120"/>
              </a:rPr>
              <a:t>The </a:t>
            </a:r>
            <a:r>
              <a:rPr lang="en-US" altLang="zh-TW" sz="1050">
                <a:latin typeface="Consolas" panose="020B0609020204030204" pitchFamily="49" charset="0"/>
                <a:ea typeface="新細明體" panose="02020500000000000000" pitchFamily="18" charset="-120"/>
              </a:rPr>
              <a:t>ROM</a:t>
            </a:r>
            <a:r>
              <a:rPr lang="en-US" altLang="zh-TW" sz="1200">
                <a:ea typeface="新細明體" panose="02020500000000000000" pitchFamily="18" charset="-120"/>
              </a:rPr>
              <a:t> chip always emits a 16-bit number:</a:t>
            </a:r>
            <a:br>
              <a:rPr lang="en-US" altLang="zh-TW" sz="1200">
                <a:ea typeface="新細明體" panose="02020500000000000000" pitchFamily="18" charset="-120"/>
              </a:rPr>
            </a:br>
            <a:br>
              <a:rPr lang="en-US" altLang="zh-TW" sz="1200">
                <a:ea typeface="新細明體" panose="02020500000000000000" pitchFamily="18" charset="-120"/>
              </a:rPr>
            </a:br>
            <a:r>
              <a:rPr lang="en-US" altLang="zh-TW" sz="1050">
                <a:latin typeface="Consolas" panose="020B0609020204030204" pitchFamily="49" charset="0"/>
                <a:ea typeface="新細明體" panose="02020500000000000000" pitchFamily="18" charset="-120"/>
              </a:rPr>
              <a:t>out = ROM32K[address]</a:t>
            </a:r>
          </a:p>
          <a:p>
            <a:pPr>
              <a:lnSpc>
                <a:spcPct val="90000"/>
              </a:lnSpc>
              <a:buSzPct val="75000"/>
            </a:pPr>
            <a:r>
              <a:rPr lang="en-US" altLang="zh-TW" sz="1200">
                <a:ea typeface="新細明體" panose="02020500000000000000" pitchFamily="18" charset="-120"/>
              </a:rPr>
              <a:t>This number is interpreted as the </a:t>
            </a:r>
            <a:r>
              <a:rPr lang="en-US" altLang="zh-TW" sz="1200" i="1">
                <a:ea typeface="新細明體" panose="02020500000000000000" pitchFamily="18" charset="-120"/>
              </a:rPr>
              <a:t>current instruction</a:t>
            </a:r>
            <a:r>
              <a:rPr lang="en-US" altLang="zh-TW" sz="1200">
                <a:ea typeface="新細明體" panose="02020500000000000000" pitchFamily="18" charset="-120"/>
              </a:rPr>
              <a:t>.</a:t>
            </a:r>
          </a:p>
        </p:txBody>
      </p:sp>
      <p:pic>
        <p:nvPicPr>
          <p:cNvPr id="16389" name="Picture 7">
            <a:extLst>
              <a:ext uri="{FF2B5EF4-FFF2-40B4-BE49-F238E27FC236}">
                <a16:creationId xmlns:a16="http://schemas.microsoft.com/office/drawing/2014/main" id="{1C351E8D-0842-F548-B791-0EBC5F4AD2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82783" y="1207294"/>
            <a:ext cx="2057400" cy="172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619524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>
            <a:extLst>
              <a:ext uri="{FF2B5EF4-FFF2-40B4-BE49-F238E27FC236}">
                <a16:creationId xmlns:a16="http://schemas.microsoft.com/office/drawing/2014/main" id="{0787133D-2610-AC48-9A22-972319A61AE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312878"/>
            <a:ext cx="8229600" cy="857250"/>
          </a:xfrm>
          <a:noFill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/>
            <a:r>
              <a:rPr lang="en-US" altLang="zh-TW" dirty="0">
                <a:ea typeface="新細明體" panose="02020500000000000000" pitchFamily="18" charset="-120"/>
              </a:rPr>
              <a:t>Data memory</a:t>
            </a:r>
          </a:p>
        </p:txBody>
      </p:sp>
      <p:sp>
        <p:nvSpPr>
          <p:cNvPr id="359427" name="Rectangle 3">
            <a:extLst>
              <a:ext uri="{FF2B5EF4-FFF2-40B4-BE49-F238E27FC236}">
                <a16:creationId xmlns:a16="http://schemas.microsoft.com/office/drawing/2014/main" id="{766E3344-EE14-5447-A91A-5C1FC5E662D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428405" y="741503"/>
            <a:ext cx="6221015" cy="4114800"/>
          </a:xfrm>
          <a:noFill/>
        </p:spPr>
        <p:txBody>
          <a:bodyPr/>
          <a:lstStyle/>
          <a:p>
            <a:pPr marL="134541" indent="-134541">
              <a:spcBef>
                <a:spcPct val="150000"/>
              </a:spcBef>
              <a:buNone/>
            </a:pPr>
            <a:r>
              <a:rPr lang="en-US" altLang="zh-TW" sz="1200" u="sng" dirty="0">
                <a:ea typeface="新細明體" panose="02020500000000000000" pitchFamily="18" charset="-120"/>
              </a:rPr>
              <a:t>Low-level (hardware) read/write logic:</a:t>
            </a:r>
          </a:p>
          <a:p>
            <a:pPr marL="134541" indent="-134541">
              <a:spcBef>
                <a:spcPct val="130000"/>
              </a:spcBef>
              <a:buSzPct val="75000"/>
              <a:buNone/>
            </a:pPr>
            <a:r>
              <a:rPr lang="en-US" altLang="zh-TW" sz="1100" dirty="0">
                <a:ea typeface="新細明體" panose="02020500000000000000" pitchFamily="18" charset="-120"/>
              </a:rPr>
              <a:t>To read  </a:t>
            </a:r>
            <a:r>
              <a:rPr lang="en-US" altLang="zh-TW" sz="1000" dirty="0"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RAM[</a:t>
            </a:r>
            <a:r>
              <a:rPr lang="en-US" altLang="zh-TW" sz="1100" dirty="0">
                <a:ea typeface="新細明體" panose="02020500000000000000" pitchFamily="18" charset="-120"/>
              </a:rPr>
              <a:t>k</a:t>
            </a:r>
            <a:r>
              <a:rPr lang="en-US" altLang="zh-TW" sz="1000" dirty="0"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]</a:t>
            </a:r>
            <a:r>
              <a:rPr lang="en-US" altLang="zh-TW" sz="1100" dirty="0">
                <a:ea typeface="新細明體" panose="02020500000000000000" pitchFamily="18" charset="-120"/>
                <a:cs typeface="Courier New" panose="02070309020205020404" pitchFamily="49" charset="0"/>
              </a:rPr>
              <a:t>:  set </a:t>
            </a:r>
            <a:r>
              <a:rPr lang="en-US" altLang="zh-TW" sz="1000" dirty="0">
                <a:latin typeface="Consolas" panose="020B0609020204030204" pitchFamily="49" charset="0"/>
                <a:ea typeface="新細明體" panose="02020500000000000000" pitchFamily="18" charset="-120"/>
              </a:rPr>
              <a:t>address</a:t>
            </a:r>
            <a:r>
              <a:rPr lang="en-US" altLang="zh-TW" sz="1100" dirty="0">
                <a:ea typeface="新細明體" panose="02020500000000000000" pitchFamily="18" charset="-120"/>
              </a:rPr>
              <a:t> to k,</a:t>
            </a:r>
            <a:br>
              <a:rPr lang="en-US" altLang="zh-TW" sz="1100" dirty="0">
                <a:ea typeface="新細明體" panose="02020500000000000000" pitchFamily="18" charset="-120"/>
              </a:rPr>
            </a:br>
            <a:r>
              <a:rPr lang="en-US" altLang="zh-TW" sz="1100" dirty="0">
                <a:ea typeface="新細明體" panose="02020500000000000000" pitchFamily="18" charset="-120"/>
              </a:rPr>
              <a:t>                          probe </a:t>
            </a:r>
            <a:r>
              <a:rPr lang="en-US" altLang="zh-TW" sz="1000" dirty="0">
                <a:latin typeface="Consolas" panose="020B0609020204030204" pitchFamily="49" charset="0"/>
                <a:ea typeface="新細明體" panose="02020500000000000000" pitchFamily="18" charset="-120"/>
              </a:rPr>
              <a:t>out</a:t>
            </a:r>
          </a:p>
          <a:p>
            <a:pPr marL="134541" indent="-134541">
              <a:spcBef>
                <a:spcPct val="130000"/>
              </a:spcBef>
              <a:buSzPct val="75000"/>
              <a:buNone/>
            </a:pPr>
            <a:r>
              <a:rPr lang="en-US" altLang="zh-TW" sz="1100" dirty="0">
                <a:ea typeface="新細明體" panose="02020500000000000000" pitchFamily="18" charset="-120"/>
              </a:rPr>
              <a:t>To write </a:t>
            </a:r>
            <a:r>
              <a:rPr lang="en-US" altLang="zh-TW" sz="1000" dirty="0">
                <a:latin typeface="Consolas" panose="020B0609020204030204" pitchFamily="49" charset="0"/>
                <a:ea typeface="新細明體" panose="02020500000000000000" pitchFamily="18" charset="-120"/>
              </a:rPr>
              <a:t>RAM[</a:t>
            </a:r>
            <a:r>
              <a:rPr lang="en-US" altLang="zh-TW" sz="1100" dirty="0">
                <a:ea typeface="新細明體" panose="02020500000000000000" pitchFamily="18" charset="-120"/>
              </a:rPr>
              <a:t>k</a:t>
            </a:r>
            <a:r>
              <a:rPr lang="en-US" altLang="zh-TW" sz="1000" dirty="0">
                <a:latin typeface="Consolas" panose="020B0609020204030204" pitchFamily="49" charset="0"/>
                <a:ea typeface="新細明體" panose="02020500000000000000" pitchFamily="18" charset="-120"/>
              </a:rPr>
              <a:t>]</a:t>
            </a:r>
            <a:r>
              <a:rPr lang="en-US" altLang="zh-TW" sz="1100" dirty="0">
                <a:ea typeface="新細明體" panose="02020500000000000000" pitchFamily="18" charset="-120"/>
              </a:rPr>
              <a:t>=x:  set </a:t>
            </a:r>
            <a:r>
              <a:rPr lang="en-US" altLang="zh-TW" sz="1000" dirty="0">
                <a:latin typeface="Consolas" panose="020B0609020204030204" pitchFamily="49" charset="0"/>
                <a:ea typeface="新細明體" panose="02020500000000000000" pitchFamily="18" charset="-120"/>
              </a:rPr>
              <a:t>address</a:t>
            </a:r>
            <a:r>
              <a:rPr lang="en-US" altLang="zh-TW" sz="1100" dirty="0">
                <a:ea typeface="新細明體" panose="02020500000000000000" pitchFamily="18" charset="-120"/>
              </a:rPr>
              <a:t> to k,</a:t>
            </a:r>
            <a:br>
              <a:rPr lang="en-US" altLang="zh-TW" sz="1100" dirty="0">
                <a:ea typeface="新細明體" panose="02020500000000000000" pitchFamily="18" charset="-120"/>
              </a:rPr>
            </a:br>
            <a:r>
              <a:rPr lang="en-US" altLang="zh-TW" sz="1100" dirty="0">
                <a:ea typeface="新細明體" panose="02020500000000000000" pitchFamily="18" charset="-120"/>
              </a:rPr>
              <a:t>                            set </a:t>
            </a:r>
            <a:r>
              <a:rPr lang="en-US" altLang="zh-TW" sz="1000" dirty="0">
                <a:latin typeface="Consolas" panose="020B0609020204030204" pitchFamily="49" charset="0"/>
                <a:ea typeface="新細明體" panose="02020500000000000000" pitchFamily="18" charset="-120"/>
              </a:rPr>
              <a:t>in</a:t>
            </a:r>
            <a:r>
              <a:rPr lang="en-US" altLang="zh-TW" sz="1100" dirty="0">
                <a:ea typeface="新細明體" panose="02020500000000000000" pitchFamily="18" charset="-120"/>
              </a:rPr>
              <a:t> to x, </a:t>
            </a:r>
            <a:br>
              <a:rPr lang="en-US" altLang="zh-TW" sz="1100" dirty="0">
                <a:ea typeface="新細明體" panose="02020500000000000000" pitchFamily="18" charset="-120"/>
              </a:rPr>
            </a:br>
            <a:r>
              <a:rPr lang="en-US" altLang="zh-TW" sz="1100" dirty="0">
                <a:ea typeface="新細明體" panose="02020500000000000000" pitchFamily="18" charset="-120"/>
              </a:rPr>
              <a:t>                            set </a:t>
            </a:r>
            <a:r>
              <a:rPr lang="en-US" altLang="zh-TW" sz="1000" dirty="0">
                <a:latin typeface="Consolas" panose="020B0609020204030204" pitchFamily="49" charset="0"/>
                <a:ea typeface="新細明體" panose="02020500000000000000" pitchFamily="18" charset="-120"/>
              </a:rPr>
              <a:t>load</a:t>
            </a:r>
            <a:r>
              <a:rPr lang="en-US" altLang="zh-TW" sz="1100" dirty="0">
                <a:ea typeface="新細明體" panose="02020500000000000000" pitchFamily="18" charset="-120"/>
              </a:rPr>
              <a:t> to 1, </a:t>
            </a:r>
            <a:br>
              <a:rPr lang="en-US" altLang="zh-TW" sz="1100" dirty="0">
                <a:ea typeface="新細明體" panose="02020500000000000000" pitchFamily="18" charset="-120"/>
              </a:rPr>
            </a:br>
            <a:r>
              <a:rPr lang="en-US" altLang="zh-TW" sz="1100" dirty="0">
                <a:ea typeface="新細明體" panose="02020500000000000000" pitchFamily="18" charset="-120"/>
              </a:rPr>
              <a:t>                            run the clock</a:t>
            </a:r>
            <a:endParaRPr lang="en-US" altLang="zh-TW" sz="1200" dirty="0">
              <a:ea typeface="新細明體" panose="02020500000000000000" pitchFamily="18" charset="-120"/>
            </a:endParaRPr>
          </a:p>
          <a:p>
            <a:pPr marL="134541" indent="-134541">
              <a:spcBef>
                <a:spcPct val="130000"/>
              </a:spcBef>
              <a:buSzPct val="75000"/>
              <a:buNone/>
            </a:pPr>
            <a:r>
              <a:rPr lang="en-US" altLang="zh-TW" sz="1200" u="sng" dirty="0">
                <a:ea typeface="新細明體" panose="02020500000000000000" pitchFamily="18" charset="-120"/>
              </a:rPr>
              <a:t>High-level (OS) read/write logic:</a:t>
            </a:r>
          </a:p>
          <a:p>
            <a:pPr marL="134541" indent="-134541">
              <a:spcBef>
                <a:spcPct val="100000"/>
              </a:spcBef>
              <a:buSzPct val="75000"/>
              <a:buNone/>
            </a:pPr>
            <a:r>
              <a:rPr lang="en-US" altLang="zh-TW" sz="1100" dirty="0">
                <a:ea typeface="新細明體" panose="02020500000000000000" pitchFamily="18" charset="-120"/>
              </a:rPr>
              <a:t>To read  </a:t>
            </a:r>
            <a:r>
              <a:rPr lang="en-US" altLang="zh-TW" sz="1000" dirty="0">
                <a:latin typeface="Consolas" panose="020B0609020204030204" pitchFamily="49" charset="0"/>
                <a:ea typeface="新細明體" panose="02020500000000000000" pitchFamily="18" charset="-120"/>
              </a:rPr>
              <a:t>RAM[</a:t>
            </a:r>
            <a:r>
              <a:rPr lang="en-US" altLang="zh-TW" sz="1100" dirty="0">
                <a:ea typeface="新細明體" panose="02020500000000000000" pitchFamily="18" charset="-120"/>
              </a:rPr>
              <a:t>k</a:t>
            </a:r>
            <a:r>
              <a:rPr lang="en-US" altLang="zh-TW" sz="1000" dirty="0">
                <a:latin typeface="Consolas" panose="020B0609020204030204" pitchFamily="49" charset="0"/>
                <a:ea typeface="新細明體" panose="02020500000000000000" pitchFamily="18" charset="-120"/>
              </a:rPr>
              <a:t>]</a:t>
            </a:r>
            <a:r>
              <a:rPr lang="en-US" altLang="zh-TW" sz="1100" dirty="0">
                <a:ea typeface="新細明體" panose="02020500000000000000" pitchFamily="18" charset="-120"/>
              </a:rPr>
              <a:t>:      use the OS command  </a:t>
            </a:r>
            <a:r>
              <a:rPr lang="en-US" altLang="zh-TW" sz="1000" dirty="0">
                <a:latin typeface="Consolas" panose="020B0609020204030204" pitchFamily="49" charset="0"/>
                <a:ea typeface="新細明體" panose="02020500000000000000" pitchFamily="18" charset="-120"/>
              </a:rPr>
              <a:t>out = peek(</a:t>
            </a:r>
            <a:r>
              <a:rPr lang="en-US" altLang="zh-TW" sz="1100" dirty="0">
                <a:ea typeface="新細明體" panose="02020500000000000000" pitchFamily="18" charset="-120"/>
              </a:rPr>
              <a:t>k</a:t>
            </a:r>
            <a:r>
              <a:rPr lang="en-US" altLang="zh-TW" sz="1000" dirty="0">
                <a:latin typeface="Consolas" panose="020B0609020204030204" pitchFamily="49" charset="0"/>
                <a:ea typeface="新細明體" panose="02020500000000000000" pitchFamily="18" charset="-120"/>
              </a:rPr>
              <a:t>)</a:t>
            </a:r>
          </a:p>
          <a:p>
            <a:pPr marL="134541" indent="-134541">
              <a:spcBef>
                <a:spcPct val="100000"/>
              </a:spcBef>
              <a:buSzPct val="75000"/>
              <a:buNone/>
            </a:pPr>
            <a:r>
              <a:rPr lang="en-US" altLang="zh-TW" sz="1100" dirty="0">
                <a:ea typeface="新細明體" panose="02020500000000000000" pitchFamily="18" charset="-120"/>
              </a:rPr>
              <a:t>To write </a:t>
            </a:r>
            <a:r>
              <a:rPr lang="en-US" altLang="zh-TW" sz="1000" dirty="0">
                <a:latin typeface="Consolas" panose="020B0609020204030204" pitchFamily="49" charset="0"/>
                <a:ea typeface="新細明體" panose="02020500000000000000" pitchFamily="18" charset="-120"/>
              </a:rPr>
              <a:t>RAM[</a:t>
            </a:r>
            <a:r>
              <a:rPr lang="en-US" altLang="zh-TW" sz="1100" dirty="0">
                <a:ea typeface="新細明體" panose="02020500000000000000" pitchFamily="18" charset="-120"/>
              </a:rPr>
              <a:t>k</a:t>
            </a:r>
            <a:r>
              <a:rPr lang="en-US" altLang="zh-TW" sz="1000" dirty="0">
                <a:latin typeface="Consolas" panose="020B0609020204030204" pitchFamily="49" charset="0"/>
                <a:ea typeface="新細明體" panose="02020500000000000000" pitchFamily="18" charset="-120"/>
              </a:rPr>
              <a:t>]</a:t>
            </a:r>
            <a:r>
              <a:rPr lang="en-US" altLang="zh-TW" sz="1100" dirty="0">
                <a:ea typeface="新細明體" panose="02020500000000000000" pitchFamily="18" charset="-120"/>
              </a:rPr>
              <a:t>=x:  use the OS command  </a:t>
            </a:r>
            <a:r>
              <a:rPr lang="en-US" altLang="zh-TW" sz="1000" dirty="0">
                <a:latin typeface="Consolas" panose="020B0609020204030204" pitchFamily="49" charset="0"/>
                <a:ea typeface="新細明體" panose="02020500000000000000" pitchFamily="18" charset="-120"/>
              </a:rPr>
              <a:t>poke(</a:t>
            </a:r>
            <a:r>
              <a:rPr lang="en-US" altLang="zh-TW" sz="1100" dirty="0" err="1">
                <a:ea typeface="新細明體" panose="02020500000000000000" pitchFamily="18" charset="-120"/>
              </a:rPr>
              <a:t>k</a:t>
            </a:r>
            <a:r>
              <a:rPr lang="en-US" altLang="zh-TW" sz="1000" dirty="0" err="1">
                <a:latin typeface="Consolas" panose="020B0609020204030204" pitchFamily="49" charset="0"/>
                <a:ea typeface="新細明體" panose="02020500000000000000" pitchFamily="18" charset="-120"/>
              </a:rPr>
              <a:t>,</a:t>
            </a:r>
            <a:r>
              <a:rPr lang="en-US" altLang="zh-TW" sz="1100" dirty="0" err="1">
                <a:ea typeface="新細明體" panose="02020500000000000000" pitchFamily="18" charset="-120"/>
              </a:rPr>
              <a:t>x</a:t>
            </a:r>
            <a:r>
              <a:rPr lang="en-US" altLang="zh-TW" sz="1000" dirty="0">
                <a:latin typeface="Consolas" panose="020B0609020204030204" pitchFamily="49" charset="0"/>
                <a:ea typeface="新細明體" panose="02020500000000000000" pitchFamily="18" charset="-120"/>
              </a:rPr>
              <a:t>)</a:t>
            </a:r>
          </a:p>
          <a:p>
            <a:pPr marL="134541" indent="-134541">
              <a:spcBef>
                <a:spcPct val="100000"/>
              </a:spcBef>
              <a:buSzPct val="75000"/>
              <a:buNone/>
            </a:pPr>
            <a:r>
              <a:rPr lang="en-US" altLang="zh-TW" sz="1000" dirty="0">
                <a:latin typeface="Consolas" panose="020B0609020204030204" pitchFamily="49" charset="0"/>
                <a:ea typeface="新細明體" panose="02020500000000000000" pitchFamily="18" charset="-120"/>
              </a:rPr>
              <a:t>peek</a:t>
            </a:r>
            <a:r>
              <a:rPr lang="en-US" altLang="zh-TW" sz="1100" dirty="0">
                <a:ea typeface="新細明體" panose="02020500000000000000" pitchFamily="18" charset="-120"/>
              </a:rPr>
              <a:t> and </a:t>
            </a:r>
            <a:r>
              <a:rPr lang="en-US" altLang="zh-TW" sz="1000" dirty="0">
                <a:latin typeface="Consolas" panose="020B0609020204030204" pitchFamily="49" charset="0"/>
                <a:ea typeface="新細明體" panose="02020500000000000000" pitchFamily="18" charset="-120"/>
              </a:rPr>
              <a:t>poke</a:t>
            </a:r>
            <a:r>
              <a:rPr lang="en-US" altLang="zh-TW" sz="1100" dirty="0">
                <a:ea typeface="新細明體" panose="02020500000000000000" pitchFamily="18" charset="-120"/>
              </a:rPr>
              <a:t> are OS commands whose implementation should effect the same behavior as the low-level commands</a:t>
            </a:r>
          </a:p>
          <a:p>
            <a:pPr marL="134541" indent="-134541">
              <a:spcBef>
                <a:spcPct val="100000"/>
              </a:spcBef>
              <a:buSzPct val="75000"/>
              <a:buNone/>
            </a:pPr>
            <a:r>
              <a:rPr lang="en-US" altLang="zh-TW" sz="1100" dirty="0">
                <a:ea typeface="新細明體" panose="02020500000000000000" pitchFamily="18" charset="-120"/>
              </a:rPr>
              <a:t>More about </a:t>
            </a:r>
            <a:r>
              <a:rPr lang="en-US" altLang="zh-TW" sz="1000" dirty="0">
                <a:latin typeface="Consolas" panose="020B0609020204030204" pitchFamily="49" charset="0"/>
                <a:ea typeface="新細明體" panose="02020500000000000000" pitchFamily="18" charset="-120"/>
              </a:rPr>
              <a:t>peek</a:t>
            </a:r>
            <a:r>
              <a:rPr lang="en-US" altLang="zh-TW" sz="1100" dirty="0">
                <a:ea typeface="新細明體" panose="02020500000000000000" pitchFamily="18" charset="-120"/>
              </a:rPr>
              <a:t> and </a:t>
            </a:r>
            <a:r>
              <a:rPr lang="en-US" altLang="zh-TW" sz="1000" dirty="0">
                <a:latin typeface="Consolas" panose="020B0609020204030204" pitchFamily="49" charset="0"/>
                <a:ea typeface="新細明體" panose="02020500000000000000" pitchFamily="18" charset="-120"/>
              </a:rPr>
              <a:t>poke</a:t>
            </a:r>
            <a:r>
              <a:rPr lang="en-US" altLang="zh-TW" sz="1100" dirty="0">
                <a:ea typeface="新細明體" panose="02020500000000000000" pitchFamily="18" charset="-120"/>
              </a:rPr>
              <a:t> this later in the course, when we’ll write the OS.</a:t>
            </a:r>
          </a:p>
        </p:txBody>
      </p:sp>
      <p:grpSp>
        <p:nvGrpSpPr>
          <p:cNvPr id="18436" name="Group 7">
            <a:extLst>
              <a:ext uri="{FF2B5EF4-FFF2-40B4-BE49-F238E27FC236}">
                <a16:creationId xmlns:a16="http://schemas.microsoft.com/office/drawing/2014/main" id="{2E4F0733-832F-BD48-94EE-086A587B6A3B}"/>
              </a:ext>
            </a:extLst>
          </p:cNvPr>
          <p:cNvGrpSpPr>
            <a:grpSpLocks/>
          </p:cNvGrpSpPr>
          <p:nvPr/>
        </p:nvGrpSpPr>
        <p:grpSpPr bwMode="auto">
          <a:xfrm>
            <a:off x="5249119" y="512905"/>
            <a:ext cx="3186113" cy="2537222"/>
            <a:chOff x="2832" y="432"/>
            <a:chExt cx="2676" cy="2131"/>
          </a:xfrm>
        </p:grpSpPr>
        <p:graphicFrame>
          <p:nvGraphicFramePr>
            <p:cNvPr id="18437" name="Object 4">
              <a:extLst>
                <a:ext uri="{FF2B5EF4-FFF2-40B4-BE49-F238E27FC236}">
                  <a16:creationId xmlns:a16="http://schemas.microsoft.com/office/drawing/2014/main" id="{4764BACF-5612-AD4A-8379-EFAF22994908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832" y="432"/>
            <a:ext cx="2676" cy="213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81" name="Visio" r:id="rId4" imgW="6045200" imgH="5930900" progId="Visio.Drawing.11">
                    <p:embed/>
                  </p:oleObj>
                </mc:Choice>
                <mc:Fallback>
                  <p:oleObj name="Visio" r:id="rId4" imgW="6045200" imgH="5930900" progId="Visio.Drawing.11">
                    <p:embed/>
                    <p:pic>
                      <p:nvPicPr>
                        <p:cNvPr id="18437" name="Object 4">
                          <a:extLst>
                            <a:ext uri="{FF2B5EF4-FFF2-40B4-BE49-F238E27FC236}">
                              <a16:creationId xmlns:a16="http://schemas.microsoft.com/office/drawing/2014/main" id="{4764BACF-5612-AD4A-8379-EFAF22994908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8221" t="47249" r="27211" b="960"/>
                        <a:stretch>
                          <a:fillRect/>
                        </a:stretch>
                      </p:blipFill>
                      <p:spPr bwMode="auto">
                        <a:xfrm>
                          <a:off x="2832" y="432"/>
                          <a:ext cx="2676" cy="213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8438" name="Line 9">
              <a:extLst>
                <a:ext uri="{FF2B5EF4-FFF2-40B4-BE49-F238E27FC236}">
                  <a16:creationId xmlns:a16="http://schemas.microsoft.com/office/drawing/2014/main" id="{A71ACBAB-3AF8-8548-902C-7E4683EEE69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36" y="768"/>
              <a:ext cx="0" cy="28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18439" name="Text Box 10" descr="Bouquet">
              <a:extLst>
                <a:ext uri="{FF2B5EF4-FFF2-40B4-BE49-F238E27FC236}">
                  <a16:creationId xmlns:a16="http://schemas.microsoft.com/office/drawing/2014/main" id="{7371B07B-135B-1E4F-AC16-F05A62F43F7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96" y="576"/>
              <a:ext cx="480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tile tx="0" ty="0" sx="100000" sy="100000" flip="none" algn="tl"/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zh-TW" sz="1050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</a:rPr>
                <a:t>load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19842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>
            <a:extLst>
              <a:ext uri="{FF2B5EF4-FFF2-40B4-BE49-F238E27FC236}">
                <a16:creationId xmlns:a16="http://schemas.microsoft.com/office/drawing/2014/main" id="{2AEB7AFA-20AF-6644-AF34-3AC32D4CFB2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>
                <a:ea typeface="新細明體" panose="02020500000000000000" pitchFamily="18" charset="-120"/>
              </a:rPr>
              <a:t>Construction Plan</a:t>
            </a:r>
          </a:p>
        </p:txBody>
      </p:sp>
      <p:sp>
        <p:nvSpPr>
          <p:cNvPr id="20483" name="Rectangle 4">
            <a:extLst>
              <a:ext uri="{FF2B5EF4-FFF2-40B4-BE49-F238E27FC236}">
                <a16:creationId xmlns:a16="http://schemas.microsoft.com/office/drawing/2014/main" id="{BB9C1399-AC26-2E43-A334-C617DEDAC4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1800" y="1143001"/>
            <a:ext cx="457200" cy="5078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0C6E0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60000"/>
              </a:spcBef>
              <a:buClr>
                <a:srgbClr val="0066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60000"/>
              </a:spcBef>
              <a:buClr>
                <a:srgbClr val="000099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zh-TW" sz="2700" b="1" dirty="0">
                <a:solidFill>
                  <a:srgbClr val="CC3300"/>
                </a:solidFill>
                <a:ea typeface="新細明體" panose="02020500000000000000" pitchFamily="18" charset="-120"/>
                <a:cs typeface="Times New Roman" panose="02020603050405020304" pitchFamily="18" charset="0"/>
                <a:sym typeface="Wingdings 2" pitchFamily="2" charset="2"/>
              </a:rPr>
              <a:t></a:t>
            </a:r>
          </a:p>
        </p:txBody>
      </p:sp>
      <p:sp>
        <p:nvSpPr>
          <p:cNvPr id="20484" name="Rectangle 3">
            <a:extLst>
              <a:ext uri="{FF2B5EF4-FFF2-40B4-BE49-F238E27FC236}">
                <a16:creationId xmlns:a16="http://schemas.microsoft.com/office/drawing/2014/main" id="{941B608A-3BCA-1E43-9CAB-D9DF24BBCC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14700" y="1267421"/>
            <a:ext cx="3618310" cy="32944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9056" tIns="34529" rIns="69056" bIns="34529"/>
          <a:lstStyle>
            <a:lvl1pPr marL="268288" indent="-268288">
              <a:spcBef>
                <a:spcPct val="60000"/>
              </a:spcBef>
              <a:buClr>
                <a:srgbClr val="0066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806450" indent="-268288">
              <a:spcBef>
                <a:spcPct val="60000"/>
              </a:spcBef>
              <a:buClr>
                <a:srgbClr val="000099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304925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712913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1209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781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30353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925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9497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eaLnBrk="0" fontAlgn="base" hangingPunct="0">
              <a:spcBef>
                <a:spcPct val="100000"/>
              </a:spcBef>
              <a:spcAft>
                <a:spcPct val="0"/>
              </a:spcAft>
              <a:buSzPct val="75000"/>
            </a:pPr>
            <a:r>
              <a:rPr lang="en-US" altLang="zh-TW" sz="1200" dirty="0">
                <a:solidFill>
                  <a:srgbClr val="000000"/>
                </a:solidFill>
                <a:ea typeface="新細明體" panose="02020500000000000000" pitchFamily="18" charset="-120"/>
              </a:rPr>
              <a:t>Instruction memory</a:t>
            </a:r>
          </a:p>
          <a:p>
            <a:pPr eaLnBrk="0" fontAlgn="base" hangingPunct="0">
              <a:spcBef>
                <a:spcPct val="100000"/>
              </a:spcBef>
              <a:spcAft>
                <a:spcPct val="0"/>
              </a:spcAft>
              <a:buSzPct val="75000"/>
            </a:pPr>
            <a:r>
              <a:rPr lang="en-US" altLang="zh-TW" sz="1200" dirty="0">
                <a:solidFill>
                  <a:srgbClr val="000000"/>
                </a:solidFill>
                <a:ea typeface="新細明體" panose="02020500000000000000" pitchFamily="18" charset="-120"/>
              </a:rPr>
              <a:t>Memory:</a:t>
            </a:r>
          </a:p>
          <a:p>
            <a:pPr lvl="1" eaLnBrk="0" fontAlgn="base" hangingPunct="0">
              <a:spcBef>
                <a:spcPct val="100000"/>
              </a:spcBef>
              <a:spcAft>
                <a:spcPct val="0"/>
              </a:spcAft>
              <a:buClr>
                <a:srgbClr val="006600"/>
              </a:buClr>
              <a:buFont typeface="Wingdings" pitchFamily="2" charset="2"/>
              <a:buChar char="q"/>
            </a:pPr>
            <a:r>
              <a:rPr lang="en-US" altLang="zh-TW" sz="1200" dirty="0">
                <a:solidFill>
                  <a:srgbClr val="000000"/>
                </a:solidFill>
                <a:ea typeface="新細明體" panose="02020500000000000000" pitchFamily="18" charset="-120"/>
              </a:rPr>
              <a:t>Data memory</a:t>
            </a:r>
          </a:p>
          <a:p>
            <a:pPr lvl="1" eaLnBrk="0" fontAlgn="base" hangingPunct="0">
              <a:spcBef>
                <a:spcPct val="100000"/>
              </a:spcBef>
              <a:spcAft>
                <a:spcPct val="0"/>
              </a:spcAft>
              <a:buClr>
                <a:srgbClr val="006600"/>
              </a:buClr>
              <a:buFont typeface="Wingdings" pitchFamily="2" charset="2"/>
              <a:buChar char="q"/>
            </a:pPr>
            <a:r>
              <a:rPr lang="en-US" altLang="zh-TW" sz="1200" dirty="0">
                <a:solidFill>
                  <a:srgbClr val="000000"/>
                </a:solidFill>
                <a:ea typeface="新細明體" panose="02020500000000000000" pitchFamily="18" charset="-120"/>
              </a:rPr>
              <a:t>Screen</a:t>
            </a:r>
          </a:p>
          <a:p>
            <a:pPr lvl="1" eaLnBrk="0" fontAlgn="base" hangingPunct="0">
              <a:spcBef>
                <a:spcPct val="100000"/>
              </a:spcBef>
              <a:spcAft>
                <a:spcPct val="0"/>
              </a:spcAft>
              <a:buClr>
                <a:srgbClr val="006600"/>
              </a:buClr>
              <a:buFont typeface="Wingdings" pitchFamily="2" charset="2"/>
              <a:buChar char="q"/>
            </a:pPr>
            <a:r>
              <a:rPr lang="en-US" altLang="zh-TW" sz="1200" dirty="0">
                <a:solidFill>
                  <a:srgbClr val="000000"/>
                </a:solidFill>
                <a:ea typeface="新細明體" panose="02020500000000000000" pitchFamily="18" charset="-120"/>
              </a:rPr>
              <a:t>Keyboard</a:t>
            </a:r>
          </a:p>
          <a:p>
            <a:pPr eaLnBrk="0" fontAlgn="base" hangingPunct="0">
              <a:spcBef>
                <a:spcPct val="100000"/>
              </a:spcBef>
              <a:spcAft>
                <a:spcPct val="0"/>
              </a:spcAft>
              <a:buSzPct val="75000"/>
            </a:pPr>
            <a:r>
              <a:rPr lang="en-US" altLang="zh-TW" sz="1200" dirty="0">
                <a:solidFill>
                  <a:srgbClr val="000000"/>
                </a:solidFill>
                <a:ea typeface="新細明體" panose="02020500000000000000" pitchFamily="18" charset="-120"/>
              </a:rPr>
              <a:t>CPU</a:t>
            </a:r>
          </a:p>
          <a:p>
            <a:pPr eaLnBrk="0" fontAlgn="base" hangingPunct="0">
              <a:spcBef>
                <a:spcPct val="100000"/>
              </a:spcBef>
              <a:spcAft>
                <a:spcPct val="0"/>
              </a:spcAft>
              <a:buSzPct val="75000"/>
            </a:pPr>
            <a:r>
              <a:rPr lang="en-US" altLang="zh-TW" sz="1200" dirty="0">
                <a:solidFill>
                  <a:srgbClr val="000000"/>
                </a:solidFill>
                <a:ea typeface="新細明體" panose="02020500000000000000" pitchFamily="18" charset="-120"/>
              </a:rPr>
              <a:t>Computer</a:t>
            </a:r>
          </a:p>
        </p:txBody>
      </p:sp>
      <p:sp>
        <p:nvSpPr>
          <p:cNvPr id="20485" name="Rectangle 4">
            <a:extLst>
              <a:ext uri="{FF2B5EF4-FFF2-40B4-BE49-F238E27FC236}">
                <a16:creationId xmlns:a16="http://schemas.microsoft.com/office/drawing/2014/main" id="{E8A13969-8F84-C942-B1C6-33A1732222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71850" y="1885951"/>
            <a:ext cx="457200" cy="5078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0C6E0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60000"/>
              </a:spcBef>
              <a:buClr>
                <a:srgbClr val="0066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60000"/>
              </a:spcBef>
              <a:buClr>
                <a:srgbClr val="000099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zh-TW" sz="2700" b="1">
                <a:solidFill>
                  <a:srgbClr val="CC3300"/>
                </a:solidFill>
                <a:ea typeface="新細明體" panose="02020500000000000000" pitchFamily="18" charset="-120"/>
                <a:cs typeface="Times New Roman" panose="02020603050405020304" pitchFamily="18" charset="0"/>
                <a:sym typeface="Wingdings 2" pitchFamily="2" charset="2"/>
              </a:rPr>
              <a:t></a:t>
            </a:r>
          </a:p>
        </p:txBody>
      </p:sp>
      <p:sp>
        <p:nvSpPr>
          <p:cNvPr id="12298" name="AutoShape 10">
            <a:extLst>
              <a:ext uri="{FF2B5EF4-FFF2-40B4-BE49-F238E27FC236}">
                <a16:creationId xmlns:a16="http://schemas.microsoft.com/office/drawing/2014/main" id="{AE013E78-E28A-BC4A-9F11-0FE006E05D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14700" y="2343150"/>
            <a:ext cx="342900" cy="228600"/>
          </a:xfrm>
          <a:prstGeom prst="rightArrow">
            <a:avLst>
              <a:gd name="adj1" fmla="val 50000"/>
              <a:gd name="adj2" fmla="val 37500"/>
            </a:avLst>
          </a:prstGeom>
          <a:solidFill>
            <a:srgbClr val="FFCC6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60000"/>
              </a:spcBef>
              <a:buClr>
                <a:srgbClr val="0066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60000"/>
              </a:spcBef>
              <a:buClr>
                <a:srgbClr val="000099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zh-TW" altLang="en-US" sz="1800">
              <a:solidFill>
                <a:srgbClr val="000000"/>
              </a:solidFill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1412665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:a16="http://schemas.microsoft.com/office/drawing/2014/main" id="{FD47818C-B9BF-484E-A766-7610A3F4950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5358"/>
            <a:ext cx="8229600" cy="857250"/>
          </a:xfrm>
          <a:noFill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/>
            <a:r>
              <a:rPr lang="en-US" altLang="zh-TW" dirty="0">
                <a:ea typeface="新細明體" panose="02020500000000000000" pitchFamily="18" charset="-120"/>
              </a:rPr>
              <a:t>Screen</a:t>
            </a:r>
          </a:p>
        </p:txBody>
      </p:sp>
      <p:sp>
        <p:nvSpPr>
          <p:cNvPr id="363523" name="Rectangle 3">
            <a:extLst>
              <a:ext uri="{FF2B5EF4-FFF2-40B4-BE49-F238E27FC236}">
                <a16:creationId xmlns:a16="http://schemas.microsoft.com/office/drawing/2014/main" id="{109FDDAB-BC32-4749-A94F-70641342B46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371600" y="2800350"/>
            <a:ext cx="4057650" cy="1657350"/>
          </a:xfrm>
        </p:spPr>
        <p:txBody>
          <a:bodyPr/>
          <a:lstStyle/>
          <a:p>
            <a:pPr marL="0" indent="0">
              <a:lnSpc>
                <a:spcPct val="80000"/>
              </a:lnSpc>
              <a:spcBef>
                <a:spcPct val="70000"/>
              </a:spcBef>
              <a:buNone/>
            </a:pPr>
            <a:r>
              <a:rPr lang="en-US" altLang="zh-TW" sz="1200">
                <a:ea typeface="新細明體" panose="02020500000000000000" pitchFamily="18" charset="-120"/>
              </a:rPr>
              <a:t>The Screen chip has a basic RAM chip functionality:</a:t>
            </a:r>
          </a:p>
          <a:p>
            <a:pPr marL="134541" lvl="1" indent="201216">
              <a:lnSpc>
                <a:spcPct val="80000"/>
              </a:lnSpc>
              <a:spcBef>
                <a:spcPct val="70000"/>
              </a:spcBef>
              <a:buClr>
                <a:srgbClr val="006600"/>
              </a:buClr>
              <a:buFont typeface="Wingdings" pitchFamily="2" charset="2"/>
              <a:buChar char="q"/>
            </a:pPr>
            <a:r>
              <a:rPr lang="en-US" altLang="zh-TW" sz="1200">
                <a:ea typeface="新細明體" panose="02020500000000000000" pitchFamily="18" charset="-120"/>
                <a:cs typeface="Courier New" panose="02070309020205020404" pitchFamily="49" charset="0"/>
              </a:rPr>
              <a:t>read logic:   </a:t>
            </a:r>
            <a:r>
              <a:rPr lang="en-US" altLang="zh-TW" sz="1050"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out = Screen[address]</a:t>
            </a:r>
          </a:p>
          <a:p>
            <a:pPr marL="134541" lvl="1" indent="201216">
              <a:lnSpc>
                <a:spcPct val="80000"/>
              </a:lnSpc>
              <a:spcBef>
                <a:spcPct val="70000"/>
              </a:spcBef>
              <a:buClr>
                <a:srgbClr val="006600"/>
              </a:buClr>
              <a:buFont typeface="Wingdings" pitchFamily="2" charset="2"/>
              <a:buChar char="q"/>
            </a:pPr>
            <a:r>
              <a:rPr lang="en-US" altLang="zh-TW" sz="1200">
                <a:ea typeface="新細明體" panose="02020500000000000000" pitchFamily="18" charset="-120"/>
                <a:cs typeface="Courier New" panose="02070309020205020404" pitchFamily="49" charset="0"/>
              </a:rPr>
              <a:t>write logic:</a:t>
            </a:r>
            <a:r>
              <a:rPr lang="en-US" altLang="zh-TW" sz="1200" b="1">
                <a:solidFill>
                  <a:srgbClr val="02227C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 </a:t>
            </a:r>
            <a:r>
              <a:rPr lang="en-US" altLang="zh-TW" sz="1050"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if load then Screen[address] = in</a:t>
            </a:r>
          </a:p>
          <a:p>
            <a:pPr marL="0" indent="0">
              <a:lnSpc>
                <a:spcPct val="80000"/>
              </a:lnSpc>
              <a:spcBef>
                <a:spcPct val="100000"/>
              </a:spcBef>
              <a:buNone/>
            </a:pPr>
            <a:r>
              <a:rPr lang="en-US" altLang="zh-TW" sz="1200" u="sng">
                <a:ea typeface="新細明體" panose="02020500000000000000" pitchFamily="18" charset="-120"/>
              </a:rPr>
              <a:t>Side effect:</a:t>
            </a:r>
          </a:p>
          <a:p>
            <a:pPr marL="0" indent="0">
              <a:lnSpc>
                <a:spcPct val="80000"/>
              </a:lnSpc>
              <a:spcBef>
                <a:spcPct val="100000"/>
              </a:spcBef>
              <a:buNone/>
            </a:pPr>
            <a:r>
              <a:rPr lang="en-US" altLang="zh-TW" sz="1200">
                <a:ea typeface="新細明體" panose="02020500000000000000" pitchFamily="18" charset="-120"/>
              </a:rPr>
              <a:t>Continuously refreshes a 256 by 512 black-and-white screen device</a:t>
            </a:r>
          </a:p>
        </p:txBody>
      </p:sp>
      <p:graphicFrame>
        <p:nvGraphicFramePr>
          <p:cNvPr id="363524" name="Object 4">
            <a:extLst>
              <a:ext uri="{FF2B5EF4-FFF2-40B4-BE49-F238E27FC236}">
                <a16:creationId xmlns:a16="http://schemas.microsoft.com/office/drawing/2014/main" id="{12921AD7-8F9B-F742-B6A5-1E626179693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314450" y="742950"/>
          <a:ext cx="4339829" cy="17823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05" name="VISIO" r:id="rId4" imgW="6045200" imgH="5918200" progId="Visio.Drawing.6">
                  <p:embed/>
                </p:oleObj>
              </mc:Choice>
              <mc:Fallback>
                <p:oleObj name="VISIO" r:id="rId4" imgW="6045200" imgH="5918200" progId="Visio.Drawing.6">
                  <p:embed/>
                  <p:pic>
                    <p:nvPicPr>
                      <p:cNvPr id="363524" name="Object 4">
                        <a:extLst>
                          <a:ext uri="{FF2B5EF4-FFF2-40B4-BE49-F238E27FC236}">
                            <a16:creationId xmlns:a16="http://schemas.microsoft.com/office/drawing/2014/main" id="{12921AD7-8F9B-F742-B6A5-1E626179693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8221" t="38426" r="3831" b="25191"/>
                      <a:stretch>
                        <a:fillRect/>
                      </a:stretch>
                    </p:blipFill>
                    <p:spPr bwMode="auto">
                      <a:xfrm>
                        <a:off x="1314450" y="742950"/>
                        <a:ext cx="4339829" cy="178236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3">
            <a:extLst>
              <a:ext uri="{FF2B5EF4-FFF2-40B4-BE49-F238E27FC236}">
                <a16:creationId xmlns:a16="http://schemas.microsoft.com/office/drawing/2014/main" id="{044056D9-B304-F34A-9B2B-B6E918DE5B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0500" y="628650"/>
            <a:ext cx="1943100" cy="571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9056" tIns="34529" rIns="69056" bIns="34529"/>
          <a:lstStyle>
            <a:lvl1pPr>
              <a:spcBef>
                <a:spcPct val="60000"/>
              </a:spcBef>
              <a:buClr>
                <a:srgbClr val="0066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179388" indent="268288">
              <a:spcBef>
                <a:spcPct val="60000"/>
              </a:spcBef>
              <a:buClr>
                <a:srgbClr val="000099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2319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39888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eaLnBrk="0" fontAlgn="base" hangingPunct="0">
              <a:spcBef>
                <a:spcPct val="100000"/>
              </a:spcBef>
              <a:spcAft>
                <a:spcPct val="0"/>
              </a:spcAft>
              <a:buNone/>
            </a:pPr>
            <a:r>
              <a:rPr lang="en-US" altLang="zh-TW" sz="1050">
                <a:solidFill>
                  <a:srgbClr val="000000"/>
                </a:solidFill>
                <a:ea typeface="新細明體" panose="02020500000000000000" pitchFamily="18" charset="-120"/>
              </a:rPr>
              <a:t>The bit contents of the Screen chip is called the “screen memory map”</a:t>
            </a:r>
          </a:p>
        </p:txBody>
      </p:sp>
      <p:grpSp>
        <p:nvGrpSpPr>
          <p:cNvPr id="13343" name="Group 31">
            <a:extLst>
              <a:ext uri="{FF2B5EF4-FFF2-40B4-BE49-F238E27FC236}">
                <a16:creationId xmlns:a16="http://schemas.microsoft.com/office/drawing/2014/main" id="{8348BABB-E8CE-D342-882F-5123F970826D}"/>
              </a:ext>
            </a:extLst>
          </p:cNvPr>
          <p:cNvGrpSpPr>
            <a:grpSpLocks/>
          </p:cNvGrpSpPr>
          <p:nvPr/>
        </p:nvGrpSpPr>
        <p:grpSpPr bwMode="auto">
          <a:xfrm>
            <a:off x="5715000" y="1428750"/>
            <a:ext cx="2114550" cy="3314700"/>
            <a:chOff x="3936" y="1200"/>
            <a:chExt cx="1776" cy="2784"/>
          </a:xfrm>
        </p:grpSpPr>
        <p:sp>
          <p:nvSpPr>
            <p:cNvPr id="22535" name="Rectangle 23">
              <a:extLst>
                <a:ext uri="{FF2B5EF4-FFF2-40B4-BE49-F238E27FC236}">
                  <a16:creationId xmlns:a16="http://schemas.microsoft.com/office/drawing/2014/main" id="{A5DBAADC-1774-2E40-8514-0A1601A6A8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4" y="1440"/>
              <a:ext cx="1728" cy="2544"/>
            </a:xfrm>
            <a:prstGeom prst="rect">
              <a:avLst/>
            </a:prstGeom>
            <a:solidFill>
              <a:srgbClr val="FFDCB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endParaRPr lang="zh-TW" altLang="en-US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endParaRPr>
            </a:p>
          </p:txBody>
        </p:sp>
        <p:pic>
          <p:nvPicPr>
            <p:cNvPr id="22536" name="Picture 25">
              <a:extLst>
                <a:ext uri="{FF2B5EF4-FFF2-40B4-BE49-F238E27FC236}">
                  <a16:creationId xmlns:a16="http://schemas.microsoft.com/office/drawing/2014/main" id="{F0433914-FA86-E14B-8EA3-D5C1F533015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80" y="1584"/>
              <a:ext cx="1392" cy="9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0C6E0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2537" name="AutoShape 26">
              <a:extLst>
                <a:ext uri="{FF2B5EF4-FFF2-40B4-BE49-F238E27FC236}">
                  <a16:creationId xmlns:a16="http://schemas.microsoft.com/office/drawing/2014/main" id="{69F4F47D-B7FE-FA41-A44C-CF8AF4229B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48" y="2304"/>
              <a:ext cx="816" cy="384"/>
            </a:xfrm>
            <a:prstGeom prst="roundRect">
              <a:avLst>
                <a:gd name="adj" fmla="val 16667"/>
              </a:avLst>
            </a:prstGeom>
            <a:solidFill>
              <a:srgbClr val="FFFFC5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eaLnBrk="0" fontAlgn="base" hangingPunct="0">
                <a:lnSpc>
                  <a:spcPct val="80000"/>
                </a:lnSpc>
                <a:spcBef>
                  <a:spcPct val="100000"/>
                </a:spcBef>
                <a:spcAft>
                  <a:spcPct val="0"/>
                </a:spcAft>
                <a:buNone/>
              </a:pPr>
              <a:r>
                <a:rPr lang="en-US" altLang="zh-TW" sz="900">
                  <a:solidFill>
                    <a:srgbClr val="000000"/>
                  </a:solidFill>
                  <a:ea typeface="新細明體" panose="02020500000000000000" pitchFamily="18" charset="-120"/>
                </a:rPr>
                <a:t>The simulated 256 by 512 B&amp;W screen</a:t>
              </a:r>
            </a:p>
          </p:txBody>
        </p:sp>
        <p:cxnSp>
          <p:nvCxnSpPr>
            <p:cNvPr id="22538" name="AutoShape 27">
              <a:extLst>
                <a:ext uri="{FF2B5EF4-FFF2-40B4-BE49-F238E27FC236}">
                  <a16:creationId xmlns:a16="http://schemas.microsoft.com/office/drawing/2014/main" id="{02BC925A-9144-AC46-BAB4-235AF50CF8D4}"/>
                </a:ext>
              </a:extLst>
            </p:cNvPr>
            <p:cNvCxnSpPr>
              <a:cxnSpLocks noChangeShapeType="1"/>
              <a:stCxn id="22537" idx="0"/>
              <a:endCxn id="22539" idx="2"/>
            </p:cNvCxnSpPr>
            <p:nvPr/>
          </p:nvCxnSpPr>
          <p:spPr bwMode="auto">
            <a:xfrm flipH="1" flipV="1">
              <a:off x="5141" y="1920"/>
              <a:ext cx="115" cy="384"/>
            </a:xfrm>
            <a:prstGeom prst="straightConnector1">
              <a:avLst/>
            </a:prstGeom>
            <a:noFill/>
            <a:ln w="19050">
              <a:solidFill>
                <a:srgbClr val="BD5201"/>
              </a:solidFill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2539" name="Rectangle 28">
              <a:extLst>
                <a:ext uri="{FF2B5EF4-FFF2-40B4-BE49-F238E27FC236}">
                  <a16:creationId xmlns:a16="http://schemas.microsoft.com/office/drawing/2014/main" id="{D6A5950D-84A7-D643-9D35-5965A52D04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40" y="1776"/>
              <a:ext cx="202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endParaRPr lang="en-US" altLang="zh-TW" sz="15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endParaRPr>
            </a:p>
          </p:txBody>
        </p:sp>
        <p:sp>
          <p:nvSpPr>
            <p:cNvPr id="22540" name="Rectangle 3">
              <a:extLst>
                <a:ext uri="{FF2B5EF4-FFF2-40B4-BE49-F238E27FC236}">
                  <a16:creationId xmlns:a16="http://schemas.microsoft.com/office/drawing/2014/main" id="{34CE0CA5-968D-914B-9A80-115451F0CD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6" y="2784"/>
              <a:ext cx="1776" cy="10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69056" tIns="34529" rIns="69056" bIns="34529"/>
            <a:lstStyle>
              <a:lvl1pPr marL="342900" indent="-342900"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179388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2319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39888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lvl="1" eaLnBrk="0" fontAlgn="base" hangingPunct="0">
                <a:lnSpc>
                  <a:spcPct val="80000"/>
                </a:lnSpc>
                <a:spcBef>
                  <a:spcPct val="100000"/>
                </a:spcBef>
                <a:spcAft>
                  <a:spcPct val="0"/>
                </a:spcAft>
                <a:buClr>
                  <a:srgbClr val="006600"/>
                </a:buClr>
                <a:buNone/>
              </a:pPr>
              <a:r>
                <a:rPr lang="en-US" altLang="zh-TW" sz="1200">
                  <a:solidFill>
                    <a:srgbClr val="000000"/>
                  </a:solidFill>
                  <a:ea typeface="新細明體" panose="02020500000000000000" pitchFamily="18" charset="-120"/>
                </a:rPr>
                <a:t>When loaded into the hardware simulator, the built-in </a:t>
              </a:r>
              <a:r>
                <a:rPr lang="en-US" altLang="zh-TW" sz="1050">
                  <a:solidFill>
                    <a:srgbClr val="000000"/>
                  </a:solidFill>
                  <a:latin typeface="Consolas" panose="020B0609020204030204" pitchFamily="49" charset="0"/>
                  <a:ea typeface="新細明體" panose="02020500000000000000" pitchFamily="18" charset="-120"/>
                  <a:cs typeface="Consolas" panose="020B0609020204030204" pitchFamily="49" charset="0"/>
                </a:rPr>
                <a:t>Screen.hdl</a:t>
              </a:r>
              <a:r>
                <a:rPr lang="en-US" altLang="zh-TW" sz="1200">
                  <a:solidFill>
                    <a:srgbClr val="000000"/>
                  </a:solidFill>
                  <a:ea typeface="新細明體" panose="02020500000000000000" pitchFamily="18" charset="-120"/>
                </a:rPr>
                <a:t> chip opens up a screen window; the simulator then refreshes this window from the screen memory map several times each second.</a:t>
              </a:r>
            </a:p>
          </p:txBody>
        </p:sp>
        <p:sp>
          <p:nvSpPr>
            <p:cNvPr id="22541" name="Rectangle 3">
              <a:extLst>
                <a:ext uri="{FF2B5EF4-FFF2-40B4-BE49-F238E27FC236}">
                  <a16:creationId xmlns:a16="http://schemas.microsoft.com/office/drawing/2014/main" id="{3A42E3FB-53A9-B14B-BE19-E4BCEFA782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6" y="1200"/>
              <a:ext cx="1632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69056" tIns="34529" rIns="69056" bIns="34529"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179388" indent="268288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2319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39888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eaLnBrk="0" fontAlgn="base" hangingPunct="0">
                <a:lnSpc>
                  <a:spcPct val="125000"/>
                </a:lnSpc>
                <a:spcBef>
                  <a:spcPct val="100000"/>
                </a:spcBef>
                <a:spcAft>
                  <a:spcPct val="0"/>
                </a:spcAft>
                <a:buNone/>
              </a:pPr>
              <a:r>
                <a:rPr lang="en-US" altLang="zh-TW" sz="1050">
                  <a:solidFill>
                    <a:srgbClr val="000000"/>
                  </a:solidFill>
                  <a:ea typeface="新細明體" panose="02020500000000000000" pitchFamily="18" charset="-120"/>
                </a:rPr>
                <a:t>Simulated screen: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860246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3">
            <a:extLst>
              <a:ext uri="{FF2B5EF4-FFF2-40B4-BE49-F238E27FC236}">
                <a16:creationId xmlns:a16="http://schemas.microsoft.com/office/drawing/2014/main" id="{55229023-3689-5645-AB3D-DFD0C246D1D7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-57150"/>
            <a:ext cx="8229600" cy="857250"/>
          </a:xfrm>
          <a:noFill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/>
            <a:r>
              <a:rPr lang="en-US" altLang="zh-TW" dirty="0">
                <a:ea typeface="新細明體" panose="02020500000000000000" pitchFamily="18" charset="-120"/>
              </a:rPr>
              <a:t>Screen memory map</a:t>
            </a:r>
          </a:p>
        </p:txBody>
      </p:sp>
      <p:sp>
        <p:nvSpPr>
          <p:cNvPr id="365572" name="Rectangle 4">
            <a:extLst>
              <a:ext uri="{FF2B5EF4-FFF2-40B4-BE49-F238E27FC236}">
                <a16:creationId xmlns:a16="http://schemas.microsoft.com/office/drawing/2014/main" id="{61C6B45C-373D-FE47-8443-D7F5FFA9337B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1371600" y="3725601"/>
            <a:ext cx="6515100" cy="1257300"/>
          </a:xfrm>
        </p:spPr>
        <p:txBody>
          <a:bodyPr spcFirstLastPara="1" vert="horz" wrap="square" lIns="69056" tIns="34529" rIns="0" bIns="34529" numCol="1" anchor="t" anchorCtr="0" compatLnSpc="1">
            <a:prstTxWarp prst="textNoShape">
              <a:avLst/>
            </a:prstTxWarp>
            <a:normAutofit fontScale="85000" lnSpcReduction="20000"/>
          </a:bodyPr>
          <a:lstStyle/>
          <a:p>
            <a:pPr marL="201216" indent="-201216">
              <a:spcBef>
                <a:spcPct val="50000"/>
              </a:spcBef>
              <a:buNone/>
            </a:pPr>
            <a:r>
              <a:rPr lang="en-US" altLang="zh-TW" sz="1200" u="sng">
                <a:ea typeface="新細明體" panose="02020500000000000000" pitchFamily="18" charset="-120"/>
              </a:rPr>
              <a:t>How to set the </a:t>
            </a:r>
            <a:r>
              <a:rPr lang="en-US" altLang="zh-TW" sz="1050" u="sng"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(row,col)</a:t>
            </a:r>
            <a:r>
              <a:rPr lang="en-US" altLang="zh-TW" sz="1200" u="sng">
                <a:ea typeface="新細明體" panose="02020500000000000000" pitchFamily="18" charset="-120"/>
              </a:rPr>
              <a:t> pixel of the screen to black or to white:</a:t>
            </a:r>
          </a:p>
          <a:p>
            <a:pPr marL="201216" indent="-201216">
              <a:spcBef>
                <a:spcPct val="50000"/>
              </a:spcBef>
              <a:buSzPct val="75000"/>
              <a:buFont typeface="Wingdings" pitchFamily="2" charset="2"/>
              <a:buChar char="q"/>
            </a:pPr>
            <a:r>
              <a:rPr lang="en-US" altLang="zh-TW" sz="1200">
                <a:ea typeface="新細明體" panose="02020500000000000000" pitchFamily="18" charset="-120"/>
              </a:rPr>
              <a:t>Low-level (machine language):   Set the </a:t>
            </a:r>
            <a:r>
              <a:rPr lang="en-US" altLang="zh-TW" sz="1050">
                <a:latin typeface="Consolas" panose="020B0609020204030204" pitchFamily="49" charset="0"/>
                <a:ea typeface="新細明體" panose="02020500000000000000" pitchFamily="18" charset="-120"/>
              </a:rPr>
              <a:t>col%16</a:t>
            </a:r>
            <a:r>
              <a:rPr lang="en-US" altLang="zh-TW" sz="1200" b="1">
                <a:solidFill>
                  <a:srgbClr val="02227C"/>
                </a:solidFill>
                <a:ea typeface="新細明體" panose="02020500000000000000" pitchFamily="18" charset="-120"/>
              </a:rPr>
              <a:t> </a:t>
            </a:r>
            <a:r>
              <a:rPr lang="en-US" altLang="zh-TW" sz="1200">
                <a:ea typeface="新細明體" panose="02020500000000000000" pitchFamily="18" charset="-120"/>
              </a:rPr>
              <a:t>bit of the word found at</a:t>
            </a:r>
            <a:br>
              <a:rPr lang="en-US" altLang="zh-TW" sz="1200">
                <a:ea typeface="新細明體" panose="02020500000000000000" pitchFamily="18" charset="-120"/>
              </a:rPr>
            </a:br>
            <a:r>
              <a:rPr lang="en-US" altLang="zh-TW" sz="1200">
                <a:ea typeface="新細明體" panose="02020500000000000000" pitchFamily="18" charset="-120"/>
              </a:rPr>
              <a:t>                                                 </a:t>
            </a:r>
            <a:r>
              <a:rPr lang="en-US" altLang="zh-TW" sz="1050">
                <a:latin typeface="Consolas" panose="020B0609020204030204" pitchFamily="49" charset="0"/>
                <a:ea typeface="新細明體" panose="02020500000000000000" pitchFamily="18" charset="-120"/>
              </a:rPr>
              <a:t>Screen[row*32+col/16]</a:t>
            </a:r>
            <a:r>
              <a:rPr lang="en-US" altLang="zh-TW" sz="1200" b="1">
                <a:solidFill>
                  <a:srgbClr val="02227C"/>
                </a:solidFill>
                <a:latin typeface="Courier New" panose="02070309020205020404" pitchFamily="49" charset="0"/>
                <a:ea typeface="新細明體" panose="02020500000000000000" pitchFamily="18" charset="-120"/>
              </a:rPr>
              <a:t> </a:t>
            </a:r>
            <a:r>
              <a:rPr lang="en-US" altLang="zh-TW" sz="1200">
                <a:ea typeface="新細明體" panose="02020500000000000000" pitchFamily="18" charset="-120"/>
              </a:rPr>
              <a:t>to </a:t>
            </a:r>
            <a:r>
              <a:rPr lang="en-US" altLang="zh-TW" sz="1050">
                <a:latin typeface="Consolas" panose="020B0609020204030204" pitchFamily="49" charset="0"/>
                <a:ea typeface="新細明體" panose="02020500000000000000" pitchFamily="18" charset="-120"/>
              </a:rPr>
              <a:t>1</a:t>
            </a:r>
            <a:r>
              <a:rPr lang="en-US" altLang="zh-TW" sz="1200">
                <a:ea typeface="新細明體" panose="02020500000000000000" pitchFamily="18" charset="-120"/>
              </a:rPr>
              <a:t> or to </a:t>
            </a:r>
            <a:r>
              <a:rPr lang="en-US" altLang="zh-TW" sz="1050">
                <a:latin typeface="Consolas" panose="020B0609020204030204" pitchFamily="49" charset="0"/>
                <a:ea typeface="新細明體" panose="02020500000000000000" pitchFamily="18" charset="-120"/>
              </a:rPr>
              <a:t>0</a:t>
            </a:r>
            <a:br>
              <a:rPr lang="en-US" altLang="zh-TW" sz="1050">
                <a:latin typeface="Consolas" panose="020B0609020204030204" pitchFamily="49" charset="0"/>
                <a:ea typeface="新細明體" panose="02020500000000000000" pitchFamily="18" charset="-120"/>
              </a:rPr>
            </a:br>
            <a:r>
              <a:rPr lang="en-US" altLang="zh-TW" sz="1200" b="1">
                <a:solidFill>
                  <a:srgbClr val="02227C"/>
                </a:solidFill>
                <a:latin typeface="Courier New" panose="02070309020205020404" pitchFamily="49" charset="0"/>
                <a:ea typeface="新細明體" panose="02020500000000000000" pitchFamily="18" charset="-120"/>
              </a:rPr>
              <a:t>                        </a:t>
            </a:r>
            <a:r>
              <a:rPr lang="en-US" altLang="zh-TW" sz="1050">
                <a:ea typeface="新細明體" panose="02020500000000000000" pitchFamily="18" charset="-120"/>
              </a:rPr>
              <a:t>(</a:t>
            </a:r>
            <a:r>
              <a:rPr lang="en-US" altLang="zh-TW" sz="900">
                <a:latin typeface="Consolas" panose="020B0609020204030204" pitchFamily="49" charset="0"/>
                <a:ea typeface="新細明體" panose="02020500000000000000" pitchFamily="18" charset="-120"/>
              </a:rPr>
              <a:t>col/16</a:t>
            </a:r>
            <a:r>
              <a:rPr lang="en-US" altLang="zh-TW" sz="1050">
                <a:ea typeface="新細明體" panose="02020500000000000000" pitchFamily="18" charset="-120"/>
              </a:rPr>
              <a:t> is integer division)</a:t>
            </a:r>
          </a:p>
          <a:p>
            <a:pPr marL="201216" indent="-201216">
              <a:spcBef>
                <a:spcPct val="50000"/>
              </a:spcBef>
              <a:buSzPct val="75000"/>
              <a:buFont typeface="Wingdings" pitchFamily="2" charset="2"/>
              <a:buChar char="q"/>
            </a:pPr>
            <a:r>
              <a:rPr lang="en-US" altLang="zh-TW" sz="1200">
                <a:ea typeface="新細明體" panose="02020500000000000000" pitchFamily="18" charset="-120"/>
              </a:rPr>
              <a:t>High-level:  Use the OS command </a:t>
            </a:r>
            <a:r>
              <a:rPr lang="en-US" altLang="zh-TW" sz="1050">
                <a:latin typeface="Consolas" panose="020B0609020204030204" pitchFamily="49" charset="0"/>
                <a:ea typeface="新細明體" panose="02020500000000000000" pitchFamily="18" charset="-120"/>
              </a:rPr>
              <a:t>drawPixel(row,col)</a:t>
            </a:r>
          </a:p>
          <a:p>
            <a:pPr marL="201216" indent="-201216">
              <a:spcBef>
                <a:spcPct val="20000"/>
              </a:spcBef>
              <a:buClr>
                <a:schemeClr val="bg1"/>
              </a:buClr>
              <a:buSzPct val="75000"/>
              <a:buFont typeface="Wingdings" pitchFamily="2" charset="2"/>
              <a:buChar char="q"/>
            </a:pPr>
            <a:r>
              <a:rPr lang="en-US" altLang="zh-TW" sz="1050">
                <a:ea typeface="新細明體" panose="02020500000000000000" pitchFamily="18" charset="-120"/>
              </a:rPr>
              <a:t>(effects the same operation, discussed later in the course, when we’ll write the OS).</a:t>
            </a:r>
          </a:p>
        </p:txBody>
      </p:sp>
      <p:graphicFrame>
        <p:nvGraphicFramePr>
          <p:cNvPr id="365573" name="Object 5">
            <a:extLst>
              <a:ext uri="{FF2B5EF4-FFF2-40B4-BE49-F238E27FC236}">
                <a16:creationId xmlns:a16="http://schemas.microsoft.com/office/drawing/2014/main" id="{863D4170-5D6D-E24C-847E-92AEB56B05F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800351" y="525202"/>
          <a:ext cx="4751785" cy="32170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13" name="VISIO" r:id="rId4" imgW="6515100" imgH="5918200" progId="Visio.Drawing.6">
                  <p:embed/>
                </p:oleObj>
              </mc:Choice>
              <mc:Fallback>
                <p:oleObj name="VISIO" r:id="rId4" imgW="6515100" imgH="5918200" progId="Visio.Drawing.6">
                  <p:embed/>
                  <p:pic>
                    <p:nvPicPr>
                      <p:cNvPr id="365573" name="Object 5">
                        <a:extLst>
                          <a:ext uri="{FF2B5EF4-FFF2-40B4-BE49-F238E27FC236}">
                            <a16:creationId xmlns:a16="http://schemas.microsoft.com/office/drawing/2014/main" id="{863D4170-5D6D-E24C-847E-92AEB56B05F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028" t="6064" r="6892" b="26044"/>
                      <a:stretch>
                        <a:fillRect/>
                      </a:stretch>
                    </p:blipFill>
                    <p:spPr bwMode="auto">
                      <a:xfrm>
                        <a:off x="2800351" y="525202"/>
                        <a:ext cx="4751785" cy="321706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88073" name="Group 9">
            <a:extLst>
              <a:ext uri="{FF2B5EF4-FFF2-40B4-BE49-F238E27FC236}">
                <a16:creationId xmlns:a16="http://schemas.microsoft.com/office/drawing/2014/main" id="{2B107512-BA87-FC4C-BFA0-F6172ACA6848}"/>
              </a:ext>
            </a:extLst>
          </p:cNvPr>
          <p:cNvGrpSpPr>
            <a:grpSpLocks/>
          </p:cNvGrpSpPr>
          <p:nvPr/>
        </p:nvGrpSpPr>
        <p:grpSpPr bwMode="auto">
          <a:xfrm>
            <a:off x="1428750" y="982401"/>
            <a:ext cx="1828800" cy="1901429"/>
            <a:chOff x="240" y="672"/>
            <a:chExt cx="1536" cy="1597"/>
          </a:xfrm>
        </p:grpSpPr>
        <p:graphicFrame>
          <p:nvGraphicFramePr>
            <p:cNvPr id="24582" name="Object 6">
              <a:extLst>
                <a:ext uri="{FF2B5EF4-FFF2-40B4-BE49-F238E27FC236}">
                  <a16:creationId xmlns:a16="http://schemas.microsoft.com/office/drawing/2014/main" id="{B96D2615-FC55-A645-AA8C-247D699BB7E4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40" y="1728"/>
            <a:ext cx="1248" cy="54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314" name="VISIO" r:id="rId6" imgW="6045200" imgH="5918200" progId="Visio.Drawing.6">
                    <p:embed/>
                  </p:oleObj>
                </mc:Choice>
                <mc:Fallback>
                  <p:oleObj name="VISIO" r:id="rId6" imgW="6045200" imgH="5918200" progId="Visio.Drawing.6">
                    <p:embed/>
                    <p:pic>
                      <p:nvPicPr>
                        <p:cNvPr id="24582" name="Object 6">
                          <a:extLst>
                            <a:ext uri="{FF2B5EF4-FFF2-40B4-BE49-F238E27FC236}">
                              <a16:creationId xmlns:a16="http://schemas.microsoft.com/office/drawing/2014/main" id="{B96D2615-FC55-A645-AA8C-247D699BB7E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0668" t="44696" r="12892" b="26309"/>
                        <a:stretch>
                          <a:fillRect/>
                        </a:stretch>
                      </p:blipFill>
                      <p:spPr bwMode="auto">
                        <a:xfrm>
                          <a:off x="240" y="1728"/>
                          <a:ext cx="1248" cy="54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4583" name="Rectangle 3">
              <a:extLst>
                <a:ext uri="{FF2B5EF4-FFF2-40B4-BE49-F238E27FC236}">
                  <a16:creationId xmlns:a16="http://schemas.microsoft.com/office/drawing/2014/main" id="{3BD01A1E-95C2-7645-B6D9-15F3B00A22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0" y="672"/>
              <a:ext cx="1536" cy="9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69056" tIns="34529" rIns="69056" bIns="34529"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179388" indent="268288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2319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39888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eaLnBrk="0" fontAlgn="base" hangingPunct="0">
                <a:lnSpc>
                  <a:spcPct val="125000"/>
                </a:lnSpc>
                <a:spcBef>
                  <a:spcPct val="100000"/>
                </a:spcBef>
                <a:spcAft>
                  <a:spcPct val="0"/>
                </a:spcAft>
                <a:buNone/>
              </a:pPr>
              <a:r>
                <a:rPr lang="en-US" altLang="zh-TW" sz="1200">
                  <a:solidFill>
                    <a:srgbClr val="000000"/>
                  </a:solidFill>
                  <a:ea typeface="新細明體" panose="02020500000000000000" pitchFamily="18" charset="-120"/>
                </a:rPr>
                <a:t>In the Hack platform, the screen is implemented as an 8K 16-bit RAM chip.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401503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>
            <a:extLst>
              <a:ext uri="{FF2B5EF4-FFF2-40B4-BE49-F238E27FC236}">
                <a16:creationId xmlns:a16="http://schemas.microsoft.com/office/drawing/2014/main" id="{8370499F-1062-3F49-820E-401075A7630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0105"/>
            <a:ext cx="8229600" cy="857250"/>
          </a:xfrm>
        </p:spPr>
        <p:txBody>
          <a:bodyPr/>
          <a:lstStyle/>
          <a:p>
            <a:pPr algn="ctr"/>
            <a:r>
              <a:rPr lang="en-US" altLang="zh-TW" dirty="0">
                <a:ea typeface="新細明體" panose="02020500000000000000" pitchFamily="18" charset="-120"/>
              </a:rPr>
              <a:t>Keyboard</a:t>
            </a:r>
          </a:p>
        </p:txBody>
      </p:sp>
      <p:sp>
        <p:nvSpPr>
          <p:cNvPr id="367619" name="Rectangle 3">
            <a:extLst>
              <a:ext uri="{FF2B5EF4-FFF2-40B4-BE49-F238E27FC236}">
                <a16:creationId xmlns:a16="http://schemas.microsoft.com/office/drawing/2014/main" id="{8529DF7B-D2C8-9840-A374-E558BA1BAC2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257300" y="1485901"/>
            <a:ext cx="3829050" cy="1079897"/>
          </a:xfrm>
        </p:spPr>
        <p:txBody>
          <a:bodyPr>
            <a:normAutofit fontScale="55000" lnSpcReduction="20000"/>
          </a:bodyPr>
          <a:lstStyle/>
          <a:p>
            <a:pPr marL="0" indent="0">
              <a:spcBef>
                <a:spcPct val="40000"/>
              </a:spcBef>
              <a:buNone/>
            </a:pPr>
            <a:r>
              <a:rPr lang="en-US" altLang="zh-TW" sz="1200" u="sng">
                <a:ea typeface="新細明體" panose="02020500000000000000" pitchFamily="18" charset="-120"/>
              </a:rPr>
              <a:t>Keyboard chip:</a:t>
            </a:r>
            <a:r>
              <a:rPr lang="en-US" altLang="zh-TW" sz="1200">
                <a:ea typeface="新細明體" panose="02020500000000000000" pitchFamily="18" charset="-120"/>
              </a:rPr>
              <a:t>     a single 16-bit register</a:t>
            </a:r>
          </a:p>
          <a:p>
            <a:pPr marL="0" indent="0">
              <a:spcBef>
                <a:spcPct val="40000"/>
              </a:spcBef>
              <a:buNone/>
            </a:pPr>
            <a:r>
              <a:rPr lang="en-US" altLang="zh-TW" sz="1200" u="sng">
                <a:ea typeface="新細明體" panose="02020500000000000000" pitchFamily="18" charset="-120"/>
              </a:rPr>
              <a:t>Input:</a:t>
            </a:r>
            <a:r>
              <a:rPr lang="en-US" altLang="zh-TW" sz="1200">
                <a:ea typeface="新細明體" panose="02020500000000000000" pitchFamily="18" charset="-120"/>
              </a:rPr>
              <a:t>    scan-code (16-bit value) of the currently</a:t>
            </a:r>
            <a:br>
              <a:rPr lang="en-US" altLang="zh-TW" sz="1200">
                <a:ea typeface="新細明體" panose="02020500000000000000" pitchFamily="18" charset="-120"/>
              </a:rPr>
            </a:br>
            <a:r>
              <a:rPr lang="en-US" altLang="zh-TW" sz="1200">
                <a:ea typeface="新細明體" panose="02020500000000000000" pitchFamily="18" charset="-120"/>
              </a:rPr>
              <a:t>              pressed key,  or 0 if no key is pressed</a:t>
            </a:r>
          </a:p>
          <a:p>
            <a:pPr marL="0" indent="0">
              <a:spcBef>
                <a:spcPct val="40000"/>
              </a:spcBef>
              <a:buNone/>
            </a:pPr>
            <a:r>
              <a:rPr lang="en-US" altLang="zh-TW" sz="1200" u="sng">
                <a:ea typeface="新細明體" panose="02020500000000000000" pitchFamily="18" charset="-120"/>
              </a:rPr>
              <a:t>Output:</a:t>
            </a:r>
            <a:r>
              <a:rPr lang="en-US" altLang="zh-TW" sz="1200">
                <a:ea typeface="新細明體" panose="02020500000000000000" pitchFamily="18" charset="-120"/>
              </a:rPr>
              <a:t>   same</a:t>
            </a:r>
            <a:endParaRPr lang="en-US" altLang="zh-TW" sz="1200">
              <a:ea typeface="新細明體" panose="02020500000000000000" pitchFamily="18" charset="-120"/>
              <a:cs typeface="Courier New" panose="02070309020205020404" pitchFamily="49" charset="0"/>
            </a:endParaRPr>
          </a:p>
          <a:p>
            <a:pPr marL="0" indent="0">
              <a:spcBef>
                <a:spcPct val="40000"/>
              </a:spcBef>
              <a:buNone/>
            </a:pPr>
            <a:r>
              <a:rPr lang="en-US" altLang="zh-TW" sz="1200">
                <a:ea typeface="新細明體" panose="02020500000000000000" pitchFamily="18" charset="-120"/>
                <a:cs typeface="Courier New" panose="02070309020205020404" pitchFamily="49" charset="0"/>
              </a:rPr>
              <a:t>    </a:t>
            </a:r>
          </a:p>
          <a:p>
            <a:pPr marL="0" indent="0">
              <a:spcBef>
                <a:spcPct val="40000"/>
              </a:spcBef>
              <a:buNone/>
            </a:pPr>
            <a:r>
              <a:rPr lang="en-US" altLang="zh-TW" sz="1200">
                <a:ea typeface="新細明體" panose="02020500000000000000" pitchFamily="18" charset="-120"/>
                <a:cs typeface="Courier New" panose="02070309020205020404" pitchFamily="49" charset="0"/>
              </a:rPr>
              <a:t>    </a:t>
            </a:r>
            <a:endParaRPr lang="en-US" altLang="zh-TW" sz="1200">
              <a:ea typeface="新細明體" panose="02020500000000000000" pitchFamily="18" charset="-120"/>
            </a:endParaRPr>
          </a:p>
        </p:txBody>
      </p:sp>
      <p:graphicFrame>
        <p:nvGraphicFramePr>
          <p:cNvPr id="367620" name="Object 4">
            <a:extLst>
              <a:ext uri="{FF2B5EF4-FFF2-40B4-BE49-F238E27FC236}">
                <a16:creationId xmlns:a16="http://schemas.microsoft.com/office/drawing/2014/main" id="{5C3BBF2F-4DAB-2E42-BBC8-6A46D9C3400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285875" y="585787"/>
          <a:ext cx="4457700" cy="11596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53" name="Visio" r:id="rId4" imgW="6045200" imgH="5930900" progId="Visio.Drawing.11">
                  <p:embed/>
                </p:oleObj>
              </mc:Choice>
              <mc:Fallback>
                <p:oleObj name="Visio" r:id="rId4" imgW="6045200" imgH="5930900" progId="Visio.Drawing.11">
                  <p:embed/>
                  <p:pic>
                    <p:nvPicPr>
                      <p:cNvPr id="367620" name="Object 4">
                        <a:extLst>
                          <a:ext uri="{FF2B5EF4-FFF2-40B4-BE49-F238E27FC236}">
                            <a16:creationId xmlns:a16="http://schemas.microsoft.com/office/drawing/2014/main" id="{5C3BBF2F-4DAB-2E42-BBC8-6A46D9C3400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-537" t="38426" r="3831" b="36224"/>
                      <a:stretch>
                        <a:fillRect/>
                      </a:stretch>
                    </p:blipFill>
                    <p:spPr bwMode="auto">
                      <a:xfrm>
                        <a:off x="1285875" y="585787"/>
                        <a:ext cx="4457700" cy="115966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7621" name="Rectangle 5">
            <a:extLst>
              <a:ext uri="{FF2B5EF4-FFF2-40B4-BE49-F238E27FC236}">
                <a16:creationId xmlns:a16="http://schemas.microsoft.com/office/drawing/2014/main" id="{7EFF0B6E-9074-8B40-8C67-7D45F37EF4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57300" y="3886201"/>
            <a:ext cx="6457950" cy="8215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9056" tIns="34529" rIns="69056" bIns="34529"/>
          <a:lstStyle>
            <a:lvl1pPr marL="268288" indent="-268288">
              <a:spcBef>
                <a:spcPct val="60000"/>
              </a:spcBef>
              <a:buClr>
                <a:srgbClr val="0066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823913" indent="-285750">
              <a:spcBef>
                <a:spcPct val="60000"/>
              </a:spcBef>
              <a:buClr>
                <a:srgbClr val="000099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2319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39888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eaLnBrk="0" fontAlgn="base" hangingPunct="0">
              <a:lnSpc>
                <a:spcPct val="90000"/>
              </a:lnSpc>
              <a:spcAft>
                <a:spcPct val="0"/>
              </a:spcAft>
              <a:buNone/>
            </a:pPr>
            <a:r>
              <a:rPr lang="en-US" altLang="zh-TW" sz="1200" u="sng">
                <a:solidFill>
                  <a:srgbClr val="000000"/>
                </a:solidFill>
                <a:ea typeface="新細明體" panose="02020500000000000000" pitchFamily="18" charset="-120"/>
              </a:rPr>
              <a:t>How to read the keyboard:</a:t>
            </a:r>
          </a:p>
          <a:p>
            <a:pPr eaLnBrk="0" fontAlgn="base" hangingPunct="0">
              <a:lnSpc>
                <a:spcPct val="90000"/>
              </a:lnSpc>
              <a:spcAft>
                <a:spcPct val="0"/>
              </a:spcAft>
              <a:buSzPct val="75000"/>
              <a:buFont typeface="Wingdings" pitchFamily="2" charset="2"/>
              <a:buChar char="q"/>
            </a:pPr>
            <a:r>
              <a:rPr lang="en-US" altLang="zh-TW" sz="1200">
                <a:solidFill>
                  <a:srgbClr val="000000"/>
                </a:solidFill>
                <a:ea typeface="新細明體" panose="02020500000000000000" pitchFamily="18" charset="-120"/>
              </a:rPr>
              <a:t>Low-level (hardware):  probe the contents of  the </a:t>
            </a:r>
            <a:r>
              <a:rPr lang="en-US" altLang="zh-TW" sz="1050">
                <a:solidFill>
                  <a:srgbClr val="000000"/>
                </a:solidFill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Keyboard</a:t>
            </a:r>
            <a:r>
              <a:rPr lang="en-US" altLang="zh-TW" sz="1200">
                <a:solidFill>
                  <a:srgbClr val="000000"/>
                </a:solidFill>
                <a:ea typeface="新細明體" panose="02020500000000000000" pitchFamily="18" charset="-120"/>
              </a:rPr>
              <a:t> chip</a:t>
            </a:r>
          </a:p>
          <a:p>
            <a:pPr eaLnBrk="0" fontAlgn="base" hangingPunct="0">
              <a:lnSpc>
                <a:spcPct val="90000"/>
              </a:lnSpc>
              <a:spcAft>
                <a:spcPct val="0"/>
              </a:spcAft>
              <a:buSzPct val="75000"/>
              <a:buFont typeface="Wingdings" pitchFamily="2" charset="2"/>
              <a:buChar char="q"/>
            </a:pPr>
            <a:r>
              <a:rPr lang="en-US" altLang="zh-TW" sz="1200">
                <a:solidFill>
                  <a:srgbClr val="000000"/>
                </a:solidFill>
                <a:ea typeface="新細明體" panose="02020500000000000000" pitchFamily="18" charset="-120"/>
              </a:rPr>
              <a:t>High-level:                   use the OS command </a:t>
            </a:r>
            <a:r>
              <a:rPr lang="en-US" altLang="zh-TW" sz="1050">
                <a:solidFill>
                  <a:srgbClr val="000000"/>
                </a:solidFill>
                <a:latin typeface="Consolas" panose="020B0609020204030204" pitchFamily="49" charset="0"/>
                <a:ea typeface="新細明體" panose="02020500000000000000" pitchFamily="18" charset="-120"/>
              </a:rPr>
              <a:t>keyPressed()</a:t>
            </a:r>
            <a:r>
              <a:rPr lang="en-US" altLang="zh-TW" sz="1200">
                <a:solidFill>
                  <a:srgbClr val="000000"/>
                </a:solidFill>
                <a:ea typeface="新細明體" panose="02020500000000000000" pitchFamily="18" charset="-120"/>
              </a:rPr>
              <a:t>    </a:t>
            </a:r>
          </a:p>
          <a:p>
            <a:pPr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FF"/>
              </a:buClr>
              <a:buSzPct val="75000"/>
              <a:buFont typeface="Wingdings" pitchFamily="2" charset="2"/>
              <a:buChar char="q"/>
            </a:pPr>
            <a:r>
              <a:rPr lang="en-US" altLang="zh-TW" sz="1050">
                <a:solidFill>
                  <a:srgbClr val="000000"/>
                </a:solidFill>
                <a:ea typeface="新細明體" panose="02020500000000000000" pitchFamily="18" charset="-120"/>
              </a:rPr>
              <a:t>(effects the same operation, discussed later in the course, when we’ll write the OS).</a:t>
            </a:r>
          </a:p>
        </p:txBody>
      </p:sp>
      <p:grpSp>
        <p:nvGrpSpPr>
          <p:cNvPr id="15369" name="Group 9">
            <a:extLst>
              <a:ext uri="{FF2B5EF4-FFF2-40B4-BE49-F238E27FC236}">
                <a16:creationId xmlns:a16="http://schemas.microsoft.com/office/drawing/2014/main" id="{14DB30A8-DF26-4D43-A1AE-FF07586165C5}"/>
              </a:ext>
            </a:extLst>
          </p:cNvPr>
          <p:cNvGrpSpPr>
            <a:grpSpLocks/>
          </p:cNvGrpSpPr>
          <p:nvPr/>
        </p:nvGrpSpPr>
        <p:grpSpPr bwMode="auto">
          <a:xfrm>
            <a:off x="1254920" y="2553891"/>
            <a:ext cx="4060031" cy="1275159"/>
            <a:chOff x="336" y="2304"/>
            <a:chExt cx="3410" cy="1071"/>
          </a:xfrm>
        </p:grpSpPr>
        <p:pic>
          <p:nvPicPr>
            <p:cNvPr id="26640" name="Picture 6" descr="Bouquet">
              <a:extLst>
                <a:ext uri="{FF2B5EF4-FFF2-40B4-BE49-F238E27FC236}">
                  <a16:creationId xmlns:a16="http://schemas.microsoft.com/office/drawing/2014/main" id="{3118ECE4-02CF-C342-A7E3-947C681ED1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6" y="2304"/>
              <a:ext cx="2450" cy="107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 r:embed="rId7"/>
                    <a:srcRect/>
                    <a:tile tx="0" ty="0" sx="100000" sy="100000" flip="none" algn="tl"/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6641" name="Rectangle 3">
              <a:extLst>
                <a:ext uri="{FF2B5EF4-FFF2-40B4-BE49-F238E27FC236}">
                  <a16:creationId xmlns:a16="http://schemas.microsoft.com/office/drawing/2014/main" id="{9ED65DD5-3CC5-364F-BB73-87B96A70B4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" y="2304"/>
              <a:ext cx="105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69056" tIns="34529" rIns="69056" bIns="34529"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eaLnBrk="0" fontAlgn="base" hangingPunct="0">
                <a:spcBef>
                  <a:spcPct val="40000"/>
                </a:spcBef>
                <a:spcAft>
                  <a:spcPct val="0"/>
                </a:spcAft>
                <a:buNone/>
              </a:pPr>
              <a:r>
                <a:rPr lang="en-US" altLang="zh-TW" sz="1200" u="sng">
                  <a:solidFill>
                    <a:srgbClr val="000000"/>
                  </a:solidFill>
                  <a:ea typeface="新細明體" panose="02020500000000000000" pitchFamily="18" charset="-120"/>
                  <a:cs typeface="Courier New" panose="02070309020205020404" pitchFamily="49" charset="0"/>
                </a:rPr>
                <a:t>Special keys:</a:t>
              </a:r>
              <a:endParaRPr lang="en-US" altLang="zh-TW" sz="1200">
                <a:solidFill>
                  <a:srgbClr val="000000"/>
                </a:solidFill>
                <a:ea typeface="新細明體" panose="02020500000000000000" pitchFamily="18" charset="-120"/>
                <a:cs typeface="Courier New" panose="02070309020205020404" pitchFamily="49" charset="0"/>
              </a:endParaRPr>
            </a:p>
          </p:txBody>
        </p:sp>
      </p:grpSp>
      <p:grpSp>
        <p:nvGrpSpPr>
          <p:cNvPr id="15388" name="Group 28">
            <a:extLst>
              <a:ext uri="{FF2B5EF4-FFF2-40B4-BE49-F238E27FC236}">
                <a16:creationId xmlns:a16="http://schemas.microsoft.com/office/drawing/2014/main" id="{ED51AC41-0B3F-2749-8C0A-565CF69AB7CE}"/>
              </a:ext>
            </a:extLst>
          </p:cNvPr>
          <p:cNvGrpSpPr>
            <a:grpSpLocks/>
          </p:cNvGrpSpPr>
          <p:nvPr/>
        </p:nvGrpSpPr>
        <p:grpSpPr bwMode="auto">
          <a:xfrm>
            <a:off x="5543550" y="571500"/>
            <a:ext cx="2343150" cy="3314700"/>
            <a:chOff x="3600" y="624"/>
            <a:chExt cx="1968" cy="2784"/>
          </a:xfrm>
        </p:grpSpPr>
        <p:sp>
          <p:nvSpPr>
            <p:cNvPr id="26632" name="Rectangle 17">
              <a:extLst>
                <a:ext uri="{FF2B5EF4-FFF2-40B4-BE49-F238E27FC236}">
                  <a16:creationId xmlns:a16="http://schemas.microsoft.com/office/drawing/2014/main" id="{92724061-4E81-D847-884C-6F9F76E0D3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48" y="864"/>
              <a:ext cx="1920" cy="2544"/>
            </a:xfrm>
            <a:prstGeom prst="rect">
              <a:avLst/>
            </a:prstGeom>
            <a:solidFill>
              <a:srgbClr val="FFDCB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endParaRPr lang="zh-TW" altLang="en-US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26633" name="Rectangle 3">
              <a:extLst>
                <a:ext uri="{FF2B5EF4-FFF2-40B4-BE49-F238E27FC236}">
                  <a16:creationId xmlns:a16="http://schemas.microsoft.com/office/drawing/2014/main" id="{D934248F-B8DA-A94F-B67A-0B92DF06E8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4" y="2208"/>
              <a:ext cx="1824" cy="11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69056" tIns="34529" rIns="69056" bIns="34529"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eaLnBrk="0" fontAlgn="base" hangingPunct="0">
                <a:spcBef>
                  <a:spcPct val="40000"/>
                </a:spcBef>
                <a:spcAft>
                  <a:spcPct val="0"/>
                </a:spcAft>
                <a:buNone/>
              </a:pPr>
              <a:r>
                <a:rPr lang="en-US" altLang="zh-TW" sz="1050">
                  <a:solidFill>
                    <a:srgbClr val="000000"/>
                  </a:solidFill>
                  <a:ea typeface="新細明體" panose="02020500000000000000" pitchFamily="18" charset="-120"/>
                  <a:cs typeface="Courier New" panose="02070309020205020404" pitchFamily="49" charset="0"/>
                </a:rPr>
                <a:t>The keyboard is implemented as a built-in </a:t>
              </a:r>
              <a:r>
                <a:rPr lang="en-US" altLang="zh-TW" sz="900" b="1">
                  <a:solidFill>
                    <a:srgbClr val="000000"/>
                  </a:solidFill>
                  <a:latin typeface="Courier New" panose="02070309020205020404" pitchFamily="49" charset="0"/>
                  <a:ea typeface="新細明體" panose="02020500000000000000" pitchFamily="18" charset="-120"/>
                  <a:cs typeface="Courier New" panose="02070309020205020404" pitchFamily="49" charset="0"/>
                </a:rPr>
                <a:t>Keyboard.hdl</a:t>
              </a:r>
              <a:r>
                <a:rPr lang="en-US" altLang="zh-TW" sz="1050">
                  <a:solidFill>
                    <a:srgbClr val="000000"/>
                  </a:solidFill>
                  <a:ea typeface="新細明體" panose="02020500000000000000" pitchFamily="18" charset="-120"/>
                  <a:cs typeface="Courier New" panose="02070309020205020404" pitchFamily="49" charset="0"/>
                </a:rPr>
                <a:t> chip. When this java chip is loaded into the simulator, it connects to the regular keyboard and pipes the scan-code of the currently pressed key to the keyboard memory map. </a:t>
              </a:r>
            </a:p>
            <a:p>
              <a:pPr eaLnBrk="0" fontAlgn="base" hangingPunct="0">
                <a:spcBef>
                  <a:spcPct val="40000"/>
                </a:spcBef>
                <a:spcAft>
                  <a:spcPct val="0"/>
                </a:spcAft>
                <a:buNone/>
              </a:pPr>
              <a:r>
                <a:rPr lang="en-US" altLang="zh-TW" sz="1050">
                  <a:solidFill>
                    <a:srgbClr val="000000"/>
                  </a:solidFill>
                  <a:ea typeface="新細明體" panose="02020500000000000000" pitchFamily="18" charset="-120"/>
                  <a:cs typeface="Courier New" panose="02070309020205020404" pitchFamily="49" charset="0"/>
                </a:rPr>
                <a:t>    </a:t>
              </a:r>
            </a:p>
            <a:p>
              <a:pPr eaLnBrk="0" fontAlgn="base" hangingPunct="0">
                <a:spcBef>
                  <a:spcPct val="40000"/>
                </a:spcBef>
                <a:spcAft>
                  <a:spcPct val="0"/>
                </a:spcAft>
                <a:buNone/>
              </a:pPr>
              <a:r>
                <a:rPr lang="en-US" altLang="zh-TW" sz="1050">
                  <a:solidFill>
                    <a:srgbClr val="000000"/>
                  </a:solidFill>
                  <a:ea typeface="新細明體" panose="02020500000000000000" pitchFamily="18" charset="-120"/>
                  <a:cs typeface="Courier New" panose="02070309020205020404" pitchFamily="49" charset="0"/>
                </a:rPr>
                <a:t>    </a:t>
              </a:r>
            </a:p>
          </p:txBody>
        </p:sp>
        <p:pic>
          <p:nvPicPr>
            <p:cNvPr id="26634" name="Picture 13">
              <a:extLst>
                <a:ext uri="{FF2B5EF4-FFF2-40B4-BE49-F238E27FC236}">
                  <a16:creationId xmlns:a16="http://schemas.microsoft.com/office/drawing/2014/main" id="{EB4FBF20-464A-A044-A3BB-9379D29FA0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88" y="960"/>
              <a:ext cx="1392" cy="9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0C6E0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6635" name="AutoShape 14">
              <a:extLst>
                <a:ext uri="{FF2B5EF4-FFF2-40B4-BE49-F238E27FC236}">
                  <a16:creationId xmlns:a16="http://schemas.microsoft.com/office/drawing/2014/main" id="{B98DD3B6-BB6E-B74D-BF4C-8C293B5D6F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6" y="1776"/>
              <a:ext cx="816" cy="384"/>
            </a:xfrm>
            <a:prstGeom prst="roundRect">
              <a:avLst>
                <a:gd name="adj" fmla="val 16667"/>
              </a:avLst>
            </a:prstGeom>
            <a:solidFill>
              <a:srgbClr val="FFFFC5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eaLnBrk="0" fontAlgn="base" hangingPunct="0">
                <a:lnSpc>
                  <a:spcPct val="80000"/>
                </a:lnSpc>
                <a:spcBef>
                  <a:spcPct val="100000"/>
                </a:spcBef>
                <a:spcAft>
                  <a:spcPct val="0"/>
                </a:spcAft>
                <a:buNone/>
              </a:pPr>
              <a:r>
                <a:rPr lang="en-US" altLang="zh-TW" sz="900">
                  <a:solidFill>
                    <a:srgbClr val="000000"/>
                  </a:solidFill>
                  <a:ea typeface="新細明體" panose="02020500000000000000" pitchFamily="18" charset="-120"/>
                </a:rPr>
                <a:t>The simulated keyboard enabler button</a:t>
              </a:r>
            </a:p>
          </p:txBody>
        </p:sp>
        <p:cxnSp>
          <p:nvCxnSpPr>
            <p:cNvPr id="26636" name="AutoShape 15">
              <a:extLst>
                <a:ext uri="{FF2B5EF4-FFF2-40B4-BE49-F238E27FC236}">
                  <a16:creationId xmlns:a16="http://schemas.microsoft.com/office/drawing/2014/main" id="{2718525E-3D97-FF4B-BFD1-266D542BCB3D}"/>
                </a:ext>
              </a:extLst>
            </p:cNvPr>
            <p:cNvCxnSpPr>
              <a:cxnSpLocks noChangeShapeType="1"/>
              <a:stCxn id="26635" idx="0"/>
              <a:endCxn id="26637" idx="2"/>
            </p:cNvCxnSpPr>
            <p:nvPr/>
          </p:nvCxnSpPr>
          <p:spPr bwMode="auto">
            <a:xfrm flipH="1" flipV="1">
              <a:off x="4939" y="1536"/>
              <a:ext cx="125" cy="240"/>
            </a:xfrm>
            <a:prstGeom prst="straightConnector1">
              <a:avLst/>
            </a:prstGeom>
            <a:noFill/>
            <a:ln w="19050">
              <a:solidFill>
                <a:srgbClr val="BD5201"/>
              </a:solidFill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6637" name="Rectangle 16">
              <a:extLst>
                <a:ext uri="{FF2B5EF4-FFF2-40B4-BE49-F238E27FC236}">
                  <a16:creationId xmlns:a16="http://schemas.microsoft.com/office/drawing/2014/main" id="{2E1E0E82-446A-4646-B575-B9AF343861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8" y="1392"/>
              <a:ext cx="202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endParaRPr lang="en-US" altLang="zh-TW" sz="15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endParaRPr>
            </a:p>
          </p:txBody>
        </p:sp>
        <p:sp>
          <p:nvSpPr>
            <p:cNvPr id="26638" name="Rectangle 24">
              <a:extLst>
                <a:ext uri="{FF2B5EF4-FFF2-40B4-BE49-F238E27FC236}">
                  <a16:creationId xmlns:a16="http://schemas.microsoft.com/office/drawing/2014/main" id="{3FBF0BF5-3C61-DB4A-AF20-6A19FB6654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44" y="1872"/>
              <a:ext cx="202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endParaRPr lang="en-US" altLang="zh-TW" sz="15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endParaRPr>
            </a:p>
          </p:txBody>
        </p:sp>
        <p:sp>
          <p:nvSpPr>
            <p:cNvPr id="26639" name="Rectangle 3">
              <a:extLst>
                <a:ext uri="{FF2B5EF4-FFF2-40B4-BE49-F238E27FC236}">
                  <a16:creationId xmlns:a16="http://schemas.microsoft.com/office/drawing/2014/main" id="{DBDDE228-53E5-DB40-9BEF-BDF6620703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0" y="624"/>
              <a:ext cx="1632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69056" tIns="34529" rIns="69056" bIns="34529"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179388" indent="268288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2319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39888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eaLnBrk="0" fontAlgn="base" hangingPunct="0">
                <a:lnSpc>
                  <a:spcPct val="125000"/>
                </a:lnSpc>
                <a:spcBef>
                  <a:spcPct val="100000"/>
                </a:spcBef>
                <a:spcAft>
                  <a:spcPct val="0"/>
                </a:spcAft>
                <a:buNone/>
              </a:pPr>
              <a:r>
                <a:rPr lang="en-US" altLang="zh-TW" sz="1050">
                  <a:solidFill>
                    <a:srgbClr val="000000"/>
                  </a:solidFill>
                  <a:ea typeface="新細明體" panose="02020500000000000000" pitchFamily="18" charset="-120"/>
                </a:rPr>
                <a:t>Simulated keyboard: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288807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>
            <a:extLst>
              <a:ext uri="{FF2B5EF4-FFF2-40B4-BE49-F238E27FC236}">
                <a16:creationId xmlns:a16="http://schemas.microsoft.com/office/drawing/2014/main" id="{6726EA57-A32F-E345-AFE0-59D1A9F0C9FB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algn="ctr"/>
            <a:r>
              <a:rPr lang="en-US" altLang="zh-TW" dirty="0">
                <a:ea typeface="新細明體" panose="02020500000000000000" pitchFamily="18" charset="-120"/>
              </a:rPr>
              <a:t>Construction Plan</a:t>
            </a:r>
          </a:p>
        </p:txBody>
      </p:sp>
      <p:sp>
        <p:nvSpPr>
          <p:cNvPr id="28675" name="Rectangle 4">
            <a:extLst>
              <a:ext uri="{FF2B5EF4-FFF2-40B4-BE49-F238E27FC236}">
                <a16:creationId xmlns:a16="http://schemas.microsoft.com/office/drawing/2014/main" id="{97132E86-3F82-DE48-9A78-1EF1C3166B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8217" y="1338323"/>
            <a:ext cx="457200" cy="5078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0C6E0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60000"/>
              </a:spcBef>
              <a:buClr>
                <a:srgbClr val="0066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60000"/>
              </a:spcBef>
              <a:buClr>
                <a:srgbClr val="000099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zh-TW" sz="2700" b="1">
                <a:solidFill>
                  <a:srgbClr val="CC3300"/>
                </a:solidFill>
                <a:ea typeface="新細明體" panose="02020500000000000000" pitchFamily="18" charset="-120"/>
                <a:cs typeface="Times New Roman" panose="02020603050405020304" pitchFamily="18" charset="0"/>
                <a:sym typeface="Wingdings 2" pitchFamily="2" charset="2"/>
              </a:rPr>
              <a:t></a:t>
            </a:r>
          </a:p>
        </p:txBody>
      </p:sp>
      <p:sp>
        <p:nvSpPr>
          <p:cNvPr id="28676" name="Rectangle 3">
            <a:extLst>
              <a:ext uri="{FF2B5EF4-FFF2-40B4-BE49-F238E27FC236}">
                <a16:creationId xmlns:a16="http://schemas.microsoft.com/office/drawing/2014/main" id="{409FC1E0-2CEC-C045-B099-885040AE58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61118" y="1452624"/>
            <a:ext cx="3618310" cy="32944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9056" tIns="34529" rIns="69056" bIns="34529"/>
          <a:lstStyle>
            <a:lvl1pPr marL="268288" indent="-268288">
              <a:spcBef>
                <a:spcPct val="60000"/>
              </a:spcBef>
              <a:buClr>
                <a:srgbClr val="0066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806450" indent="-268288">
              <a:spcBef>
                <a:spcPct val="60000"/>
              </a:spcBef>
              <a:buClr>
                <a:srgbClr val="000099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304925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712913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1209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781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30353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925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9497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eaLnBrk="0" fontAlgn="base" hangingPunct="0">
              <a:spcBef>
                <a:spcPct val="100000"/>
              </a:spcBef>
              <a:spcAft>
                <a:spcPct val="0"/>
              </a:spcAft>
              <a:buSzPct val="75000"/>
            </a:pPr>
            <a:r>
              <a:rPr lang="en-US" altLang="zh-TW" sz="1200" dirty="0">
                <a:solidFill>
                  <a:srgbClr val="000000"/>
                </a:solidFill>
                <a:ea typeface="新細明體" panose="02020500000000000000" pitchFamily="18" charset="-120"/>
              </a:rPr>
              <a:t>Instruction memory</a:t>
            </a:r>
          </a:p>
          <a:p>
            <a:pPr eaLnBrk="0" fontAlgn="base" hangingPunct="0">
              <a:spcBef>
                <a:spcPct val="100000"/>
              </a:spcBef>
              <a:spcAft>
                <a:spcPct val="0"/>
              </a:spcAft>
              <a:buSzPct val="75000"/>
            </a:pPr>
            <a:r>
              <a:rPr lang="en-US" altLang="zh-TW" sz="1200" dirty="0">
                <a:solidFill>
                  <a:srgbClr val="000000"/>
                </a:solidFill>
                <a:ea typeface="新細明體" panose="02020500000000000000" pitchFamily="18" charset="-120"/>
              </a:rPr>
              <a:t>Memory:</a:t>
            </a:r>
          </a:p>
          <a:p>
            <a:pPr lvl="1" eaLnBrk="0" fontAlgn="base" hangingPunct="0">
              <a:spcBef>
                <a:spcPct val="100000"/>
              </a:spcBef>
              <a:spcAft>
                <a:spcPct val="0"/>
              </a:spcAft>
              <a:buClr>
                <a:srgbClr val="006600"/>
              </a:buClr>
              <a:buFont typeface="Wingdings" pitchFamily="2" charset="2"/>
              <a:buChar char="q"/>
            </a:pPr>
            <a:r>
              <a:rPr lang="en-US" altLang="zh-TW" sz="1200" dirty="0">
                <a:solidFill>
                  <a:srgbClr val="000000"/>
                </a:solidFill>
                <a:ea typeface="新細明體" panose="02020500000000000000" pitchFamily="18" charset="-120"/>
              </a:rPr>
              <a:t>Data memory</a:t>
            </a:r>
          </a:p>
          <a:p>
            <a:pPr lvl="1" eaLnBrk="0" fontAlgn="base" hangingPunct="0">
              <a:spcBef>
                <a:spcPct val="100000"/>
              </a:spcBef>
              <a:spcAft>
                <a:spcPct val="0"/>
              </a:spcAft>
              <a:buClr>
                <a:srgbClr val="006600"/>
              </a:buClr>
              <a:buFont typeface="Wingdings" pitchFamily="2" charset="2"/>
              <a:buChar char="q"/>
            </a:pPr>
            <a:r>
              <a:rPr lang="en-US" altLang="zh-TW" sz="1200" dirty="0">
                <a:solidFill>
                  <a:srgbClr val="000000"/>
                </a:solidFill>
                <a:ea typeface="新細明體" panose="02020500000000000000" pitchFamily="18" charset="-120"/>
              </a:rPr>
              <a:t>Screen</a:t>
            </a:r>
          </a:p>
          <a:p>
            <a:pPr lvl="1" eaLnBrk="0" fontAlgn="base" hangingPunct="0">
              <a:spcBef>
                <a:spcPct val="100000"/>
              </a:spcBef>
              <a:spcAft>
                <a:spcPct val="0"/>
              </a:spcAft>
              <a:buClr>
                <a:srgbClr val="006600"/>
              </a:buClr>
              <a:buFont typeface="Wingdings" pitchFamily="2" charset="2"/>
              <a:buChar char="q"/>
            </a:pPr>
            <a:r>
              <a:rPr lang="en-US" altLang="zh-TW" sz="1200" dirty="0">
                <a:solidFill>
                  <a:srgbClr val="000000"/>
                </a:solidFill>
                <a:ea typeface="新細明體" panose="02020500000000000000" pitchFamily="18" charset="-120"/>
              </a:rPr>
              <a:t>Keyboard</a:t>
            </a:r>
          </a:p>
          <a:p>
            <a:pPr eaLnBrk="0" fontAlgn="base" hangingPunct="0">
              <a:spcBef>
                <a:spcPct val="100000"/>
              </a:spcBef>
              <a:spcAft>
                <a:spcPct val="0"/>
              </a:spcAft>
              <a:buSzPct val="75000"/>
            </a:pPr>
            <a:r>
              <a:rPr lang="en-US" altLang="zh-TW" sz="1200" dirty="0">
                <a:solidFill>
                  <a:srgbClr val="000000"/>
                </a:solidFill>
                <a:ea typeface="新細明體" panose="02020500000000000000" pitchFamily="18" charset="-120"/>
              </a:rPr>
              <a:t>CPU</a:t>
            </a:r>
          </a:p>
          <a:p>
            <a:pPr eaLnBrk="0" fontAlgn="base" hangingPunct="0">
              <a:spcBef>
                <a:spcPct val="100000"/>
              </a:spcBef>
              <a:spcAft>
                <a:spcPct val="0"/>
              </a:spcAft>
              <a:buSzPct val="75000"/>
            </a:pPr>
            <a:r>
              <a:rPr lang="en-US" altLang="zh-TW" sz="1200" dirty="0">
                <a:solidFill>
                  <a:srgbClr val="000000"/>
                </a:solidFill>
                <a:ea typeface="新細明體" panose="02020500000000000000" pitchFamily="18" charset="-120"/>
              </a:rPr>
              <a:t>Computer</a:t>
            </a:r>
          </a:p>
        </p:txBody>
      </p:sp>
      <p:sp>
        <p:nvSpPr>
          <p:cNvPr id="28677" name="Rectangle 4">
            <a:extLst>
              <a:ext uri="{FF2B5EF4-FFF2-40B4-BE49-F238E27FC236}">
                <a16:creationId xmlns:a16="http://schemas.microsoft.com/office/drawing/2014/main" id="{1F10185C-8030-904A-BDC7-4CC47A17F0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18267" y="2081273"/>
            <a:ext cx="457200" cy="5078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0C6E0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60000"/>
              </a:spcBef>
              <a:buClr>
                <a:srgbClr val="0066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60000"/>
              </a:spcBef>
              <a:buClr>
                <a:srgbClr val="000099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zh-TW" sz="2700" b="1">
                <a:solidFill>
                  <a:srgbClr val="CC3300"/>
                </a:solidFill>
                <a:ea typeface="新細明體" panose="02020500000000000000" pitchFamily="18" charset="-120"/>
                <a:cs typeface="Times New Roman" panose="02020603050405020304" pitchFamily="18" charset="0"/>
                <a:sym typeface="Wingdings 2" pitchFamily="2" charset="2"/>
              </a:rPr>
              <a:t></a:t>
            </a:r>
          </a:p>
        </p:txBody>
      </p:sp>
      <p:sp>
        <p:nvSpPr>
          <p:cNvPr id="28678" name="Rectangle 4">
            <a:extLst>
              <a:ext uri="{FF2B5EF4-FFF2-40B4-BE49-F238E27FC236}">
                <a16:creationId xmlns:a16="http://schemas.microsoft.com/office/drawing/2014/main" id="{1720DD0B-E5F0-D546-871B-FD4AAA9FE6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18267" y="2457511"/>
            <a:ext cx="457200" cy="5078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0C6E0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60000"/>
              </a:spcBef>
              <a:buClr>
                <a:srgbClr val="0066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60000"/>
              </a:spcBef>
              <a:buClr>
                <a:srgbClr val="000099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zh-TW" sz="2700" b="1">
                <a:solidFill>
                  <a:srgbClr val="CC3300"/>
                </a:solidFill>
                <a:ea typeface="新細明體" panose="02020500000000000000" pitchFamily="18" charset="-120"/>
                <a:cs typeface="Times New Roman" panose="02020603050405020304" pitchFamily="18" charset="0"/>
                <a:sym typeface="Wingdings 2" pitchFamily="2" charset="2"/>
              </a:rPr>
              <a:t></a:t>
            </a:r>
          </a:p>
        </p:txBody>
      </p:sp>
      <p:sp>
        <p:nvSpPr>
          <p:cNvPr id="28679" name="Rectangle 4">
            <a:extLst>
              <a:ext uri="{FF2B5EF4-FFF2-40B4-BE49-F238E27FC236}">
                <a16:creationId xmlns:a16="http://schemas.microsoft.com/office/drawing/2014/main" id="{1ACBED6C-B012-7944-8F98-70919230E0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18267" y="2824223"/>
            <a:ext cx="457200" cy="5078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0C6E0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60000"/>
              </a:spcBef>
              <a:buClr>
                <a:srgbClr val="0066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60000"/>
              </a:spcBef>
              <a:buClr>
                <a:srgbClr val="000099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zh-TW" sz="2700" b="1">
                <a:solidFill>
                  <a:srgbClr val="CC3300"/>
                </a:solidFill>
                <a:ea typeface="新細明體" panose="02020500000000000000" pitchFamily="18" charset="-120"/>
                <a:cs typeface="Times New Roman" panose="02020603050405020304" pitchFamily="18" charset="0"/>
                <a:sym typeface="Wingdings 2" pitchFamily="2" charset="2"/>
              </a:rPr>
              <a:t></a:t>
            </a:r>
          </a:p>
        </p:txBody>
      </p:sp>
      <p:sp>
        <p:nvSpPr>
          <p:cNvPr id="73736" name="AutoShape 8">
            <a:extLst>
              <a:ext uri="{FF2B5EF4-FFF2-40B4-BE49-F238E27FC236}">
                <a16:creationId xmlns:a16="http://schemas.microsoft.com/office/drawing/2014/main" id="{D13B8019-05BF-7249-BFD5-22FE6FDC0C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61067" y="1852673"/>
            <a:ext cx="342900" cy="228600"/>
          </a:xfrm>
          <a:prstGeom prst="rightArrow">
            <a:avLst>
              <a:gd name="adj1" fmla="val 50000"/>
              <a:gd name="adj2" fmla="val 37500"/>
            </a:avLst>
          </a:prstGeom>
          <a:solidFill>
            <a:srgbClr val="FFCC6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60000"/>
              </a:spcBef>
              <a:buClr>
                <a:srgbClr val="0066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60000"/>
              </a:spcBef>
              <a:buClr>
                <a:srgbClr val="000099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zh-TW" altLang="en-US" sz="1800">
              <a:solidFill>
                <a:srgbClr val="000000"/>
              </a:solidFill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0463039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</a:t>
            </a:r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Demonstrate the instruction set of Hack Computer.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Also illustrate ideas in the Design of Instruction Sets.</a:t>
            </a:r>
          </a:p>
          <a:p>
            <a:pPr marL="0" lvl="0" indent="0">
              <a:spcAft>
                <a:spcPts val="1600"/>
              </a:spcAft>
              <a:buNone/>
            </a:pPr>
            <a:r>
              <a:rPr lang="en" dirty="0"/>
              <a:t>	Complex Instruction Set Computing (CISC) Architecture</a:t>
            </a:r>
          </a:p>
          <a:p>
            <a:pPr marL="0" lvl="0" indent="0">
              <a:spcAft>
                <a:spcPts val="1600"/>
              </a:spcAft>
              <a:buNone/>
            </a:pPr>
            <a:r>
              <a:rPr lang="en" dirty="0"/>
              <a:t>	Reduced Instruction Set Computing (RISC) Architecture</a:t>
            </a:r>
          </a:p>
          <a:p>
            <a:pPr marL="0" lvl="0" indent="0">
              <a:spcAft>
                <a:spcPts val="1600"/>
              </a:spcAft>
              <a:buNone/>
            </a:pPr>
            <a:r>
              <a:rPr lang="en" dirty="0"/>
              <a:t>Mention the design of Graphical/Tensorial Processing Units</a:t>
            </a:r>
          </a:p>
          <a:p>
            <a:pPr marL="0" lvl="0" indent="0">
              <a:spcAft>
                <a:spcPts val="1600"/>
              </a:spcAft>
              <a:buNone/>
            </a:pPr>
            <a:r>
              <a:rPr lang="en" dirty="0"/>
              <a:t>	Mostly referred to as GPU and TPU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>
            <a:extLst>
              <a:ext uri="{FF2B5EF4-FFF2-40B4-BE49-F238E27FC236}">
                <a16:creationId xmlns:a16="http://schemas.microsoft.com/office/drawing/2014/main" id="{08D59C45-55A9-B749-A31A-E75F05659548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algn="ctr"/>
            <a:r>
              <a:rPr lang="en-US" altLang="zh-TW" dirty="0">
                <a:ea typeface="新細明體" panose="02020500000000000000" pitchFamily="18" charset="-120"/>
              </a:rPr>
              <a:t>Memory: </a:t>
            </a:r>
            <a:r>
              <a:rPr lang="en-US" altLang="zh-TW" sz="1500" dirty="0">
                <a:ea typeface="新細明體" panose="02020500000000000000" pitchFamily="18" charset="-120"/>
              </a:rPr>
              <a:t>conceptual / programmer’s view</a:t>
            </a:r>
            <a:endParaRPr lang="en-US" altLang="zh-TW" sz="1050" dirty="0">
              <a:ea typeface="新細明體" panose="02020500000000000000" pitchFamily="18" charset="-120"/>
            </a:endParaRPr>
          </a:p>
        </p:txBody>
      </p:sp>
      <p:sp>
        <p:nvSpPr>
          <p:cNvPr id="371716" name="Rectangle 4">
            <a:extLst>
              <a:ext uri="{FF2B5EF4-FFF2-40B4-BE49-F238E27FC236}">
                <a16:creationId xmlns:a16="http://schemas.microsoft.com/office/drawing/2014/main" id="{52961D87-E7BA-5244-8C49-FE2D3F16EE6B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1348978" y="3543301"/>
            <a:ext cx="6480572" cy="1279922"/>
          </a:xfrm>
          <a:noFill/>
        </p:spPr>
        <p:txBody>
          <a:bodyPr/>
          <a:lstStyle/>
          <a:p>
            <a:pPr>
              <a:spcBef>
                <a:spcPct val="50000"/>
              </a:spcBef>
              <a:buFont typeface="Wingdings" pitchFamily="2" charset="2"/>
              <a:buNone/>
            </a:pPr>
            <a:r>
              <a:rPr lang="en-US" altLang="zh-TW" sz="1200" u="sng">
                <a:ea typeface="新細明體" panose="02020500000000000000" pitchFamily="18" charset="-120"/>
              </a:rPr>
              <a:t>Using the memory:</a:t>
            </a:r>
          </a:p>
          <a:p>
            <a:pPr>
              <a:spcBef>
                <a:spcPct val="50000"/>
              </a:spcBef>
              <a:buSzPct val="80000"/>
              <a:buFont typeface="Wingdings" pitchFamily="2" charset="2"/>
              <a:buChar char="q"/>
            </a:pPr>
            <a:r>
              <a:rPr lang="en-US" altLang="zh-TW" sz="1200">
                <a:ea typeface="新細明體" panose="02020500000000000000" pitchFamily="18" charset="-120"/>
              </a:rPr>
              <a:t>To record or recall values (e.g. variables, objects, arrays), use the first 16K words of the memory</a:t>
            </a:r>
          </a:p>
          <a:p>
            <a:pPr>
              <a:spcBef>
                <a:spcPct val="50000"/>
              </a:spcBef>
              <a:buSzPct val="80000"/>
              <a:buFont typeface="Wingdings" pitchFamily="2" charset="2"/>
              <a:buChar char="q"/>
            </a:pPr>
            <a:r>
              <a:rPr lang="en-US" altLang="zh-TW" sz="1200">
                <a:ea typeface="新細明體" panose="02020500000000000000" pitchFamily="18" charset="-120"/>
              </a:rPr>
              <a:t>To write to the screen (or read the screen), use the next 8K words of the memory</a:t>
            </a:r>
          </a:p>
          <a:p>
            <a:pPr>
              <a:spcBef>
                <a:spcPct val="50000"/>
              </a:spcBef>
              <a:buSzPct val="80000"/>
              <a:buFont typeface="Wingdings" pitchFamily="2" charset="2"/>
              <a:buChar char="q"/>
            </a:pPr>
            <a:r>
              <a:rPr lang="en-US" altLang="zh-TW" sz="1200">
                <a:ea typeface="新細明體" panose="02020500000000000000" pitchFamily="18" charset="-120"/>
              </a:rPr>
              <a:t>To read which key is currently pressed, use the next word of the memory.</a:t>
            </a:r>
          </a:p>
        </p:txBody>
      </p:sp>
      <p:sp>
        <p:nvSpPr>
          <p:cNvPr id="30724" name="AutoShape 5">
            <a:extLst>
              <a:ext uri="{FF2B5EF4-FFF2-40B4-BE49-F238E27FC236}">
                <a16:creationId xmlns:a16="http://schemas.microsoft.com/office/drawing/2014/main" id="{58017C44-E063-094E-83BF-FB600E76B78E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2343150" y="457200"/>
            <a:ext cx="4339829" cy="3039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800">
              <a:latin typeface="Arial" panose="020B0604020202020204" pitchFamily="34" charset="0"/>
            </a:endParaRPr>
          </a:p>
        </p:txBody>
      </p:sp>
      <p:grpSp>
        <p:nvGrpSpPr>
          <p:cNvPr id="30725" name="Group 664">
            <a:extLst>
              <a:ext uri="{FF2B5EF4-FFF2-40B4-BE49-F238E27FC236}">
                <a16:creationId xmlns:a16="http://schemas.microsoft.com/office/drawing/2014/main" id="{6BA416DE-C68F-0841-8096-708CD5CD3E6D}"/>
              </a:ext>
            </a:extLst>
          </p:cNvPr>
          <p:cNvGrpSpPr>
            <a:grpSpLocks/>
          </p:cNvGrpSpPr>
          <p:nvPr/>
        </p:nvGrpSpPr>
        <p:grpSpPr bwMode="auto">
          <a:xfrm>
            <a:off x="2911078" y="952500"/>
            <a:ext cx="3113485" cy="2362200"/>
            <a:chOff x="2013" y="912"/>
            <a:chExt cx="2615" cy="1984"/>
          </a:xfrm>
        </p:grpSpPr>
        <p:sp>
          <p:nvSpPr>
            <p:cNvPr id="30726" name="Rectangle 665">
              <a:extLst>
                <a:ext uri="{FF2B5EF4-FFF2-40B4-BE49-F238E27FC236}">
                  <a16:creationId xmlns:a16="http://schemas.microsoft.com/office/drawing/2014/main" id="{C46804BF-8A31-A54E-8A2F-8177BC5771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" y="1109"/>
              <a:ext cx="864" cy="955"/>
            </a:xfrm>
            <a:prstGeom prst="rect">
              <a:avLst/>
            </a:prstGeom>
            <a:solidFill>
              <a:schemeClr val="accent1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endParaRPr lang="zh-TW" altLang="en-US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30727" name="Rectangle 666">
              <a:extLst>
                <a:ext uri="{FF2B5EF4-FFF2-40B4-BE49-F238E27FC236}">
                  <a16:creationId xmlns:a16="http://schemas.microsoft.com/office/drawing/2014/main" id="{F5D98723-1755-8441-A71F-0B7EFFB362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1" y="1428"/>
              <a:ext cx="188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zh-TW" sz="825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Arial" panose="020B0604020202020204" pitchFamily="34" charset="0"/>
                </a:rPr>
                <a:t>Data</a:t>
              </a:r>
              <a:endParaRPr lang="en-US" altLang="zh-TW" sz="15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endParaRPr>
            </a:p>
          </p:txBody>
        </p:sp>
        <p:sp>
          <p:nvSpPr>
            <p:cNvPr id="30728" name="Rectangle 667">
              <a:extLst>
                <a:ext uri="{FF2B5EF4-FFF2-40B4-BE49-F238E27FC236}">
                  <a16:creationId xmlns:a16="http://schemas.microsoft.com/office/drawing/2014/main" id="{A05F2377-CF46-3A43-B5DC-887483BCC9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" y="2016"/>
              <a:ext cx="864" cy="432"/>
            </a:xfrm>
            <a:prstGeom prst="rect">
              <a:avLst/>
            </a:prstGeom>
            <a:solidFill>
              <a:schemeClr val="accent1"/>
            </a:solidFill>
            <a:ln w="3175" algn="ctr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endParaRPr lang="zh-TW" altLang="en-US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30729" name="Rectangle 668">
              <a:extLst>
                <a:ext uri="{FF2B5EF4-FFF2-40B4-BE49-F238E27FC236}">
                  <a16:creationId xmlns:a16="http://schemas.microsoft.com/office/drawing/2014/main" id="{C9F18062-6709-EF43-A2EE-D93EEBFF3A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56" y="2064"/>
              <a:ext cx="432" cy="3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zh-TW" sz="825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Arial" panose="020B0604020202020204" pitchFamily="34" charset="0"/>
                </a:rPr>
                <a:t>Screen memory map</a:t>
              </a:r>
              <a:endParaRPr lang="en-US" altLang="zh-TW" sz="15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endParaRPr>
            </a:p>
          </p:txBody>
        </p:sp>
        <p:sp>
          <p:nvSpPr>
            <p:cNvPr id="30730" name="Rectangle 669">
              <a:extLst>
                <a:ext uri="{FF2B5EF4-FFF2-40B4-BE49-F238E27FC236}">
                  <a16:creationId xmlns:a16="http://schemas.microsoft.com/office/drawing/2014/main" id="{8AA9ACCA-067A-E345-AE27-6FEF7867CF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" y="2448"/>
              <a:ext cx="864" cy="258"/>
            </a:xfrm>
            <a:prstGeom prst="rect">
              <a:avLst/>
            </a:prstGeom>
            <a:solidFill>
              <a:schemeClr val="accent1"/>
            </a:solidFill>
            <a:ln w="3175" algn="ctr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endParaRPr lang="zh-TW" altLang="en-US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30731" name="Rectangle 670">
              <a:extLst>
                <a:ext uri="{FF2B5EF4-FFF2-40B4-BE49-F238E27FC236}">
                  <a16:creationId xmlns:a16="http://schemas.microsoft.com/office/drawing/2014/main" id="{0AFCFC54-6FE5-8342-87D3-4A2992585B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89" y="2515"/>
              <a:ext cx="580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zh-TW" sz="825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Arial" panose="020B0604020202020204" pitchFamily="34" charset="0"/>
                </a:rPr>
                <a:t>Keyboard map</a:t>
              </a:r>
              <a:endParaRPr lang="en-US" altLang="zh-TW" sz="15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endParaRPr>
            </a:p>
          </p:txBody>
        </p:sp>
        <p:sp>
          <p:nvSpPr>
            <p:cNvPr id="30732" name="Freeform 671">
              <a:extLst>
                <a:ext uri="{FF2B5EF4-FFF2-40B4-BE49-F238E27FC236}">
                  <a16:creationId xmlns:a16="http://schemas.microsoft.com/office/drawing/2014/main" id="{9A7A36EE-4529-BF42-93C8-8E37B4AA6FBC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9" y="1982"/>
              <a:ext cx="66" cy="389"/>
            </a:xfrm>
            <a:custGeom>
              <a:avLst/>
              <a:gdLst>
                <a:gd name="T0" fmla="*/ 0 w 66"/>
                <a:gd name="T1" fmla="*/ 389 h 389"/>
                <a:gd name="T2" fmla="*/ 49 w 66"/>
                <a:gd name="T3" fmla="*/ 339 h 389"/>
                <a:gd name="T4" fmla="*/ 49 w 66"/>
                <a:gd name="T5" fmla="*/ 248 h 389"/>
                <a:gd name="T6" fmla="*/ 66 w 66"/>
                <a:gd name="T7" fmla="*/ 199 h 389"/>
                <a:gd name="T8" fmla="*/ 66 w 66"/>
                <a:gd name="T9" fmla="*/ 0 h 389"/>
                <a:gd name="T10" fmla="*/ 0 w 66"/>
                <a:gd name="T11" fmla="*/ 67 h 389"/>
                <a:gd name="T12" fmla="*/ 0 w 66"/>
                <a:gd name="T13" fmla="*/ 389 h 38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6" h="389">
                  <a:moveTo>
                    <a:pt x="0" y="389"/>
                  </a:moveTo>
                  <a:lnTo>
                    <a:pt x="49" y="339"/>
                  </a:lnTo>
                  <a:lnTo>
                    <a:pt x="49" y="248"/>
                  </a:lnTo>
                  <a:lnTo>
                    <a:pt x="66" y="199"/>
                  </a:lnTo>
                  <a:lnTo>
                    <a:pt x="66" y="0"/>
                  </a:lnTo>
                  <a:lnTo>
                    <a:pt x="0" y="67"/>
                  </a:lnTo>
                  <a:lnTo>
                    <a:pt x="0" y="389"/>
                  </a:lnTo>
                  <a:close/>
                </a:path>
              </a:pathLst>
            </a:custGeom>
            <a:solidFill>
              <a:srgbClr val="9A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33" name="Freeform 672">
              <a:extLst>
                <a:ext uri="{FF2B5EF4-FFF2-40B4-BE49-F238E27FC236}">
                  <a16:creationId xmlns:a16="http://schemas.microsoft.com/office/drawing/2014/main" id="{D13738EC-BF88-F549-B2EA-DC7EC16F2EAA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8" y="1982"/>
              <a:ext cx="457" cy="67"/>
            </a:xfrm>
            <a:custGeom>
              <a:avLst/>
              <a:gdLst>
                <a:gd name="T0" fmla="*/ 457 w 457"/>
                <a:gd name="T1" fmla="*/ 0 h 67"/>
                <a:gd name="T2" fmla="*/ 65 w 457"/>
                <a:gd name="T3" fmla="*/ 0 h 67"/>
                <a:gd name="T4" fmla="*/ 0 w 457"/>
                <a:gd name="T5" fmla="*/ 67 h 67"/>
                <a:gd name="T6" fmla="*/ 391 w 457"/>
                <a:gd name="T7" fmla="*/ 67 h 67"/>
                <a:gd name="T8" fmla="*/ 457 w 457"/>
                <a:gd name="T9" fmla="*/ 0 h 6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57" h="67">
                  <a:moveTo>
                    <a:pt x="457" y="0"/>
                  </a:moveTo>
                  <a:lnTo>
                    <a:pt x="65" y="0"/>
                  </a:lnTo>
                  <a:lnTo>
                    <a:pt x="0" y="67"/>
                  </a:lnTo>
                  <a:lnTo>
                    <a:pt x="391" y="67"/>
                  </a:lnTo>
                  <a:lnTo>
                    <a:pt x="457" y="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34" name="Rectangle 673">
              <a:extLst>
                <a:ext uri="{FF2B5EF4-FFF2-40B4-BE49-F238E27FC236}">
                  <a16:creationId xmlns:a16="http://schemas.microsoft.com/office/drawing/2014/main" id="{A1E207A8-FCEC-694F-BD55-D19BC90654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28" y="2049"/>
              <a:ext cx="391" cy="321"/>
            </a:xfrm>
            <a:prstGeom prst="rect">
              <a:avLst/>
            </a:prstGeom>
            <a:solidFill>
              <a:srgbClr val="C0C0C0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endParaRPr lang="zh-TW" altLang="en-US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30735" name="Freeform 674">
              <a:extLst>
                <a:ext uri="{FF2B5EF4-FFF2-40B4-BE49-F238E27FC236}">
                  <a16:creationId xmlns:a16="http://schemas.microsoft.com/office/drawing/2014/main" id="{FA46D903-3B70-5141-9167-4784235C3E7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79" cy="199"/>
            </a:xfrm>
            <a:custGeom>
              <a:avLst/>
              <a:gdLst>
                <a:gd name="T0" fmla="*/ 0 w 279"/>
                <a:gd name="T1" fmla="*/ 0 h 199"/>
                <a:gd name="T2" fmla="*/ 279 w 279"/>
                <a:gd name="T3" fmla="*/ 0 h 199"/>
                <a:gd name="T4" fmla="*/ 279 w 279"/>
                <a:gd name="T5" fmla="*/ 199 h 199"/>
                <a:gd name="T6" fmla="*/ 0 w 279"/>
                <a:gd name="T7" fmla="*/ 199 h 199"/>
                <a:gd name="T8" fmla="*/ 0 w 279"/>
                <a:gd name="T9" fmla="*/ 0 h 199"/>
                <a:gd name="T10" fmla="*/ 0 w 279"/>
                <a:gd name="T11" fmla="*/ 0 h 199"/>
                <a:gd name="T12" fmla="*/ 276 w 279"/>
                <a:gd name="T13" fmla="*/ 0 h 199"/>
                <a:gd name="T14" fmla="*/ 276 w 279"/>
                <a:gd name="T15" fmla="*/ 197 h 199"/>
                <a:gd name="T16" fmla="*/ 0 w 279"/>
                <a:gd name="T17" fmla="*/ 197 h 199"/>
                <a:gd name="T18" fmla="*/ 0 w 279"/>
                <a:gd name="T19" fmla="*/ 0 h 19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79" h="199">
                  <a:moveTo>
                    <a:pt x="0" y="0"/>
                  </a:moveTo>
                  <a:lnTo>
                    <a:pt x="279" y="0"/>
                  </a:lnTo>
                  <a:lnTo>
                    <a:pt x="279" y="199"/>
                  </a:lnTo>
                  <a:lnTo>
                    <a:pt x="0" y="199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76" y="0"/>
                  </a:lnTo>
                  <a:lnTo>
                    <a:pt x="276" y="197"/>
                  </a:lnTo>
                  <a:lnTo>
                    <a:pt x="0" y="1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A8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36" name="Freeform 675">
              <a:extLst>
                <a:ext uri="{FF2B5EF4-FFF2-40B4-BE49-F238E27FC236}">
                  <a16:creationId xmlns:a16="http://schemas.microsoft.com/office/drawing/2014/main" id="{E3274DAD-65CB-7D47-8BCB-BB894BBB3C0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76" cy="197"/>
            </a:xfrm>
            <a:custGeom>
              <a:avLst/>
              <a:gdLst>
                <a:gd name="T0" fmla="*/ 0 w 276"/>
                <a:gd name="T1" fmla="*/ 0 h 197"/>
                <a:gd name="T2" fmla="*/ 276 w 276"/>
                <a:gd name="T3" fmla="*/ 0 h 197"/>
                <a:gd name="T4" fmla="*/ 276 w 276"/>
                <a:gd name="T5" fmla="*/ 197 h 197"/>
                <a:gd name="T6" fmla="*/ 0 w 276"/>
                <a:gd name="T7" fmla="*/ 197 h 197"/>
                <a:gd name="T8" fmla="*/ 0 w 276"/>
                <a:gd name="T9" fmla="*/ 0 h 197"/>
                <a:gd name="T10" fmla="*/ 0 w 276"/>
                <a:gd name="T11" fmla="*/ 0 h 197"/>
                <a:gd name="T12" fmla="*/ 274 w 276"/>
                <a:gd name="T13" fmla="*/ 0 h 197"/>
                <a:gd name="T14" fmla="*/ 274 w 276"/>
                <a:gd name="T15" fmla="*/ 195 h 197"/>
                <a:gd name="T16" fmla="*/ 0 w 276"/>
                <a:gd name="T17" fmla="*/ 195 h 197"/>
                <a:gd name="T18" fmla="*/ 0 w 276"/>
                <a:gd name="T19" fmla="*/ 0 h 19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76" h="197">
                  <a:moveTo>
                    <a:pt x="0" y="0"/>
                  </a:moveTo>
                  <a:lnTo>
                    <a:pt x="276" y="0"/>
                  </a:lnTo>
                  <a:lnTo>
                    <a:pt x="276" y="197"/>
                  </a:lnTo>
                  <a:lnTo>
                    <a:pt x="0" y="197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74" y="0"/>
                  </a:lnTo>
                  <a:lnTo>
                    <a:pt x="274" y="195"/>
                  </a:lnTo>
                  <a:lnTo>
                    <a:pt x="0" y="1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B8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37" name="Freeform 676">
              <a:extLst>
                <a:ext uri="{FF2B5EF4-FFF2-40B4-BE49-F238E27FC236}">
                  <a16:creationId xmlns:a16="http://schemas.microsoft.com/office/drawing/2014/main" id="{EDD66949-FE72-FA47-884A-3005F995D10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74" cy="195"/>
            </a:xfrm>
            <a:custGeom>
              <a:avLst/>
              <a:gdLst>
                <a:gd name="T0" fmla="*/ 0 w 274"/>
                <a:gd name="T1" fmla="*/ 0 h 195"/>
                <a:gd name="T2" fmla="*/ 274 w 274"/>
                <a:gd name="T3" fmla="*/ 0 h 195"/>
                <a:gd name="T4" fmla="*/ 274 w 274"/>
                <a:gd name="T5" fmla="*/ 195 h 195"/>
                <a:gd name="T6" fmla="*/ 0 w 274"/>
                <a:gd name="T7" fmla="*/ 195 h 195"/>
                <a:gd name="T8" fmla="*/ 0 w 274"/>
                <a:gd name="T9" fmla="*/ 0 h 195"/>
                <a:gd name="T10" fmla="*/ 0 w 274"/>
                <a:gd name="T11" fmla="*/ 0 h 195"/>
                <a:gd name="T12" fmla="*/ 272 w 274"/>
                <a:gd name="T13" fmla="*/ 0 h 195"/>
                <a:gd name="T14" fmla="*/ 272 w 274"/>
                <a:gd name="T15" fmla="*/ 194 h 195"/>
                <a:gd name="T16" fmla="*/ 0 w 274"/>
                <a:gd name="T17" fmla="*/ 194 h 195"/>
                <a:gd name="T18" fmla="*/ 0 w 274"/>
                <a:gd name="T19" fmla="*/ 0 h 19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74" h="195">
                  <a:moveTo>
                    <a:pt x="0" y="0"/>
                  </a:moveTo>
                  <a:lnTo>
                    <a:pt x="274" y="0"/>
                  </a:lnTo>
                  <a:lnTo>
                    <a:pt x="274" y="195"/>
                  </a:lnTo>
                  <a:lnTo>
                    <a:pt x="0" y="195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72" y="0"/>
                  </a:lnTo>
                  <a:lnTo>
                    <a:pt x="272" y="194"/>
                  </a:lnTo>
                  <a:lnTo>
                    <a:pt x="0" y="1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C8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38" name="Freeform 677">
              <a:extLst>
                <a:ext uri="{FF2B5EF4-FFF2-40B4-BE49-F238E27FC236}">
                  <a16:creationId xmlns:a16="http://schemas.microsoft.com/office/drawing/2014/main" id="{8BD72BE2-0AC3-044C-8EE2-270613BD794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72" cy="194"/>
            </a:xfrm>
            <a:custGeom>
              <a:avLst/>
              <a:gdLst>
                <a:gd name="T0" fmla="*/ 0 w 272"/>
                <a:gd name="T1" fmla="*/ 0 h 194"/>
                <a:gd name="T2" fmla="*/ 272 w 272"/>
                <a:gd name="T3" fmla="*/ 0 h 194"/>
                <a:gd name="T4" fmla="*/ 272 w 272"/>
                <a:gd name="T5" fmla="*/ 194 h 194"/>
                <a:gd name="T6" fmla="*/ 0 w 272"/>
                <a:gd name="T7" fmla="*/ 194 h 194"/>
                <a:gd name="T8" fmla="*/ 0 w 272"/>
                <a:gd name="T9" fmla="*/ 0 h 194"/>
                <a:gd name="T10" fmla="*/ 0 w 272"/>
                <a:gd name="T11" fmla="*/ 0 h 194"/>
                <a:gd name="T12" fmla="*/ 270 w 272"/>
                <a:gd name="T13" fmla="*/ 0 h 194"/>
                <a:gd name="T14" fmla="*/ 270 w 272"/>
                <a:gd name="T15" fmla="*/ 192 h 194"/>
                <a:gd name="T16" fmla="*/ 0 w 272"/>
                <a:gd name="T17" fmla="*/ 192 h 194"/>
                <a:gd name="T18" fmla="*/ 0 w 272"/>
                <a:gd name="T19" fmla="*/ 0 h 19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72" h="194">
                  <a:moveTo>
                    <a:pt x="0" y="0"/>
                  </a:moveTo>
                  <a:lnTo>
                    <a:pt x="272" y="0"/>
                  </a:lnTo>
                  <a:lnTo>
                    <a:pt x="272" y="194"/>
                  </a:lnTo>
                  <a:lnTo>
                    <a:pt x="0" y="19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70" y="0"/>
                  </a:lnTo>
                  <a:lnTo>
                    <a:pt x="270" y="192"/>
                  </a:lnTo>
                  <a:lnTo>
                    <a:pt x="0" y="1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D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39" name="Freeform 678">
              <a:extLst>
                <a:ext uri="{FF2B5EF4-FFF2-40B4-BE49-F238E27FC236}">
                  <a16:creationId xmlns:a16="http://schemas.microsoft.com/office/drawing/2014/main" id="{5E2730CB-0091-3646-A0E0-6E4081A6AD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70" cy="192"/>
            </a:xfrm>
            <a:custGeom>
              <a:avLst/>
              <a:gdLst>
                <a:gd name="T0" fmla="*/ 0 w 270"/>
                <a:gd name="T1" fmla="*/ 0 h 192"/>
                <a:gd name="T2" fmla="*/ 270 w 270"/>
                <a:gd name="T3" fmla="*/ 0 h 192"/>
                <a:gd name="T4" fmla="*/ 270 w 270"/>
                <a:gd name="T5" fmla="*/ 192 h 192"/>
                <a:gd name="T6" fmla="*/ 0 w 270"/>
                <a:gd name="T7" fmla="*/ 192 h 192"/>
                <a:gd name="T8" fmla="*/ 0 w 270"/>
                <a:gd name="T9" fmla="*/ 0 h 192"/>
                <a:gd name="T10" fmla="*/ 0 w 270"/>
                <a:gd name="T11" fmla="*/ 0 h 192"/>
                <a:gd name="T12" fmla="*/ 266 w 270"/>
                <a:gd name="T13" fmla="*/ 0 h 192"/>
                <a:gd name="T14" fmla="*/ 266 w 270"/>
                <a:gd name="T15" fmla="*/ 191 h 192"/>
                <a:gd name="T16" fmla="*/ 0 w 270"/>
                <a:gd name="T17" fmla="*/ 191 h 192"/>
                <a:gd name="T18" fmla="*/ 0 w 270"/>
                <a:gd name="T19" fmla="*/ 0 h 19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70" h="192">
                  <a:moveTo>
                    <a:pt x="0" y="0"/>
                  </a:moveTo>
                  <a:lnTo>
                    <a:pt x="270" y="0"/>
                  </a:lnTo>
                  <a:lnTo>
                    <a:pt x="270" y="192"/>
                  </a:lnTo>
                  <a:lnTo>
                    <a:pt x="0" y="192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66" y="0"/>
                  </a:lnTo>
                  <a:lnTo>
                    <a:pt x="266" y="191"/>
                  </a:lnTo>
                  <a:lnTo>
                    <a:pt x="0" y="1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E8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40" name="Freeform 679">
              <a:extLst>
                <a:ext uri="{FF2B5EF4-FFF2-40B4-BE49-F238E27FC236}">
                  <a16:creationId xmlns:a16="http://schemas.microsoft.com/office/drawing/2014/main" id="{5F0AE601-BF4E-814B-9994-40405CC5C6C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66" cy="191"/>
            </a:xfrm>
            <a:custGeom>
              <a:avLst/>
              <a:gdLst>
                <a:gd name="T0" fmla="*/ 0 w 266"/>
                <a:gd name="T1" fmla="*/ 0 h 191"/>
                <a:gd name="T2" fmla="*/ 266 w 266"/>
                <a:gd name="T3" fmla="*/ 0 h 191"/>
                <a:gd name="T4" fmla="*/ 266 w 266"/>
                <a:gd name="T5" fmla="*/ 191 h 191"/>
                <a:gd name="T6" fmla="*/ 0 w 266"/>
                <a:gd name="T7" fmla="*/ 191 h 191"/>
                <a:gd name="T8" fmla="*/ 0 w 266"/>
                <a:gd name="T9" fmla="*/ 0 h 191"/>
                <a:gd name="T10" fmla="*/ 0 w 266"/>
                <a:gd name="T11" fmla="*/ 0 h 191"/>
                <a:gd name="T12" fmla="*/ 264 w 266"/>
                <a:gd name="T13" fmla="*/ 0 h 191"/>
                <a:gd name="T14" fmla="*/ 264 w 266"/>
                <a:gd name="T15" fmla="*/ 188 h 191"/>
                <a:gd name="T16" fmla="*/ 0 w 266"/>
                <a:gd name="T17" fmla="*/ 188 h 191"/>
                <a:gd name="T18" fmla="*/ 0 w 266"/>
                <a:gd name="T19" fmla="*/ 0 h 19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66" h="191">
                  <a:moveTo>
                    <a:pt x="0" y="0"/>
                  </a:moveTo>
                  <a:lnTo>
                    <a:pt x="266" y="0"/>
                  </a:lnTo>
                  <a:lnTo>
                    <a:pt x="266" y="191"/>
                  </a:lnTo>
                  <a:lnTo>
                    <a:pt x="0" y="191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64" y="0"/>
                  </a:lnTo>
                  <a:lnTo>
                    <a:pt x="264" y="188"/>
                  </a:lnTo>
                  <a:lnTo>
                    <a:pt x="0" y="1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F8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41" name="Freeform 680">
              <a:extLst>
                <a:ext uri="{FF2B5EF4-FFF2-40B4-BE49-F238E27FC236}">
                  <a16:creationId xmlns:a16="http://schemas.microsoft.com/office/drawing/2014/main" id="{7E0D80A4-07DE-B94F-9DD6-9C071E664D0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64" cy="188"/>
            </a:xfrm>
            <a:custGeom>
              <a:avLst/>
              <a:gdLst>
                <a:gd name="T0" fmla="*/ 0 w 264"/>
                <a:gd name="T1" fmla="*/ 0 h 188"/>
                <a:gd name="T2" fmla="*/ 264 w 264"/>
                <a:gd name="T3" fmla="*/ 0 h 188"/>
                <a:gd name="T4" fmla="*/ 264 w 264"/>
                <a:gd name="T5" fmla="*/ 188 h 188"/>
                <a:gd name="T6" fmla="*/ 0 w 264"/>
                <a:gd name="T7" fmla="*/ 188 h 188"/>
                <a:gd name="T8" fmla="*/ 0 w 264"/>
                <a:gd name="T9" fmla="*/ 0 h 188"/>
                <a:gd name="T10" fmla="*/ 0 w 264"/>
                <a:gd name="T11" fmla="*/ 0 h 188"/>
                <a:gd name="T12" fmla="*/ 262 w 264"/>
                <a:gd name="T13" fmla="*/ 0 h 188"/>
                <a:gd name="T14" fmla="*/ 262 w 264"/>
                <a:gd name="T15" fmla="*/ 186 h 188"/>
                <a:gd name="T16" fmla="*/ 0 w 264"/>
                <a:gd name="T17" fmla="*/ 186 h 188"/>
                <a:gd name="T18" fmla="*/ 0 w 264"/>
                <a:gd name="T19" fmla="*/ 0 h 18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64" h="188">
                  <a:moveTo>
                    <a:pt x="0" y="0"/>
                  </a:moveTo>
                  <a:lnTo>
                    <a:pt x="264" y="0"/>
                  </a:lnTo>
                  <a:lnTo>
                    <a:pt x="264" y="188"/>
                  </a:lnTo>
                  <a:lnTo>
                    <a:pt x="0" y="188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62" y="0"/>
                  </a:lnTo>
                  <a:lnTo>
                    <a:pt x="262" y="186"/>
                  </a:lnTo>
                  <a:lnTo>
                    <a:pt x="0" y="1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09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42" name="Freeform 681">
              <a:extLst>
                <a:ext uri="{FF2B5EF4-FFF2-40B4-BE49-F238E27FC236}">
                  <a16:creationId xmlns:a16="http://schemas.microsoft.com/office/drawing/2014/main" id="{D95EC3B1-FB2F-DC44-861F-07ACD53F72C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62" cy="186"/>
            </a:xfrm>
            <a:custGeom>
              <a:avLst/>
              <a:gdLst>
                <a:gd name="T0" fmla="*/ 0 w 262"/>
                <a:gd name="T1" fmla="*/ 0 h 186"/>
                <a:gd name="T2" fmla="*/ 262 w 262"/>
                <a:gd name="T3" fmla="*/ 0 h 186"/>
                <a:gd name="T4" fmla="*/ 262 w 262"/>
                <a:gd name="T5" fmla="*/ 186 h 186"/>
                <a:gd name="T6" fmla="*/ 0 w 262"/>
                <a:gd name="T7" fmla="*/ 186 h 186"/>
                <a:gd name="T8" fmla="*/ 0 w 262"/>
                <a:gd name="T9" fmla="*/ 0 h 186"/>
                <a:gd name="T10" fmla="*/ 0 w 262"/>
                <a:gd name="T11" fmla="*/ 0 h 186"/>
                <a:gd name="T12" fmla="*/ 259 w 262"/>
                <a:gd name="T13" fmla="*/ 0 h 186"/>
                <a:gd name="T14" fmla="*/ 259 w 262"/>
                <a:gd name="T15" fmla="*/ 185 h 186"/>
                <a:gd name="T16" fmla="*/ 0 w 262"/>
                <a:gd name="T17" fmla="*/ 185 h 186"/>
                <a:gd name="T18" fmla="*/ 0 w 262"/>
                <a:gd name="T19" fmla="*/ 0 h 18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62" h="186">
                  <a:moveTo>
                    <a:pt x="0" y="0"/>
                  </a:moveTo>
                  <a:lnTo>
                    <a:pt x="262" y="0"/>
                  </a:lnTo>
                  <a:lnTo>
                    <a:pt x="262" y="186"/>
                  </a:lnTo>
                  <a:lnTo>
                    <a:pt x="0" y="18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59" y="0"/>
                  </a:lnTo>
                  <a:lnTo>
                    <a:pt x="259" y="185"/>
                  </a:lnTo>
                  <a:lnTo>
                    <a:pt x="0" y="1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191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43" name="Freeform 682">
              <a:extLst>
                <a:ext uri="{FF2B5EF4-FFF2-40B4-BE49-F238E27FC236}">
                  <a16:creationId xmlns:a16="http://schemas.microsoft.com/office/drawing/2014/main" id="{037A6DD5-6D83-6547-A4DA-43600B24B7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59" cy="185"/>
            </a:xfrm>
            <a:custGeom>
              <a:avLst/>
              <a:gdLst>
                <a:gd name="T0" fmla="*/ 0 w 259"/>
                <a:gd name="T1" fmla="*/ 0 h 185"/>
                <a:gd name="T2" fmla="*/ 259 w 259"/>
                <a:gd name="T3" fmla="*/ 0 h 185"/>
                <a:gd name="T4" fmla="*/ 259 w 259"/>
                <a:gd name="T5" fmla="*/ 185 h 185"/>
                <a:gd name="T6" fmla="*/ 0 w 259"/>
                <a:gd name="T7" fmla="*/ 185 h 185"/>
                <a:gd name="T8" fmla="*/ 0 w 259"/>
                <a:gd name="T9" fmla="*/ 0 h 185"/>
                <a:gd name="T10" fmla="*/ 0 w 259"/>
                <a:gd name="T11" fmla="*/ 0 h 185"/>
                <a:gd name="T12" fmla="*/ 257 w 259"/>
                <a:gd name="T13" fmla="*/ 0 h 185"/>
                <a:gd name="T14" fmla="*/ 257 w 259"/>
                <a:gd name="T15" fmla="*/ 183 h 185"/>
                <a:gd name="T16" fmla="*/ 0 w 259"/>
                <a:gd name="T17" fmla="*/ 183 h 185"/>
                <a:gd name="T18" fmla="*/ 0 w 259"/>
                <a:gd name="T19" fmla="*/ 0 h 18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59" h="185">
                  <a:moveTo>
                    <a:pt x="0" y="0"/>
                  </a:moveTo>
                  <a:lnTo>
                    <a:pt x="259" y="0"/>
                  </a:lnTo>
                  <a:lnTo>
                    <a:pt x="259" y="185"/>
                  </a:lnTo>
                  <a:lnTo>
                    <a:pt x="0" y="185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57" y="0"/>
                  </a:lnTo>
                  <a:lnTo>
                    <a:pt x="257" y="183"/>
                  </a:lnTo>
                  <a:lnTo>
                    <a:pt x="0" y="1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292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44" name="Freeform 683">
              <a:extLst>
                <a:ext uri="{FF2B5EF4-FFF2-40B4-BE49-F238E27FC236}">
                  <a16:creationId xmlns:a16="http://schemas.microsoft.com/office/drawing/2014/main" id="{ABE3C715-5C63-EE41-B8B0-9DDB0BD544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57" cy="183"/>
            </a:xfrm>
            <a:custGeom>
              <a:avLst/>
              <a:gdLst>
                <a:gd name="T0" fmla="*/ 0 w 257"/>
                <a:gd name="T1" fmla="*/ 0 h 183"/>
                <a:gd name="T2" fmla="*/ 257 w 257"/>
                <a:gd name="T3" fmla="*/ 0 h 183"/>
                <a:gd name="T4" fmla="*/ 257 w 257"/>
                <a:gd name="T5" fmla="*/ 183 h 183"/>
                <a:gd name="T6" fmla="*/ 0 w 257"/>
                <a:gd name="T7" fmla="*/ 183 h 183"/>
                <a:gd name="T8" fmla="*/ 0 w 257"/>
                <a:gd name="T9" fmla="*/ 0 h 183"/>
                <a:gd name="T10" fmla="*/ 0 w 257"/>
                <a:gd name="T11" fmla="*/ 0 h 183"/>
                <a:gd name="T12" fmla="*/ 255 w 257"/>
                <a:gd name="T13" fmla="*/ 0 h 183"/>
                <a:gd name="T14" fmla="*/ 255 w 257"/>
                <a:gd name="T15" fmla="*/ 182 h 183"/>
                <a:gd name="T16" fmla="*/ 0 w 257"/>
                <a:gd name="T17" fmla="*/ 182 h 183"/>
                <a:gd name="T18" fmla="*/ 0 w 257"/>
                <a:gd name="T19" fmla="*/ 0 h 18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57" h="183">
                  <a:moveTo>
                    <a:pt x="0" y="0"/>
                  </a:moveTo>
                  <a:lnTo>
                    <a:pt x="257" y="0"/>
                  </a:lnTo>
                  <a:lnTo>
                    <a:pt x="257" y="183"/>
                  </a:lnTo>
                  <a:lnTo>
                    <a:pt x="0" y="183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55" y="0"/>
                  </a:lnTo>
                  <a:lnTo>
                    <a:pt x="255" y="182"/>
                  </a:lnTo>
                  <a:lnTo>
                    <a:pt x="0" y="1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39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45" name="Freeform 684">
              <a:extLst>
                <a:ext uri="{FF2B5EF4-FFF2-40B4-BE49-F238E27FC236}">
                  <a16:creationId xmlns:a16="http://schemas.microsoft.com/office/drawing/2014/main" id="{9F17AB72-5F7E-0E42-86DB-58101CBE3A6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55" cy="182"/>
            </a:xfrm>
            <a:custGeom>
              <a:avLst/>
              <a:gdLst>
                <a:gd name="T0" fmla="*/ 0 w 255"/>
                <a:gd name="T1" fmla="*/ 0 h 182"/>
                <a:gd name="T2" fmla="*/ 255 w 255"/>
                <a:gd name="T3" fmla="*/ 0 h 182"/>
                <a:gd name="T4" fmla="*/ 255 w 255"/>
                <a:gd name="T5" fmla="*/ 182 h 182"/>
                <a:gd name="T6" fmla="*/ 0 w 255"/>
                <a:gd name="T7" fmla="*/ 182 h 182"/>
                <a:gd name="T8" fmla="*/ 0 w 255"/>
                <a:gd name="T9" fmla="*/ 0 h 182"/>
                <a:gd name="T10" fmla="*/ 0 w 255"/>
                <a:gd name="T11" fmla="*/ 0 h 182"/>
                <a:gd name="T12" fmla="*/ 253 w 255"/>
                <a:gd name="T13" fmla="*/ 0 h 182"/>
                <a:gd name="T14" fmla="*/ 253 w 255"/>
                <a:gd name="T15" fmla="*/ 180 h 182"/>
                <a:gd name="T16" fmla="*/ 0 w 255"/>
                <a:gd name="T17" fmla="*/ 180 h 182"/>
                <a:gd name="T18" fmla="*/ 0 w 255"/>
                <a:gd name="T19" fmla="*/ 0 h 18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55" h="182">
                  <a:moveTo>
                    <a:pt x="0" y="0"/>
                  </a:moveTo>
                  <a:lnTo>
                    <a:pt x="255" y="0"/>
                  </a:lnTo>
                  <a:lnTo>
                    <a:pt x="255" y="182"/>
                  </a:lnTo>
                  <a:lnTo>
                    <a:pt x="0" y="182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53" y="0"/>
                  </a:lnTo>
                  <a:lnTo>
                    <a:pt x="253" y="180"/>
                  </a:lnTo>
                  <a:lnTo>
                    <a:pt x="0" y="1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494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46" name="Freeform 685">
              <a:extLst>
                <a:ext uri="{FF2B5EF4-FFF2-40B4-BE49-F238E27FC236}">
                  <a16:creationId xmlns:a16="http://schemas.microsoft.com/office/drawing/2014/main" id="{5AC9F60C-1910-0244-87FF-FA4D72ADB63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53" cy="180"/>
            </a:xfrm>
            <a:custGeom>
              <a:avLst/>
              <a:gdLst>
                <a:gd name="T0" fmla="*/ 0 w 253"/>
                <a:gd name="T1" fmla="*/ 0 h 180"/>
                <a:gd name="T2" fmla="*/ 253 w 253"/>
                <a:gd name="T3" fmla="*/ 0 h 180"/>
                <a:gd name="T4" fmla="*/ 253 w 253"/>
                <a:gd name="T5" fmla="*/ 180 h 180"/>
                <a:gd name="T6" fmla="*/ 0 w 253"/>
                <a:gd name="T7" fmla="*/ 180 h 180"/>
                <a:gd name="T8" fmla="*/ 0 w 253"/>
                <a:gd name="T9" fmla="*/ 0 h 180"/>
                <a:gd name="T10" fmla="*/ 0 w 253"/>
                <a:gd name="T11" fmla="*/ 0 h 180"/>
                <a:gd name="T12" fmla="*/ 250 w 253"/>
                <a:gd name="T13" fmla="*/ 0 h 180"/>
                <a:gd name="T14" fmla="*/ 250 w 253"/>
                <a:gd name="T15" fmla="*/ 178 h 180"/>
                <a:gd name="T16" fmla="*/ 0 w 253"/>
                <a:gd name="T17" fmla="*/ 178 h 180"/>
                <a:gd name="T18" fmla="*/ 0 w 253"/>
                <a:gd name="T19" fmla="*/ 0 h 18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53" h="180">
                  <a:moveTo>
                    <a:pt x="0" y="0"/>
                  </a:moveTo>
                  <a:lnTo>
                    <a:pt x="253" y="0"/>
                  </a:lnTo>
                  <a:lnTo>
                    <a:pt x="253" y="180"/>
                  </a:lnTo>
                  <a:lnTo>
                    <a:pt x="0" y="18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50" y="0"/>
                  </a:lnTo>
                  <a:lnTo>
                    <a:pt x="250" y="178"/>
                  </a:lnTo>
                  <a:lnTo>
                    <a:pt x="0" y="1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59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47" name="Freeform 686">
              <a:extLst>
                <a:ext uri="{FF2B5EF4-FFF2-40B4-BE49-F238E27FC236}">
                  <a16:creationId xmlns:a16="http://schemas.microsoft.com/office/drawing/2014/main" id="{F14FF913-2238-9E44-AB04-540838DDB62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50" cy="178"/>
            </a:xfrm>
            <a:custGeom>
              <a:avLst/>
              <a:gdLst>
                <a:gd name="T0" fmla="*/ 0 w 250"/>
                <a:gd name="T1" fmla="*/ 0 h 178"/>
                <a:gd name="T2" fmla="*/ 250 w 250"/>
                <a:gd name="T3" fmla="*/ 0 h 178"/>
                <a:gd name="T4" fmla="*/ 250 w 250"/>
                <a:gd name="T5" fmla="*/ 178 h 178"/>
                <a:gd name="T6" fmla="*/ 0 w 250"/>
                <a:gd name="T7" fmla="*/ 178 h 178"/>
                <a:gd name="T8" fmla="*/ 0 w 250"/>
                <a:gd name="T9" fmla="*/ 0 h 178"/>
                <a:gd name="T10" fmla="*/ 0 w 250"/>
                <a:gd name="T11" fmla="*/ 0 h 178"/>
                <a:gd name="T12" fmla="*/ 248 w 250"/>
                <a:gd name="T13" fmla="*/ 0 h 178"/>
                <a:gd name="T14" fmla="*/ 248 w 250"/>
                <a:gd name="T15" fmla="*/ 177 h 178"/>
                <a:gd name="T16" fmla="*/ 0 w 250"/>
                <a:gd name="T17" fmla="*/ 177 h 178"/>
                <a:gd name="T18" fmla="*/ 0 w 250"/>
                <a:gd name="T19" fmla="*/ 0 h 17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50" h="178">
                  <a:moveTo>
                    <a:pt x="0" y="0"/>
                  </a:moveTo>
                  <a:lnTo>
                    <a:pt x="250" y="0"/>
                  </a:lnTo>
                  <a:lnTo>
                    <a:pt x="250" y="178"/>
                  </a:lnTo>
                  <a:lnTo>
                    <a:pt x="0" y="178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48" y="0"/>
                  </a:lnTo>
                  <a:lnTo>
                    <a:pt x="248" y="177"/>
                  </a:lnTo>
                  <a:lnTo>
                    <a:pt x="0" y="1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69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48" name="Freeform 687">
              <a:extLst>
                <a:ext uri="{FF2B5EF4-FFF2-40B4-BE49-F238E27FC236}">
                  <a16:creationId xmlns:a16="http://schemas.microsoft.com/office/drawing/2014/main" id="{9B44EE5C-47C4-1C41-B774-96B5F6E7F96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48" cy="177"/>
            </a:xfrm>
            <a:custGeom>
              <a:avLst/>
              <a:gdLst>
                <a:gd name="T0" fmla="*/ 0 w 248"/>
                <a:gd name="T1" fmla="*/ 0 h 177"/>
                <a:gd name="T2" fmla="*/ 248 w 248"/>
                <a:gd name="T3" fmla="*/ 0 h 177"/>
                <a:gd name="T4" fmla="*/ 248 w 248"/>
                <a:gd name="T5" fmla="*/ 177 h 177"/>
                <a:gd name="T6" fmla="*/ 0 w 248"/>
                <a:gd name="T7" fmla="*/ 177 h 177"/>
                <a:gd name="T8" fmla="*/ 0 w 248"/>
                <a:gd name="T9" fmla="*/ 0 h 177"/>
                <a:gd name="T10" fmla="*/ 0 w 248"/>
                <a:gd name="T11" fmla="*/ 0 h 177"/>
                <a:gd name="T12" fmla="*/ 246 w 248"/>
                <a:gd name="T13" fmla="*/ 0 h 177"/>
                <a:gd name="T14" fmla="*/ 246 w 248"/>
                <a:gd name="T15" fmla="*/ 175 h 177"/>
                <a:gd name="T16" fmla="*/ 0 w 248"/>
                <a:gd name="T17" fmla="*/ 175 h 177"/>
                <a:gd name="T18" fmla="*/ 0 w 248"/>
                <a:gd name="T19" fmla="*/ 0 h 17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48" h="177">
                  <a:moveTo>
                    <a:pt x="0" y="0"/>
                  </a:moveTo>
                  <a:lnTo>
                    <a:pt x="248" y="0"/>
                  </a:lnTo>
                  <a:lnTo>
                    <a:pt x="248" y="177"/>
                  </a:lnTo>
                  <a:lnTo>
                    <a:pt x="0" y="177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46" y="0"/>
                  </a:lnTo>
                  <a:lnTo>
                    <a:pt x="246" y="175"/>
                  </a:lnTo>
                  <a:lnTo>
                    <a:pt x="0" y="1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797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49" name="Freeform 688">
              <a:extLst>
                <a:ext uri="{FF2B5EF4-FFF2-40B4-BE49-F238E27FC236}">
                  <a16:creationId xmlns:a16="http://schemas.microsoft.com/office/drawing/2014/main" id="{228B4D83-EAA0-E74E-9299-9E49E784996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46" cy="175"/>
            </a:xfrm>
            <a:custGeom>
              <a:avLst/>
              <a:gdLst>
                <a:gd name="T0" fmla="*/ 0 w 246"/>
                <a:gd name="T1" fmla="*/ 0 h 175"/>
                <a:gd name="T2" fmla="*/ 246 w 246"/>
                <a:gd name="T3" fmla="*/ 0 h 175"/>
                <a:gd name="T4" fmla="*/ 246 w 246"/>
                <a:gd name="T5" fmla="*/ 175 h 175"/>
                <a:gd name="T6" fmla="*/ 0 w 246"/>
                <a:gd name="T7" fmla="*/ 175 h 175"/>
                <a:gd name="T8" fmla="*/ 0 w 246"/>
                <a:gd name="T9" fmla="*/ 0 h 175"/>
                <a:gd name="T10" fmla="*/ 0 w 246"/>
                <a:gd name="T11" fmla="*/ 0 h 175"/>
                <a:gd name="T12" fmla="*/ 242 w 246"/>
                <a:gd name="T13" fmla="*/ 0 h 175"/>
                <a:gd name="T14" fmla="*/ 242 w 246"/>
                <a:gd name="T15" fmla="*/ 174 h 175"/>
                <a:gd name="T16" fmla="*/ 0 w 246"/>
                <a:gd name="T17" fmla="*/ 174 h 175"/>
                <a:gd name="T18" fmla="*/ 0 w 246"/>
                <a:gd name="T19" fmla="*/ 0 h 17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46" h="175">
                  <a:moveTo>
                    <a:pt x="0" y="0"/>
                  </a:moveTo>
                  <a:lnTo>
                    <a:pt x="246" y="0"/>
                  </a:lnTo>
                  <a:lnTo>
                    <a:pt x="246" y="175"/>
                  </a:lnTo>
                  <a:lnTo>
                    <a:pt x="0" y="175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42" y="0"/>
                  </a:lnTo>
                  <a:lnTo>
                    <a:pt x="242" y="174"/>
                  </a:lnTo>
                  <a:lnTo>
                    <a:pt x="0" y="1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99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50" name="Freeform 689">
              <a:extLst>
                <a:ext uri="{FF2B5EF4-FFF2-40B4-BE49-F238E27FC236}">
                  <a16:creationId xmlns:a16="http://schemas.microsoft.com/office/drawing/2014/main" id="{3D43AFA8-94B7-1B48-BF06-DDEB2650953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42" cy="174"/>
            </a:xfrm>
            <a:custGeom>
              <a:avLst/>
              <a:gdLst>
                <a:gd name="T0" fmla="*/ 0 w 242"/>
                <a:gd name="T1" fmla="*/ 0 h 174"/>
                <a:gd name="T2" fmla="*/ 242 w 242"/>
                <a:gd name="T3" fmla="*/ 0 h 174"/>
                <a:gd name="T4" fmla="*/ 242 w 242"/>
                <a:gd name="T5" fmla="*/ 174 h 174"/>
                <a:gd name="T6" fmla="*/ 0 w 242"/>
                <a:gd name="T7" fmla="*/ 174 h 174"/>
                <a:gd name="T8" fmla="*/ 0 w 242"/>
                <a:gd name="T9" fmla="*/ 0 h 174"/>
                <a:gd name="T10" fmla="*/ 0 w 242"/>
                <a:gd name="T11" fmla="*/ 0 h 174"/>
                <a:gd name="T12" fmla="*/ 240 w 242"/>
                <a:gd name="T13" fmla="*/ 0 h 174"/>
                <a:gd name="T14" fmla="*/ 240 w 242"/>
                <a:gd name="T15" fmla="*/ 172 h 174"/>
                <a:gd name="T16" fmla="*/ 0 w 242"/>
                <a:gd name="T17" fmla="*/ 172 h 174"/>
                <a:gd name="T18" fmla="*/ 0 w 242"/>
                <a:gd name="T19" fmla="*/ 0 h 17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42" h="174">
                  <a:moveTo>
                    <a:pt x="0" y="0"/>
                  </a:moveTo>
                  <a:lnTo>
                    <a:pt x="242" y="0"/>
                  </a:lnTo>
                  <a:lnTo>
                    <a:pt x="242" y="174"/>
                  </a:lnTo>
                  <a:lnTo>
                    <a:pt x="0" y="17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40" y="0"/>
                  </a:lnTo>
                  <a:lnTo>
                    <a:pt x="240" y="172"/>
                  </a:lnTo>
                  <a:lnTo>
                    <a:pt x="0" y="1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51" name="Freeform 690">
              <a:extLst>
                <a:ext uri="{FF2B5EF4-FFF2-40B4-BE49-F238E27FC236}">
                  <a16:creationId xmlns:a16="http://schemas.microsoft.com/office/drawing/2014/main" id="{CB7E28F0-7BBE-6841-B4EB-ED5694675AD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40" cy="172"/>
            </a:xfrm>
            <a:custGeom>
              <a:avLst/>
              <a:gdLst>
                <a:gd name="T0" fmla="*/ 0 w 240"/>
                <a:gd name="T1" fmla="*/ 0 h 172"/>
                <a:gd name="T2" fmla="*/ 240 w 240"/>
                <a:gd name="T3" fmla="*/ 0 h 172"/>
                <a:gd name="T4" fmla="*/ 240 w 240"/>
                <a:gd name="T5" fmla="*/ 172 h 172"/>
                <a:gd name="T6" fmla="*/ 0 w 240"/>
                <a:gd name="T7" fmla="*/ 172 h 172"/>
                <a:gd name="T8" fmla="*/ 0 w 240"/>
                <a:gd name="T9" fmla="*/ 0 h 172"/>
                <a:gd name="T10" fmla="*/ 0 w 240"/>
                <a:gd name="T11" fmla="*/ 0 h 172"/>
                <a:gd name="T12" fmla="*/ 238 w 240"/>
                <a:gd name="T13" fmla="*/ 0 h 172"/>
                <a:gd name="T14" fmla="*/ 238 w 240"/>
                <a:gd name="T15" fmla="*/ 169 h 172"/>
                <a:gd name="T16" fmla="*/ 0 w 240"/>
                <a:gd name="T17" fmla="*/ 169 h 172"/>
                <a:gd name="T18" fmla="*/ 0 w 240"/>
                <a:gd name="T19" fmla="*/ 0 h 17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40" h="172">
                  <a:moveTo>
                    <a:pt x="0" y="0"/>
                  </a:moveTo>
                  <a:lnTo>
                    <a:pt x="240" y="0"/>
                  </a:lnTo>
                  <a:lnTo>
                    <a:pt x="240" y="172"/>
                  </a:lnTo>
                  <a:lnTo>
                    <a:pt x="0" y="172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38" y="0"/>
                  </a:lnTo>
                  <a:lnTo>
                    <a:pt x="238" y="169"/>
                  </a:lnTo>
                  <a:lnTo>
                    <a:pt x="0" y="1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B9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52" name="Freeform 691">
              <a:extLst>
                <a:ext uri="{FF2B5EF4-FFF2-40B4-BE49-F238E27FC236}">
                  <a16:creationId xmlns:a16="http://schemas.microsoft.com/office/drawing/2014/main" id="{9C9FED66-39F2-494A-B23F-F4E8D748266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38" cy="169"/>
            </a:xfrm>
            <a:custGeom>
              <a:avLst/>
              <a:gdLst>
                <a:gd name="T0" fmla="*/ 0 w 238"/>
                <a:gd name="T1" fmla="*/ 0 h 169"/>
                <a:gd name="T2" fmla="*/ 238 w 238"/>
                <a:gd name="T3" fmla="*/ 0 h 169"/>
                <a:gd name="T4" fmla="*/ 238 w 238"/>
                <a:gd name="T5" fmla="*/ 169 h 169"/>
                <a:gd name="T6" fmla="*/ 0 w 238"/>
                <a:gd name="T7" fmla="*/ 169 h 169"/>
                <a:gd name="T8" fmla="*/ 0 w 238"/>
                <a:gd name="T9" fmla="*/ 0 h 169"/>
                <a:gd name="T10" fmla="*/ 0 w 238"/>
                <a:gd name="T11" fmla="*/ 0 h 169"/>
                <a:gd name="T12" fmla="*/ 236 w 238"/>
                <a:gd name="T13" fmla="*/ 0 h 169"/>
                <a:gd name="T14" fmla="*/ 236 w 238"/>
                <a:gd name="T15" fmla="*/ 168 h 169"/>
                <a:gd name="T16" fmla="*/ 0 w 238"/>
                <a:gd name="T17" fmla="*/ 168 h 169"/>
                <a:gd name="T18" fmla="*/ 0 w 238"/>
                <a:gd name="T19" fmla="*/ 0 h 16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38" h="169">
                  <a:moveTo>
                    <a:pt x="0" y="0"/>
                  </a:moveTo>
                  <a:lnTo>
                    <a:pt x="238" y="0"/>
                  </a:lnTo>
                  <a:lnTo>
                    <a:pt x="238" y="169"/>
                  </a:lnTo>
                  <a:lnTo>
                    <a:pt x="0" y="169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36" y="0"/>
                  </a:lnTo>
                  <a:lnTo>
                    <a:pt x="236" y="168"/>
                  </a:lnTo>
                  <a:lnTo>
                    <a:pt x="0" y="1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C9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53" name="Freeform 692">
              <a:extLst>
                <a:ext uri="{FF2B5EF4-FFF2-40B4-BE49-F238E27FC236}">
                  <a16:creationId xmlns:a16="http://schemas.microsoft.com/office/drawing/2014/main" id="{EF58A22F-0204-6B43-9975-F678A4B0C3C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36" cy="168"/>
            </a:xfrm>
            <a:custGeom>
              <a:avLst/>
              <a:gdLst>
                <a:gd name="T0" fmla="*/ 0 w 236"/>
                <a:gd name="T1" fmla="*/ 0 h 168"/>
                <a:gd name="T2" fmla="*/ 236 w 236"/>
                <a:gd name="T3" fmla="*/ 0 h 168"/>
                <a:gd name="T4" fmla="*/ 236 w 236"/>
                <a:gd name="T5" fmla="*/ 168 h 168"/>
                <a:gd name="T6" fmla="*/ 0 w 236"/>
                <a:gd name="T7" fmla="*/ 168 h 168"/>
                <a:gd name="T8" fmla="*/ 0 w 236"/>
                <a:gd name="T9" fmla="*/ 0 h 168"/>
                <a:gd name="T10" fmla="*/ 0 w 236"/>
                <a:gd name="T11" fmla="*/ 0 h 168"/>
                <a:gd name="T12" fmla="*/ 233 w 236"/>
                <a:gd name="T13" fmla="*/ 0 h 168"/>
                <a:gd name="T14" fmla="*/ 233 w 236"/>
                <a:gd name="T15" fmla="*/ 166 h 168"/>
                <a:gd name="T16" fmla="*/ 0 w 236"/>
                <a:gd name="T17" fmla="*/ 166 h 168"/>
                <a:gd name="T18" fmla="*/ 0 w 236"/>
                <a:gd name="T19" fmla="*/ 0 h 16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36" h="168">
                  <a:moveTo>
                    <a:pt x="0" y="0"/>
                  </a:moveTo>
                  <a:lnTo>
                    <a:pt x="236" y="0"/>
                  </a:lnTo>
                  <a:lnTo>
                    <a:pt x="236" y="168"/>
                  </a:lnTo>
                  <a:lnTo>
                    <a:pt x="0" y="168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33" y="0"/>
                  </a:lnTo>
                  <a:lnTo>
                    <a:pt x="233" y="166"/>
                  </a:lnTo>
                  <a:lnTo>
                    <a:pt x="0" y="1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D9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54" name="Freeform 693">
              <a:extLst>
                <a:ext uri="{FF2B5EF4-FFF2-40B4-BE49-F238E27FC236}">
                  <a16:creationId xmlns:a16="http://schemas.microsoft.com/office/drawing/2014/main" id="{7231C33F-31B8-8145-B00B-97E4DD725AC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33" cy="166"/>
            </a:xfrm>
            <a:custGeom>
              <a:avLst/>
              <a:gdLst>
                <a:gd name="T0" fmla="*/ 0 w 233"/>
                <a:gd name="T1" fmla="*/ 0 h 166"/>
                <a:gd name="T2" fmla="*/ 233 w 233"/>
                <a:gd name="T3" fmla="*/ 0 h 166"/>
                <a:gd name="T4" fmla="*/ 233 w 233"/>
                <a:gd name="T5" fmla="*/ 166 h 166"/>
                <a:gd name="T6" fmla="*/ 0 w 233"/>
                <a:gd name="T7" fmla="*/ 166 h 166"/>
                <a:gd name="T8" fmla="*/ 0 w 233"/>
                <a:gd name="T9" fmla="*/ 0 h 166"/>
                <a:gd name="T10" fmla="*/ 0 w 233"/>
                <a:gd name="T11" fmla="*/ 0 h 166"/>
                <a:gd name="T12" fmla="*/ 231 w 233"/>
                <a:gd name="T13" fmla="*/ 0 h 166"/>
                <a:gd name="T14" fmla="*/ 231 w 233"/>
                <a:gd name="T15" fmla="*/ 164 h 166"/>
                <a:gd name="T16" fmla="*/ 0 w 233"/>
                <a:gd name="T17" fmla="*/ 164 h 166"/>
                <a:gd name="T18" fmla="*/ 0 w 233"/>
                <a:gd name="T19" fmla="*/ 0 h 16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33" h="166">
                  <a:moveTo>
                    <a:pt x="0" y="0"/>
                  </a:moveTo>
                  <a:lnTo>
                    <a:pt x="233" y="0"/>
                  </a:lnTo>
                  <a:lnTo>
                    <a:pt x="233" y="166"/>
                  </a:lnTo>
                  <a:lnTo>
                    <a:pt x="0" y="16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31" y="0"/>
                  </a:lnTo>
                  <a:lnTo>
                    <a:pt x="231" y="164"/>
                  </a:lnTo>
                  <a:lnTo>
                    <a:pt x="0" y="1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9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55" name="Freeform 694">
              <a:extLst>
                <a:ext uri="{FF2B5EF4-FFF2-40B4-BE49-F238E27FC236}">
                  <a16:creationId xmlns:a16="http://schemas.microsoft.com/office/drawing/2014/main" id="{38EA8A66-88D5-E14A-B9E6-4418DEF1B4E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31" cy="164"/>
            </a:xfrm>
            <a:custGeom>
              <a:avLst/>
              <a:gdLst>
                <a:gd name="T0" fmla="*/ 0 w 231"/>
                <a:gd name="T1" fmla="*/ 0 h 164"/>
                <a:gd name="T2" fmla="*/ 231 w 231"/>
                <a:gd name="T3" fmla="*/ 0 h 164"/>
                <a:gd name="T4" fmla="*/ 231 w 231"/>
                <a:gd name="T5" fmla="*/ 164 h 164"/>
                <a:gd name="T6" fmla="*/ 0 w 231"/>
                <a:gd name="T7" fmla="*/ 164 h 164"/>
                <a:gd name="T8" fmla="*/ 0 w 231"/>
                <a:gd name="T9" fmla="*/ 0 h 164"/>
                <a:gd name="T10" fmla="*/ 0 w 231"/>
                <a:gd name="T11" fmla="*/ 0 h 164"/>
                <a:gd name="T12" fmla="*/ 229 w 231"/>
                <a:gd name="T13" fmla="*/ 0 h 164"/>
                <a:gd name="T14" fmla="*/ 229 w 231"/>
                <a:gd name="T15" fmla="*/ 163 h 164"/>
                <a:gd name="T16" fmla="*/ 0 w 231"/>
                <a:gd name="T17" fmla="*/ 163 h 164"/>
                <a:gd name="T18" fmla="*/ 0 w 231"/>
                <a:gd name="T19" fmla="*/ 0 h 16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31" h="164">
                  <a:moveTo>
                    <a:pt x="0" y="0"/>
                  </a:moveTo>
                  <a:lnTo>
                    <a:pt x="231" y="0"/>
                  </a:lnTo>
                  <a:lnTo>
                    <a:pt x="231" y="164"/>
                  </a:lnTo>
                  <a:lnTo>
                    <a:pt x="0" y="16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29" y="0"/>
                  </a:lnTo>
                  <a:lnTo>
                    <a:pt x="229" y="163"/>
                  </a:lnTo>
                  <a:lnTo>
                    <a:pt x="0" y="1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0A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56" name="Freeform 695">
              <a:extLst>
                <a:ext uri="{FF2B5EF4-FFF2-40B4-BE49-F238E27FC236}">
                  <a16:creationId xmlns:a16="http://schemas.microsoft.com/office/drawing/2014/main" id="{758DB279-70C3-244C-BE32-E55073B881A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29" cy="163"/>
            </a:xfrm>
            <a:custGeom>
              <a:avLst/>
              <a:gdLst>
                <a:gd name="T0" fmla="*/ 0 w 229"/>
                <a:gd name="T1" fmla="*/ 0 h 163"/>
                <a:gd name="T2" fmla="*/ 229 w 229"/>
                <a:gd name="T3" fmla="*/ 0 h 163"/>
                <a:gd name="T4" fmla="*/ 229 w 229"/>
                <a:gd name="T5" fmla="*/ 163 h 163"/>
                <a:gd name="T6" fmla="*/ 0 w 229"/>
                <a:gd name="T7" fmla="*/ 163 h 163"/>
                <a:gd name="T8" fmla="*/ 0 w 229"/>
                <a:gd name="T9" fmla="*/ 0 h 163"/>
                <a:gd name="T10" fmla="*/ 0 w 229"/>
                <a:gd name="T11" fmla="*/ 0 h 163"/>
                <a:gd name="T12" fmla="*/ 227 w 229"/>
                <a:gd name="T13" fmla="*/ 0 h 163"/>
                <a:gd name="T14" fmla="*/ 227 w 229"/>
                <a:gd name="T15" fmla="*/ 161 h 163"/>
                <a:gd name="T16" fmla="*/ 0 w 229"/>
                <a:gd name="T17" fmla="*/ 161 h 163"/>
                <a:gd name="T18" fmla="*/ 0 w 229"/>
                <a:gd name="T19" fmla="*/ 0 h 16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29" h="163">
                  <a:moveTo>
                    <a:pt x="0" y="0"/>
                  </a:moveTo>
                  <a:lnTo>
                    <a:pt x="229" y="0"/>
                  </a:lnTo>
                  <a:lnTo>
                    <a:pt x="229" y="163"/>
                  </a:lnTo>
                  <a:lnTo>
                    <a:pt x="0" y="163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27" y="0"/>
                  </a:lnTo>
                  <a:lnTo>
                    <a:pt x="227" y="161"/>
                  </a:lnTo>
                  <a:lnTo>
                    <a:pt x="0" y="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1A1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57" name="Freeform 696">
              <a:extLst>
                <a:ext uri="{FF2B5EF4-FFF2-40B4-BE49-F238E27FC236}">
                  <a16:creationId xmlns:a16="http://schemas.microsoft.com/office/drawing/2014/main" id="{D95BC1A0-B45F-9B4A-A243-221DCC898BB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27" cy="161"/>
            </a:xfrm>
            <a:custGeom>
              <a:avLst/>
              <a:gdLst>
                <a:gd name="T0" fmla="*/ 0 w 227"/>
                <a:gd name="T1" fmla="*/ 0 h 161"/>
                <a:gd name="T2" fmla="*/ 227 w 227"/>
                <a:gd name="T3" fmla="*/ 0 h 161"/>
                <a:gd name="T4" fmla="*/ 227 w 227"/>
                <a:gd name="T5" fmla="*/ 161 h 161"/>
                <a:gd name="T6" fmla="*/ 0 w 227"/>
                <a:gd name="T7" fmla="*/ 161 h 161"/>
                <a:gd name="T8" fmla="*/ 0 w 227"/>
                <a:gd name="T9" fmla="*/ 0 h 161"/>
                <a:gd name="T10" fmla="*/ 0 w 227"/>
                <a:gd name="T11" fmla="*/ 0 h 161"/>
                <a:gd name="T12" fmla="*/ 224 w 227"/>
                <a:gd name="T13" fmla="*/ 0 h 161"/>
                <a:gd name="T14" fmla="*/ 224 w 227"/>
                <a:gd name="T15" fmla="*/ 160 h 161"/>
                <a:gd name="T16" fmla="*/ 0 w 227"/>
                <a:gd name="T17" fmla="*/ 160 h 161"/>
                <a:gd name="T18" fmla="*/ 0 w 227"/>
                <a:gd name="T19" fmla="*/ 0 h 16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27" h="161">
                  <a:moveTo>
                    <a:pt x="0" y="0"/>
                  </a:moveTo>
                  <a:lnTo>
                    <a:pt x="227" y="0"/>
                  </a:lnTo>
                  <a:lnTo>
                    <a:pt x="227" y="161"/>
                  </a:lnTo>
                  <a:lnTo>
                    <a:pt x="0" y="161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24" y="0"/>
                  </a:lnTo>
                  <a:lnTo>
                    <a:pt x="224" y="160"/>
                  </a:lnTo>
                  <a:lnTo>
                    <a:pt x="0" y="1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2A2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58" name="Freeform 697">
              <a:extLst>
                <a:ext uri="{FF2B5EF4-FFF2-40B4-BE49-F238E27FC236}">
                  <a16:creationId xmlns:a16="http://schemas.microsoft.com/office/drawing/2014/main" id="{0729EDE7-2F35-3040-ACE4-D47FB4AE7E1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24" cy="160"/>
            </a:xfrm>
            <a:custGeom>
              <a:avLst/>
              <a:gdLst>
                <a:gd name="T0" fmla="*/ 0 w 224"/>
                <a:gd name="T1" fmla="*/ 0 h 160"/>
                <a:gd name="T2" fmla="*/ 224 w 224"/>
                <a:gd name="T3" fmla="*/ 0 h 160"/>
                <a:gd name="T4" fmla="*/ 224 w 224"/>
                <a:gd name="T5" fmla="*/ 160 h 160"/>
                <a:gd name="T6" fmla="*/ 0 w 224"/>
                <a:gd name="T7" fmla="*/ 160 h 160"/>
                <a:gd name="T8" fmla="*/ 0 w 224"/>
                <a:gd name="T9" fmla="*/ 0 h 160"/>
                <a:gd name="T10" fmla="*/ 0 w 224"/>
                <a:gd name="T11" fmla="*/ 0 h 160"/>
                <a:gd name="T12" fmla="*/ 222 w 224"/>
                <a:gd name="T13" fmla="*/ 0 h 160"/>
                <a:gd name="T14" fmla="*/ 222 w 224"/>
                <a:gd name="T15" fmla="*/ 158 h 160"/>
                <a:gd name="T16" fmla="*/ 0 w 224"/>
                <a:gd name="T17" fmla="*/ 158 h 160"/>
                <a:gd name="T18" fmla="*/ 0 w 224"/>
                <a:gd name="T19" fmla="*/ 0 h 1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24" h="160">
                  <a:moveTo>
                    <a:pt x="0" y="0"/>
                  </a:moveTo>
                  <a:lnTo>
                    <a:pt x="224" y="0"/>
                  </a:lnTo>
                  <a:lnTo>
                    <a:pt x="224" y="160"/>
                  </a:lnTo>
                  <a:lnTo>
                    <a:pt x="0" y="16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22" y="0"/>
                  </a:lnTo>
                  <a:lnTo>
                    <a:pt x="222" y="158"/>
                  </a:lnTo>
                  <a:lnTo>
                    <a:pt x="0" y="1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4A4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59" name="Freeform 698">
              <a:extLst>
                <a:ext uri="{FF2B5EF4-FFF2-40B4-BE49-F238E27FC236}">
                  <a16:creationId xmlns:a16="http://schemas.microsoft.com/office/drawing/2014/main" id="{521C5E51-9C5C-374F-9CEA-FF305886324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22" cy="158"/>
            </a:xfrm>
            <a:custGeom>
              <a:avLst/>
              <a:gdLst>
                <a:gd name="T0" fmla="*/ 0 w 222"/>
                <a:gd name="T1" fmla="*/ 0 h 158"/>
                <a:gd name="T2" fmla="*/ 222 w 222"/>
                <a:gd name="T3" fmla="*/ 0 h 158"/>
                <a:gd name="T4" fmla="*/ 222 w 222"/>
                <a:gd name="T5" fmla="*/ 158 h 158"/>
                <a:gd name="T6" fmla="*/ 0 w 222"/>
                <a:gd name="T7" fmla="*/ 158 h 158"/>
                <a:gd name="T8" fmla="*/ 0 w 222"/>
                <a:gd name="T9" fmla="*/ 0 h 158"/>
                <a:gd name="T10" fmla="*/ 0 w 222"/>
                <a:gd name="T11" fmla="*/ 0 h 158"/>
                <a:gd name="T12" fmla="*/ 219 w 222"/>
                <a:gd name="T13" fmla="*/ 0 h 158"/>
                <a:gd name="T14" fmla="*/ 219 w 222"/>
                <a:gd name="T15" fmla="*/ 156 h 158"/>
                <a:gd name="T16" fmla="*/ 0 w 222"/>
                <a:gd name="T17" fmla="*/ 156 h 158"/>
                <a:gd name="T18" fmla="*/ 0 w 222"/>
                <a:gd name="T19" fmla="*/ 0 h 15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22" h="158">
                  <a:moveTo>
                    <a:pt x="0" y="0"/>
                  </a:moveTo>
                  <a:lnTo>
                    <a:pt x="222" y="0"/>
                  </a:lnTo>
                  <a:lnTo>
                    <a:pt x="222" y="158"/>
                  </a:lnTo>
                  <a:lnTo>
                    <a:pt x="0" y="158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19" y="0"/>
                  </a:lnTo>
                  <a:lnTo>
                    <a:pt x="219" y="156"/>
                  </a:lnTo>
                  <a:lnTo>
                    <a:pt x="0" y="1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5A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60" name="Freeform 699">
              <a:extLst>
                <a:ext uri="{FF2B5EF4-FFF2-40B4-BE49-F238E27FC236}">
                  <a16:creationId xmlns:a16="http://schemas.microsoft.com/office/drawing/2014/main" id="{C139ABB5-CF55-D746-B772-BEAD5AB6D4A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19" cy="156"/>
            </a:xfrm>
            <a:custGeom>
              <a:avLst/>
              <a:gdLst>
                <a:gd name="T0" fmla="*/ 0 w 219"/>
                <a:gd name="T1" fmla="*/ 0 h 156"/>
                <a:gd name="T2" fmla="*/ 219 w 219"/>
                <a:gd name="T3" fmla="*/ 0 h 156"/>
                <a:gd name="T4" fmla="*/ 219 w 219"/>
                <a:gd name="T5" fmla="*/ 156 h 156"/>
                <a:gd name="T6" fmla="*/ 0 w 219"/>
                <a:gd name="T7" fmla="*/ 156 h 156"/>
                <a:gd name="T8" fmla="*/ 0 w 219"/>
                <a:gd name="T9" fmla="*/ 0 h 156"/>
                <a:gd name="T10" fmla="*/ 0 w 219"/>
                <a:gd name="T11" fmla="*/ 0 h 156"/>
                <a:gd name="T12" fmla="*/ 216 w 219"/>
                <a:gd name="T13" fmla="*/ 0 h 156"/>
                <a:gd name="T14" fmla="*/ 216 w 219"/>
                <a:gd name="T15" fmla="*/ 155 h 156"/>
                <a:gd name="T16" fmla="*/ 0 w 219"/>
                <a:gd name="T17" fmla="*/ 155 h 156"/>
                <a:gd name="T18" fmla="*/ 0 w 219"/>
                <a:gd name="T19" fmla="*/ 0 h 15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9" h="156">
                  <a:moveTo>
                    <a:pt x="0" y="0"/>
                  </a:moveTo>
                  <a:lnTo>
                    <a:pt x="219" y="0"/>
                  </a:lnTo>
                  <a:lnTo>
                    <a:pt x="219" y="156"/>
                  </a:lnTo>
                  <a:lnTo>
                    <a:pt x="0" y="15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16" y="0"/>
                  </a:lnTo>
                  <a:lnTo>
                    <a:pt x="216" y="155"/>
                  </a:lnTo>
                  <a:lnTo>
                    <a:pt x="0" y="1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6A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61" name="Freeform 700">
              <a:extLst>
                <a:ext uri="{FF2B5EF4-FFF2-40B4-BE49-F238E27FC236}">
                  <a16:creationId xmlns:a16="http://schemas.microsoft.com/office/drawing/2014/main" id="{38587A99-3C6B-6247-8CFB-2F31D4488EB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16" cy="155"/>
            </a:xfrm>
            <a:custGeom>
              <a:avLst/>
              <a:gdLst>
                <a:gd name="T0" fmla="*/ 0 w 216"/>
                <a:gd name="T1" fmla="*/ 0 h 155"/>
                <a:gd name="T2" fmla="*/ 216 w 216"/>
                <a:gd name="T3" fmla="*/ 0 h 155"/>
                <a:gd name="T4" fmla="*/ 216 w 216"/>
                <a:gd name="T5" fmla="*/ 155 h 155"/>
                <a:gd name="T6" fmla="*/ 0 w 216"/>
                <a:gd name="T7" fmla="*/ 155 h 155"/>
                <a:gd name="T8" fmla="*/ 0 w 216"/>
                <a:gd name="T9" fmla="*/ 0 h 155"/>
                <a:gd name="T10" fmla="*/ 0 w 216"/>
                <a:gd name="T11" fmla="*/ 0 h 155"/>
                <a:gd name="T12" fmla="*/ 214 w 216"/>
                <a:gd name="T13" fmla="*/ 0 h 155"/>
                <a:gd name="T14" fmla="*/ 214 w 216"/>
                <a:gd name="T15" fmla="*/ 153 h 155"/>
                <a:gd name="T16" fmla="*/ 0 w 216"/>
                <a:gd name="T17" fmla="*/ 153 h 155"/>
                <a:gd name="T18" fmla="*/ 0 w 216"/>
                <a:gd name="T19" fmla="*/ 0 h 15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6" h="155">
                  <a:moveTo>
                    <a:pt x="0" y="0"/>
                  </a:moveTo>
                  <a:lnTo>
                    <a:pt x="216" y="0"/>
                  </a:lnTo>
                  <a:lnTo>
                    <a:pt x="216" y="155"/>
                  </a:lnTo>
                  <a:lnTo>
                    <a:pt x="0" y="155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14" y="0"/>
                  </a:lnTo>
                  <a:lnTo>
                    <a:pt x="214" y="153"/>
                  </a:lnTo>
                  <a:lnTo>
                    <a:pt x="0" y="1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8A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62" name="Freeform 701">
              <a:extLst>
                <a:ext uri="{FF2B5EF4-FFF2-40B4-BE49-F238E27FC236}">
                  <a16:creationId xmlns:a16="http://schemas.microsoft.com/office/drawing/2014/main" id="{A5EA59A3-0936-1942-9C7A-69B1E70836C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14" cy="153"/>
            </a:xfrm>
            <a:custGeom>
              <a:avLst/>
              <a:gdLst>
                <a:gd name="T0" fmla="*/ 0 w 214"/>
                <a:gd name="T1" fmla="*/ 0 h 153"/>
                <a:gd name="T2" fmla="*/ 214 w 214"/>
                <a:gd name="T3" fmla="*/ 0 h 153"/>
                <a:gd name="T4" fmla="*/ 214 w 214"/>
                <a:gd name="T5" fmla="*/ 153 h 153"/>
                <a:gd name="T6" fmla="*/ 0 w 214"/>
                <a:gd name="T7" fmla="*/ 153 h 153"/>
                <a:gd name="T8" fmla="*/ 0 w 214"/>
                <a:gd name="T9" fmla="*/ 0 h 153"/>
                <a:gd name="T10" fmla="*/ 0 w 214"/>
                <a:gd name="T11" fmla="*/ 0 h 153"/>
                <a:gd name="T12" fmla="*/ 212 w 214"/>
                <a:gd name="T13" fmla="*/ 0 h 153"/>
                <a:gd name="T14" fmla="*/ 212 w 214"/>
                <a:gd name="T15" fmla="*/ 152 h 153"/>
                <a:gd name="T16" fmla="*/ 0 w 214"/>
                <a:gd name="T17" fmla="*/ 152 h 153"/>
                <a:gd name="T18" fmla="*/ 0 w 214"/>
                <a:gd name="T19" fmla="*/ 0 h 15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4" h="153">
                  <a:moveTo>
                    <a:pt x="0" y="0"/>
                  </a:moveTo>
                  <a:lnTo>
                    <a:pt x="214" y="0"/>
                  </a:lnTo>
                  <a:lnTo>
                    <a:pt x="214" y="153"/>
                  </a:lnTo>
                  <a:lnTo>
                    <a:pt x="0" y="153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12" y="0"/>
                  </a:lnTo>
                  <a:lnTo>
                    <a:pt x="212" y="152"/>
                  </a:lnTo>
                  <a:lnTo>
                    <a:pt x="0" y="1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A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63" name="Freeform 702">
              <a:extLst>
                <a:ext uri="{FF2B5EF4-FFF2-40B4-BE49-F238E27FC236}">
                  <a16:creationId xmlns:a16="http://schemas.microsoft.com/office/drawing/2014/main" id="{2562B8D2-C88A-D143-B676-3DD8DECE2C4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12" cy="152"/>
            </a:xfrm>
            <a:custGeom>
              <a:avLst/>
              <a:gdLst>
                <a:gd name="T0" fmla="*/ 0 w 212"/>
                <a:gd name="T1" fmla="*/ 0 h 152"/>
                <a:gd name="T2" fmla="*/ 212 w 212"/>
                <a:gd name="T3" fmla="*/ 0 h 152"/>
                <a:gd name="T4" fmla="*/ 212 w 212"/>
                <a:gd name="T5" fmla="*/ 152 h 152"/>
                <a:gd name="T6" fmla="*/ 0 w 212"/>
                <a:gd name="T7" fmla="*/ 152 h 152"/>
                <a:gd name="T8" fmla="*/ 0 w 212"/>
                <a:gd name="T9" fmla="*/ 0 h 152"/>
                <a:gd name="T10" fmla="*/ 0 w 212"/>
                <a:gd name="T11" fmla="*/ 0 h 152"/>
                <a:gd name="T12" fmla="*/ 210 w 212"/>
                <a:gd name="T13" fmla="*/ 0 h 152"/>
                <a:gd name="T14" fmla="*/ 210 w 212"/>
                <a:gd name="T15" fmla="*/ 149 h 152"/>
                <a:gd name="T16" fmla="*/ 0 w 212"/>
                <a:gd name="T17" fmla="*/ 149 h 152"/>
                <a:gd name="T18" fmla="*/ 0 w 212"/>
                <a:gd name="T19" fmla="*/ 0 h 15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2" h="152">
                  <a:moveTo>
                    <a:pt x="0" y="0"/>
                  </a:moveTo>
                  <a:lnTo>
                    <a:pt x="212" y="0"/>
                  </a:lnTo>
                  <a:lnTo>
                    <a:pt x="212" y="152"/>
                  </a:lnTo>
                  <a:lnTo>
                    <a:pt x="0" y="152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10" y="0"/>
                  </a:lnTo>
                  <a:lnTo>
                    <a:pt x="210" y="149"/>
                  </a:lnTo>
                  <a:lnTo>
                    <a:pt x="0" y="1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AA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64" name="Freeform 703">
              <a:extLst>
                <a:ext uri="{FF2B5EF4-FFF2-40B4-BE49-F238E27FC236}">
                  <a16:creationId xmlns:a16="http://schemas.microsoft.com/office/drawing/2014/main" id="{47EEAEB5-5151-E542-B85D-BA06F9FA108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10" cy="149"/>
            </a:xfrm>
            <a:custGeom>
              <a:avLst/>
              <a:gdLst>
                <a:gd name="T0" fmla="*/ 0 w 210"/>
                <a:gd name="T1" fmla="*/ 0 h 149"/>
                <a:gd name="T2" fmla="*/ 210 w 210"/>
                <a:gd name="T3" fmla="*/ 0 h 149"/>
                <a:gd name="T4" fmla="*/ 210 w 210"/>
                <a:gd name="T5" fmla="*/ 149 h 149"/>
                <a:gd name="T6" fmla="*/ 0 w 210"/>
                <a:gd name="T7" fmla="*/ 149 h 149"/>
                <a:gd name="T8" fmla="*/ 0 w 210"/>
                <a:gd name="T9" fmla="*/ 0 h 149"/>
                <a:gd name="T10" fmla="*/ 0 w 210"/>
                <a:gd name="T11" fmla="*/ 0 h 149"/>
                <a:gd name="T12" fmla="*/ 207 w 210"/>
                <a:gd name="T13" fmla="*/ 0 h 149"/>
                <a:gd name="T14" fmla="*/ 207 w 210"/>
                <a:gd name="T15" fmla="*/ 147 h 149"/>
                <a:gd name="T16" fmla="*/ 0 w 210"/>
                <a:gd name="T17" fmla="*/ 147 h 149"/>
                <a:gd name="T18" fmla="*/ 0 w 210"/>
                <a:gd name="T19" fmla="*/ 0 h 14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0" h="149">
                  <a:moveTo>
                    <a:pt x="0" y="0"/>
                  </a:moveTo>
                  <a:lnTo>
                    <a:pt x="210" y="0"/>
                  </a:lnTo>
                  <a:lnTo>
                    <a:pt x="210" y="149"/>
                  </a:lnTo>
                  <a:lnTo>
                    <a:pt x="0" y="149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07" y="0"/>
                  </a:lnTo>
                  <a:lnTo>
                    <a:pt x="207" y="147"/>
                  </a:lnTo>
                  <a:lnTo>
                    <a:pt x="0" y="1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CA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65" name="Freeform 704">
              <a:extLst>
                <a:ext uri="{FF2B5EF4-FFF2-40B4-BE49-F238E27FC236}">
                  <a16:creationId xmlns:a16="http://schemas.microsoft.com/office/drawing/2014/main" id="{C0FADA04-D99B-064C-88BF-5D8B60798F4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07" cy="147"/>
            </a:xfrm>
            <a:custGeom>
              <a:avLst/>
              <a:gdLst>
                <a:gd name="T0" fmla="*/ 0 w 207"/>
                <a:gd name="T1" fmla="*/ 0 h 147"/>
                <a:gd name="T2" fmla="*/ 207 w 207"/>
                <a:gd name="T3" fmla="*/ 0 h 147"/>
                <a:gd name="T4" fmla="*/ 207 w 207"/>
                <a:gd name="T5" fmla="*/ 147 h 147"/>
                <a:gd name="T6" fmla="*/ 0 w 207"/>
                <a:gd name="T7" fmla="*/ 147 h 147"/>
                <a:gd name="T8" fmla="*/ 0 w 207"/>
                <a:gd name="T9" fmla="*/ 0 h 147"/>
                <a:gd name="T10" fmla="*/ 0 w 207"/>
                <a:gd name="T11" fmla="*/ 0 h 147"/>
                <a:gd name="T12" fmla="*/ 205 w 207"/>
                <a:gd name="T13" fmla="*/ 0 h 147"/>
                <a:gd name="T14" fmla="*/ 205 w 207"/>
                <a:gd name="T15" fmla="*/ 146 h 147"/>
                <a:gd name="T16" fmla="*/ 0 w 207"/>
                <a:gd name="T17" fmla="*/ 146 h 147"/>
                <a:gd name="T18" fmla="*/ 0 w 207"/>
                <a:gd name="T19" fmla="*/ 0 h 14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07" h="147">
                  <a:moveTo>
                    <a:pt x="0" y="0"/>
                  </a:moveTo>
                  <a:lnTo>
                    <a:pt x="207" y="0"/>
                  </a:lnTo>
                  <a:lnTo>
                    <a:pt x="207" y="147"/>
                  </a:lnTo>
                  <a:lnTo>
                    <a:pt x="0" y="147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05" y="0"/>
                  </a:lnTo>
                  <a:lnTo>
                    <a:pt x="205" y="146"/>
                  </a:lnTo>
                  <a:lnTo>
                    <a:pt x="0" y="1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DA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66" name="Freeform 705">
              <a:extLst>
                <a:ext uri="{FF2B5EF4-FFF2-40B4-BE49-F238E27FC236}">
                  <a16:creationId xmlns:a16="http://schemas.microsoft.com/office/drawing/2014/main" id="{2D99BB76-D845-014A-8C3D-75FB271F6D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05" cy="146"/>
            </a:xfrm>
            <a:custGeom>
              <a:avLst/>
              <a:gdLst>
                <a:gd name="T0" fmla="*/ 0 w 205"/>
                <a:gd name="T1" fmla="*/ 0 h 146"/>
                <a:gd name="T2" fmla="*/ 205 w 205"/>
                <a:gd name="T3" fmla="*/ 0 h 146"/>
                <a:gd name="T4" fmla="*/ 205 w 205"/>
                <a:gd name="T5" fmla="*/ 146 h 146"/>
                <a:gd name="T6" fmla="*/ 0 w 205"/>
                <a:gd name="T7" fmla="*/ 146 h 146"/>
                <a:gd name="T8" fmla="*/ 0 w 205"/>
                <a:gd name="T9" fmla="*/ 0 h 146"/>
                <a:gd name="T10" fmla="*/ 0 w 205"/>
                <a:gd name="T11" fmla="*/ 0 h 146"/>
                <a:gd name="T12" fmla="*/ 203 w 205"/>
                <a:gd name="T13" fmla="*/ 0 h 146"/>
                <a:gd name="T14" fmla="*/ 203 w 205"/>
                <a:gd name="T15" fmla="*/ 144 h 146"/>
                <a:gd name="T16" fmla="*/ 0 w 205"/>
                <a:gd name="T17" fmla="*/ 144 h 146"/>
                <a:gd name="T18" fmla="*/ 0 w 205"/>
                <a:gd name="T19" fmla="*/ 0 h 14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05" h="146">
                  <a:moveTo>
                    <a:pt x="0" y="0"/>
                  </a:moveTo>
                  <a:lnTo>
                    <a:pt x="205" y="0"/>
                  </a:lnTo>
                  <a:lnTo>
                    <a:pt x="205" y="146"/>
                  </a:lnTo>
                  <a:lnTo>
                    <a:pt x="0" y="14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03" y="0"/>
                  </a:lnTo>
                  <a:lnTo>
                    <a:pt x="203" y="144"/>
                  </a:lnTo>
                  <a:lnTo>
                    <a:pt x="0" y="1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FA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67" name="Freeform 706">
              <a:extLst>
                <a:ext uri="{FF2B5EF4-FFF2-40B4-BE49-F238E27FC236}">
                  <a16:creationId xmlns:a16="http://schemas.microsoft.com/office/drawing/2014/main" id="{41E98D02-B7BB-6D4C-807F-8B289C15EB1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03" cy="144"/>
            </a:xfrm>
            <a:custGeom>
              <a:avLst/>
              <a:gdLst>
                <a:gd name="T0" fmla="*/ 0 w 203"/>
                <a:gd name="T1" fmla="*/ 0 h 144"/>
                <a:gd name="T2" fmla="*/ 203 w 203"/>
                <a:gd name="T3" fmla="*/ 0 h 144"/>
                <a:gd name="T4" fmla="*/ 203 w 203"/>
                <a:gd name="T5" fmla="*/ 144 h 144"/>
                <a:gd name="T6" fmla="*/ 0 w 203"/>
                <a:gd name="T7" fmla="*/ 144 h 144"/>
                <a:gd name="T8" fmla="*/ 0 w 203"/>
                <a:gd name="T9" fmla="*/ 0 h 144"/>
                <a:gd name="T10" fmla="*/ 0 w 203"/>
                <a:gd name="T11" fmla="*/ 0 h 144"/>
                <a:gd name="T12" fmla="*/ 201 w 203"/>
                <a:gd name="T13" fmla="*/ 0 h 144"/>
                <a:gd name="T14" fmla="*/ 201 w 203"/>
                <a:gd name="T15" fmla="*/ 143 h 144"/>
                <a:gd name="T16" fmla="*/ 0 w 203"/>
                <a:gd name="T17" fmla="*/ 143 h 144"/>
                <a:gd name="T18" fmla="*/ 0 w 203"/>
                <a:gd name="T19" fmla="*/ 0 h 14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03" h="144">
                  <a:moveTo>
                    <a:pt x="0" y="0"/>
                  </a:moveTo>
                  <a:lnTo>
                    <a:pt x="203" y="0"/>
                  </a:lnTo>
                  <a:lnTo>
                    <a:pt x="203" y="144"/>
                  </a:lnTo>
                  <a:lnTo>
                    <a:pt x="0" y="14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01" y="0"/>
                  </a:lnTo>
                  <a:lnTo>
                    <a:pt x="201" y="143"/>
                  </a:lnTo>
                  <a:lnTo>
                    <a:pt x="0" y="1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0B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68" name="Freeform 707">
              <a:extLst>
                <a:ext uri="{FF2B5EF4-FFF2-40B4-BE49-F238E27FC236}">
                  <a16:creationId xmlns:a16="http://schemas.microsoft.com/office/drawing/2014/main" id="{5B372EAB-73A2-B547-A224-6BE67D8AA5E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01" cy="143"/>
            </a:xfrm>
            <a:custGeom>
              <a:avLst/>
              <a:gdLst>
                <a:gd name="T0" fmla="*/ 0 w 201"/>
                <a:gd name="T1" fmla="*/ 0 h 143"/>
                <a:gd name="T2" fmla="*/ 201 w 201"/>
                <a:gd name="T3" fmla="*/ 0 h 143"/>
                <a:gd name="T4" fmla="*/ 201 w 201"/>
                <a:gd name="T5" fmla="*/ 143 h 143"/>
                <a:gd name="T6" fmla="*/ 0 w 201"/>
                <a:gd name="T7" fmla="*/ 143 h 143"/>
                <a:gd name="T8" fmla="*/ 0 w 201"/>
                <a:gd name="T9" fmla="*/ 0 h 143"/>
                <a:gd name="T10" fmla="*/ 0 w 201"/>
                <a:gd name="T11" fmla="*/ 0 h 143"/>
                <a:gd name="T12" fmla="*/ 198 w 201"/>
                <a:gd name="T13" fmla="*/ 0 h 143"/>
                <a:gd name="T14" fmla="*/ 198 w 201"/>
                <a:gd name="T15" fmla="*/ 141 h 143"/>
                <a:gd name="T16" fmla="*/ 0 w 201"/>
                <a:gd name="T17" fmla="*/ 141 h 143"/>
                <a:gd name="T18" fmla="*/ 0 w 201"/>
                <a:gd name="T19" fmla="*/ 0 h 14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01" h="143">
                  <a:moveTo>
                    <a:pt x="0" y="0"/>
                  </a:moveTo>
                  <a:lnTo>
                    <a:pt x="201" y="0"/>
                  </a:lnTo>
                  <a:lnTo>
                    <a:pt x="201" y="143"/>
                  </a:lnTo>
                  <a:lnTo>
                    <a:pt x="0" y="143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98" y="0"/>
                  </a:lnTo>
                  <a:lnTo>
                    <a:pt x="198" y="141"/>
                  </a:lnTo>
                  <a:lnTo>
                    <a:pt x="0" y="1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1B1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69" name="Freeform 708">
              <a:extLst>
                <a:ext uri="{FF2B5EF4-FFF2-40B4-BE49-F238E27FC236}">
                  <a16:creationId xmlns:a16="http://schemas.microsoft.com/office/drawing/2014/main" id="{5D5B6C6C-1DC6-7547-AC7B-005734CF8D0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98" cy="141"/>
            </a:xfrm>
            <a:custGeom>
              <a:avLst/>
              <a:gdLst>
                <a:gd name="T0" fmla="*/ 0 w 198"/>
                <a:gd name="T1" fmla="*/ 0 h 141"/>
                <a:gd name="T2" fmla="*/ 198 w 198"/>
                <a:gd name="T3" fmla="*/ 0 h 141"/>
                <a:gd name="T4" fmla="*/ 198 w 198"/>
                <a:gd name="T5" fmla="*/ 141 h 141"/>
                <a:gd name="T6" fmla="*/ 0 w 198"/>
                <a:gd name="T7" fmla="*/ 141 h 141"/>
                <a:gd name="T8" fmla="*/ 0 w 198"/>
                <a:gd name="T9" fmla="*/ 0 h 141"/>
                <a:gd name="T10" fmla="*/ 0 w 198"/>
                <a:gd name="T11" fmla="*/ 0 h 141"/>
                <a:gd name="T12" fmla="*/ 195 w 198"/>
                <a:gd name="T13" fmla="*/ 0 h 141"/>
                <a:gd name="T14" fmla="*/ 195 w 198"/>
                <a:gd name="T15" fmla="*/ 139 h 141"/>
                <a:gd name="T16" fmla="*/ 0 w 198"/>
                <a:gd name="T17" fmla="*/ 139 h 141"/>
                <a:gd name="T18" fmla="*/ 0 w 198"/>
                <a:gd name="T19" fmla="*/ 0 h 14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98" h="141">
                  <a:moveTo>
                    <a:pt x="0" y="0"/>
                  </a:moveTo>
                  <a:lnTo>
                    <a:pt x="198" y="0"/>
                  </a:lnTo>
                  <a:lnTo>
                    <a:pt x="198" y="141"/>
                  </a:lnTo>
                  <a:lnTo>
                    <a:pt x="0" y="141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95" y="0"/>
                  </a:lnTo>
                  <a:lnTo>
                    <a:pt x="195" y="139"/>
                  </a:lnTo>
                  <a:lnTo>
                    <a:pt x="0" y="1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3B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70" name="Freeform 709">
              <a:extLst>
                <a:ext uri="{FF2B5EF4-FFF2-40B4-BE49-F238E27FC236}">
                  <a16:creationId xmlns:a16="http://schemas.microsoft.com/office/drawing/2014/main" id="{DDE24CAD-3AA1-E948-90B8-95C30EB98D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95" cy="139"/>
            </a:xfrm>
            <a:custGeom>
              <a:avLst/>
              <a:gdLst>
                <a:gd name="T0" fmla="*/ 0 w 195"/>
                <a:gd name="T1" fmla="*/ 0 h 139"/>
                <a:gd name="T2" fmla="*/ 195 w 195"/>
                <a:gd name="T3" fmla="*/ 0 h 139"/>
                <a:gd name="T4" fmla="*/ 195 w 195"/>
                <a:gd name="T5" fmla="*/ 139 h 139"/>
                <a:gd name="T6" fmla="*/ 0 w 195"/>
                <a:gd name="T7" fmla="*/ 139 h 139"/>
                <a:gd name="T8" fmla="*/ 0 w 195"/>
                <a:gd name="T9" fmla="*/ 0 h 139"/>
                <a:gd name="T10" fmla="*/ 0 w 195"/>
                <a:gd name="T11" fmla="*/ 0 h 139"/>
                <a:gd name="T12" fmla="*/ 193 w 195"/>
                <a:gd name="T13" fmla="*/ 0 h 139"/>
                <a:gd name="T14" fmla="*/ 193 w 195"/>
                <a:gd name="T15" fmla="*/ 138 h 139"/>
                <a:gd name="T16" fmla="*/ 0 w 195"/>
                <a:gd name="T17" fmla="*/ 138 h 139"/>
                <a:gd name="T18" fmla="*/ 0 w 195"/>
                <a:gd name="T19" fmla="*/ 0 h 13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95" h="139">
                  <a:moveTo>
                    <a:pt x="0" y="0"/>
                  </a:moveTo>
                  <a:lnTo>
                    <a:pt x="195" y="0"/>
                  </a:lnTo>
                  <a:lnTo>
                    <a:pt x="195" y="139"/>
                  </a:lnTo>
                  <a:lnTo>
                    <a:pt x="0" y="139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93" y="0"/>
                  </a:lnTo>
                  <a:lnTo>
                    <a:pt x="193" y="138"/>
                  </a:lnTo>
                  <a:lnTo>
                    <a:pt x="0" y="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4B4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71" name="Freeform 710">
              <a:extLst>
                <a:ext uri="{FF2B5EF4-FFF2-40B4-BE49-F238E27FC236}">
                  <a16:creationId xmlns:a16="http://schemas.microsoft.com/office/drawing/2014/main" id="{B1B704A3-2B29-2440-B622-B75ED757D39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93" cy="138"/>
            </a:xfrm>
            <a:custGeom>
              <a:avLst/>
              <a:gdLst>
                <a:gd name="T0" fmla="*/ 0 w 193"/>
                <a:gd name="T1" fmla="*/ 0 h 138"/>
                <a:gd name="T2" fmla="*/ 193 w 193"/>
                <a:gd name="T3" fmla="*/ 0 h 138"/>
                <a:gd name="T4" fmla="*/ 193 w 193"/>
                <a:gd name="T5" fmla="*/ 138 h 138"/>
                <a:gd name="T6" fmla="*/ 0 w 193"/>
                <a:gd name="T7" fmla="*/ 138 h 138"/>
                <a:gd name="T8" fmla="*/ 0 w 193"/>
                <a:gd name="T9" fmla="*/ 0 h 138"/>
                <a:gd name="T10" fmla="*/ 0 w 193"/>
                <a:gd name="T11" fmla="*/ 0 h 138"/>
                <a:gd name="T12" fmla="*/ 190 w 193"/>
                <a:gd name="T13" fmla="*/ 0 h 138"/>
                <a:gd name="T14" fmla="*/ 190 w 193"/>
                <a:gd name="T15" fmla="*/ 136 h 138"/>
                <a:gd name="T16" fmla="*/ 0 w 193"/>
                <a:gd name="T17" fmla="*/ 136 h 138"/>
                <a:gd name="T18" fmla="*/ 0 w 193"/>
                <a:gd name="T19" fmla="*/ 0 h 13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93" h="138">
                  <a:moveTo>
                    <a:pt x="0" y="0"/>
                  </a:moveTo>
                  <a:lnTo>
                    <a:pt x="193" y="0"/>
                  </a:lnTo>
                  <a:lnTo>
                    <a:pt x="193" y="138"/>
                  </a:lnTo>
                  <a:lnTo>
                    <a:pt x="0" y="138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90" y="0"/>
                  </a:lnTo>
                  <a:lnTo>
                    <a:pt x="190" y="136"/>
                  </a:lnTo>
                  <a:lnTo>
                    <a:pt x="0" y="1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6B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72" name="Freeform 711">
              <a:extLst>
                <a:ext uri="{FF2B5EF4-FFF2-40B4-BE49-F238E27FC236}">
                  <a16:creationId xmlns:a16="http://schemas.microsoft.com/office/drawing/2014/main" id="{276FBB34-2154-804A-AA06-5C8B956F3C6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90" cy="136"/>
            </a:xfrm>
            <a:custGeom>
              <a:avLst/>
              <a:gdLst>
                <a:gd name="T0" fmla="*/ 0 w 190"/>
                <a:gd name="T1" fmla="*/ 0 h 136"/>
                <a:gd name="T2" fmla="*/ 190 w 190"/>
                <a:gd name="T3" fmla="*/ 0 h 136"/>
                <a:gd name="T4" fmla="*/ 190 w 190"/>
                <a:gd name="T5" fmla="*/ 136 h 136"/>
                <a:gd name="T6" fmla="*/ 0 w 190"/>
                <a:gd name="T7" fmla="*/ 136 h 136"/>
                <a:gd name="T8" fmla="*/ 0 w 190"/>
                <a:gd name="T9" fmla="*/ 0 h 136"/>
                <a:gd name="T10" fmla="*/ 0 w 190"/>
                <a:gd name="T11" fmla="*/ 0 h 136"/>
                <a:gd name="T12" fmla="*/ 188 w 190"/>
                <a:gd name="T13" fmla="*/ 0 h 136"/>
                <a:gd name="T14" fmla="*/ 188 w 190"/>
                <a:gd name="T15" fmla="*/ 135 h 136"/>
                <a:gd name="T16" fmla="*/ 0 w 190"/>
                <a:gd name="T17" fmla="*/ 135 h 136"/>
                <a:gd name="T18" fmla="*/ 0 w 190"/>
                <a:gd name="T19" fmla="*/ 0 h 1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90" h="136">
                  <a:moveTo>
                    <a:pt x="0" y="0"/>
                  </a:moveTo>
                  <a:lnTo>
                    <a:pt x="190" y="0"/>
                  </a:lnTo>
                  <a:lnTo>
                    <a:pt x="190" y="136"/>
                  </a:lnTo>
                  <a:lnTo>
                    <a:pt x="0" y="13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88" y="0"/>
                  </a:lnTo>
                  <a:lnTo>
                    <a:pt x="188" y="135"/>
                  </a:lnTo>
                  <a:lnTo>
                    <a:pt x="0" y="1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8B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73" name="Freeform 712">
              <a:extLst>
                <a:ext uri="{FF2B5EF4-FFF2-40B4-BE49-F238E27FC236}">
                  <a16:creationId xmlns:a16="http://schemas.microsoft.com/office/drawing/2014/main" id="{4049838B-5EBF-F94F-8D9E-9C375025893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88" cy="135"/>
            </a:xfrm>
            <a:custGeom>
              <a:avLst/>
              <a:gdLst>
                <a:gd name="T0" fmla="*/ 0 w 188"/>
                <a:gd name="T1" fmla="*/ 0 h 135"/>
                <a:gd name="T2" fmla="*/ 188 w 188"/>
                <a:gd name="T3" fmla="*/ 0 h 135"/>
                <a:gd name="T4" fmla="*/ 188 w 188"/>
                <a:gd name="T5" fmla="*/ 135 h 135"/>
                <a:gd name="T6" fmla="*/ 0 w 188"/>
                <a:gd name="T7" fmla="*/ 135 h 135"/>
                <a:gd name="T8" fmla="*/ 0 w 188"/>
                <a:gd name="T9" fmla="*/ 0 h 135"/>
                <a:gd name="T10" fmla="*/ 0 w 188"/>
                <a:gd name="T11" fmla="*/ 0 h 135"/>
                <a:gd name="T12" fmla="*/ 186 w 188"/>
                <a:gd name="T13" fmla="*/ 0 h 135"/>
                <a:gd name="T14" fmla="*/ 186 w 188"/>
                <a:gd name="T15" fmla="*/ 132 h 135"/>
                <a:gd name="T16" fmla="*/ 0 w 188"/>
                <a:gd name="T17" fmla="*/ 132 h 135"/>
                <a:gd name="T18" fmla="*/ 0 w 188"/>
                <a:gd name="T19" fmla="*/ 0 h 13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88" h="135">
                  <a:moveTo>
                    <a:pt x="0" y="0"/>
                  </a:moveTo>
                  <a:lnTo>
                    <a:pt x="188" y="0"/>
                  </a:lnTo>
                  <a:lnTo>
                    <a:pt x="188" y="135"/>
                  </a:lnTo>
                  <a:lnTo>
                    <a:pt x="0" y="135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86" y="0"/>
                  </a:lnTo>
                  <a:lnTo>
                    <a:pt x="186" y="132"/>
                  </a:lnTo>
                  <a:lnTo>
                    <a:pt x="0" y="1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9B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74" name="Freeform 713">
              <a:extLst>
                <a:ext uri="{FF2B5EF4-FFF2-40B4-BE49-F238E27FC236}">
                  <a16:creationId xmlns:a16="http://schemas.microsoft.com/office/drawing/2014/main" id="{F3B14A70-1C71-AD4F-A5B1-7B5BC31B94E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86" cy="132"/>
            </a:xfrm>
            <a:custGeom>
              <a:avLst/>
              <a:gdLst>
                <a:gd name="T0" fmla="*/ 0 w 186"/>
                <a:gd name="T1" fmla="*/ 0 h 132"/>
                <a:gd name="T2" fmla="*/ 186 w 186"/>
                <a:gd name="T3" fmla="*/ 0 h 132"/>
                <a:gd name="T4" fmla="*/ 186 w 186"/>
                <a:gd name="T5" fmla="*/ 132 h 132"/>
                <a:gd name="T6" fmla="*/ 0 w 186"/>
                <a:gd name="T7" fmla="*/ 132 h 132"/>
                <a:gd name="T8" fmla="*/ 0 w 186"/>
                <a:gd name="T9" fmla="*/ 0 h 132"/>
                <a:gd name="T10" fmla="*/ 0 w 186"/>
                <a:gd name="T11" fmla="*/ 0 h 132"/>
                <a:gd name="T12" fmla="*/ 184 w 186"/>
                <a:gd name="T13" fmla="*/ 0 h 132"/>
                <a:gd name="T14" fmla="*/ 184 w 186"/>
                <a:gd name="T15" fmla="*/ 130 h 132"/>
                <a:gd name="T16" fmla="*/ 0 w 186"/>
                <a:gd name="T17" fmla="*/ 130 h 132"/>
                <a:gd name="T18" fmla="*/ 0 w 186"/>
                <a:gd name="T19" fmla="*/ 0 h 13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86" h="132">
                  <a:moveTo>
                    <a:pt x="0" y="0"/>
                  </a:moveTo>
                  <a:lnTo>
                    <a:pt x="186" y="0"/>
                  </a:lnTo>
                  <a:lnTo>
                    <a:pt x="186" y="132"/>
                  </a:lnTo>
                  <a:lnTo>
                    <a:pt x="0" y="132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84" y="0"/>
                  </a:lnTo>
                  <a:lnTo>
                    <a:pt x="184" y="130"/>
                  </a:lnTo>
                  <a:lnTo>
                    <a:pt x="0" y="1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BB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75" name="Freeform 714">
              <a:extLst>
                <a:ext uri="{FF2B5EF4-FFF2-40B4-BE49-F238E27FC236}">
                  <a16:creationId xmlns:a16="http://schemas.microsoft.com/office/drawing/2014/main" id="{DC5435F6-2424-974A-ABDE-1AE2B1FE909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84" cy="130"/>
            </a:xfrm>
            <a:custGeom>
              <a:avLst/>
              <a:gdLst>
                <a:gd name="T0" fmla="*/ 0 w 184"/>
                <a:gd name="T1" fmla="*/ 0 h 130"/>
                <a:gd name="T2" fmla="*/ 184 w 184"/>
                <a:gd name="T3" fmla="*/ 0 h 130"/>
                <a:gd name="T4" fmla="*/ 184 w 184"/>
                <a:gd name="T5" fmla="*/ 130 h 130"/>
                <a:gd name="T6" fmla="*/ 0 w 184"/>
                <a:gd name="T7" fmla="*/ 130 h 130"/>
                <a:gd name="T8" fmla="*/ 0 w 184"/>
                <a:gd name="T9" fmla="*/ 0 h 130"/>
                <a:gd name="T10" fmla="*/ 0 w 184"/>
                <a:gd name="T11" fmla="*/ 0 h 130"/>
                <a:gd name="T12" fmla="*/ 181 w 184"/>
                <a:gd name="T13" fmla="*/ 0 h 130"/>
                <a:gd name="T14" fmla="*/ 181 w 184"/>
                <a:gd name="T15" fmla="*/ 129 h 130"/>
                <a:gd name="T16" fmla="*/ 0 w 184"/>
                <a:gd name="T17" fmla="*/ 129 h 130"/>
                <a:gd name="T18" fmla="*/ 0 w 184"/>
                <a:gd name="T19" fmla="*/ 0 h 13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84" h="130">
                  <a:moveTo>
                    <a:pt x="0" y="0"/>
                  </a:moveTo>
                  <a:lnTo>
                    <a:pt x="184" y="0"/>
                  </a:lnTo>
                  <a:lnTo>
                    <a:pt x="184" y="130"/>
                  </a:lnTo>
                  <a:lnTo>
                    <a:pt x="0" y="13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81" y="0"/>
                  </a:lnTo>
                  <a:lnTo>
                    <a:pt x="181" y="129"/>
                  </a:lnTo>
                  <a:lnTo>
                    <a:pt x="0" y="1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CB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76" name="Freeform 715">
              <a:extLst>
                <a:ext uri="{FF2B5EF4-FFF2-40B4-BE49-F238E27FC236}">
                  <a16:creationId xmlns:a16="http://schemas.microsoft.com/office/drawing/2014/main" id="{172E7D53-B79D-FD47-937A-8D295ED19B5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81" cy="129"/>
            </a:xfrm>
            <a:custGeom>
              <a:avLst/>
              <a:gdLst>
                <a:gd name="T0" fmla="*/ 0 w 181"/>
                <a:gd name="T1" fmla="*/ 0 h 129"/>
                <a:gd name="T2" fmla="*/ 181 w 181"/>
                <a:gd name="T3" fmla="*/ 0 h 129"/>
                <a:gd name="T4" fmla="*/ 181 w 181"/>
                <a:gd name="T5" fmla="*/ 129 h 129"/>
                <a:gd name="T6" fmla="*/ 0 w 181"/>
                <a:gd name="T7" fmla="*/ 129 h 129"/>
                <a:gd name="T8" fmla="*/ 0 w 181"/>
                <a:gd name="T9" fmla="*/ 0 h 129"/>
                <a:gd name="T10" fmla="*/ 0 w 181"/>
                <a:gd name="T11" fmla="*/ 0 h 129"/>
                <a:gd name="T12" fmla="*/ 179 w 181"/>
                <a:gd name="T13" fmla="*/ 0 h 129"/>
                <a:gd name="T14" fmla="*/ 179 w 181"/>
                <a:gd name="T15" fmla="*/ 127 h 129"/>
                <a:gd name="T16" fmla="*/ 0 w 181"/>
                <a:gd name="T17" fmla="*/ 127 h 129"/>
                <a:gd name="T18" fmla="*/ 0 w 181"/>
                <a:gd name="T19" fmla="*/ 0 h 12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81" h="129">
                  <a:moveTo>
                    <a:pt x="0" y="0"/>
                  </a:moveTo>
                  <a:lnTo>
                    <a:pt x="181" y="0"/>
                  </a:lnTo>
                  <a:lnTo>
                    <a:pt x="181" y="129"/>
                  </a:lnTo>
                  <a:lnTo>
                    <a:pt x="0" y="129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79" y="0"/>
                  </a:lnTo>
                  <a:lnTo>
                    <a:pt x="179" y="127"/>
                  </a:lnTo>
                  <a:lnTo>
                    <a:pt x="0" y="1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EB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77" name="Freeform 716">
              <a:extLst>
                <a:ext uri="{FF2B5EF4-FFF2-40B4-BE49-F238E27FC236}">
                  <a16:creationId xmlns:a16="http://schemas.microsoft.com/office/drawing/2014/main" id="{E7D0764B-1E4A-3048-8EDF-FE29405359D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79" cy="127"/>
            </a:xfrm>
            <a:custGeom>
              <a:avLst/>
              <a:gdLst>
                <a:gd name="T0" fmla="*/ 0 w 179"/>
                <a:gd name="T1" fmla="*/ 0 h 127"/>
                <a:gd name="T2" fmla="*/ 179 w 179"/>
                <a:gd name="T3" fmla="*/ 0 h 127"/>
                <a:gd name="T4" fmla="*/ 179 w 179"/>
                <a:gd name="T5" fmla="*/ 127 h 127"/>
                <a:gd name="T6" fmla="*/ 0 w 179"/>
                <a:gd name="T7" fmla="*/ 127 h 127"/>
                <a:gd name="T8" fmla="*/ 0 w 179"/>
                <a:gd name="T9" fmla="*/ 0 h 127"/>
                <a:gd name="T10" fmla="*/ 0 w 179"/>
                <a:gd name="T11" fmla="*/ 0 h 127"/>
                <a:gd name="T12" fmla="*/ 177 w 179"/>
                <a:gd name="T13" fmla="*/ 0 h 127"/>
                <a:gd name="T14" fmla="*/ 177 w 179"/>
                <a:gd name="T15" fmla="*/ 126 h 127"/>
                <a:gd name="T16" fmla="*/ 0 w 179"/>
                <a:gd name="T17" fmla="*/ 126 h 127"/>
                <a:gd name="T18" fmla="*/ 0 w 179"/>
                <a:gd name="T19" fmla="*/ 0 h 12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79" h="127">
                  <a:moveTo>
                    <a:pt x="0" y="0"/>
                  </a:moveTo>
                  <a:lnTo>
                    <a:pt x="179" y="0"/>
                  </a:lnTo>
                  <a:lnTo>
                    <a:pt x="179" y="127"/>
                  </a:lnTo>
                  <a:lnTo>
                    <a:pt x="0" y="127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77" y="0"/>
                  </a:lnTo>
                  <a:lnTo>
                    <a:pt x="177" y="126"/>
                  </a:lnTo>
                  <a:lnTo>
                    <a:pt x="0" y="1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C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78" name="Freeform 717">
              <a:extLst>
                <a:ext uri="{FF2B5EF4-FFF2-40B4-BE49-F238E27FC236}">
                  <a16:creationId xmlns:a16="http://schemas.microsoft.com/office/drawing/2014/main" id="{83C65282-DAEA-7B4D-8639-CBCA60D094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77" cy="126"/>
            </a:xfrm>
            <a:custGeom>
              <a:avLst/>
              <a:gdLst>
                <a:gd name="T0" fmla="*/ 0 w 177"/>
                <a:gd name="T1" fmla="*/ 0 h 126"/>
                <a:gd name="T2" fmla="*/ 177 w 177"/>
                <a:gd name="T3" fmla="*/ 0 h 126"/>
                <a:gd name="T4" fmla="*/ 177 w 177"/>
                <a:gd name="T5" fmla="*/ 126 h 126"/>
                <a:gd name="T6" fmla="*/ 0 w 177"/>
                <a:gd name="T7" fmla="*/ 126 h 126"/>
                <a:gd name="T8" fmla="*/ 0 w 177"/>
                <a:gd name="T9" fmla="*/ 0 h 126"/>
                <a:gd name="T10" fmla="*/ 0 w 177"/>
                <a:gd name="T11" fmla="*/ 0 h 126"/>
                <a:gd name="T12" fmla="*/ 174 w 177"/>
                <a:gd name="T13" fmla="*/ 0 h 126"/>
                <a:gd name="T14" fmla="*/ 174 w 177"/>
                <a:gd name="T15" fmla="*/ 124 h 126"/>
                <a:gd name="T16" fmla="*/ 0 w 177"/>
                <a:gd name="T17" fmla="*/ 124 h 126"/>
                <a:gd name="T18" fmla="*/ 0 w 177"/>
                <a:gd name="T19" fmla="*/ 0 h 12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77" h="126">
                  <a:moveTo>
                    <a:pt x="0" y="0"/>
                  </a:moveTo>
                  <a:lnTo>
                    <a:pt x="177" y="0"/>
                  </a:lnTo>
                  <a:lnTo>
                    <a:pt x="177" y="126"/>
                  </a:lnTo>
                  <a:lnTo>
                    <a:pt x="0" y="12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74" y="0"/>
                  </a:lnTo>
                  <a:lnTo>
                    <a:pt x="174" y="124"/>
                  </a:lnTo>
                  <a:lnTo>
                    <a:pt x="0" y="1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1C1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79" name="Freeform 718">
              <a:extLst>
                <a:ext uri="{FF2B5EF4-FFF2-40B4-BE49-F238E27FC236}">
                  <a16:creationId xmlns:a16="http://schemas.microsoft.com/office/drawing/2014/main" id="{4AB34006-B712-C54C-AADD-0826CDC2DF2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74" cy="124"/>
            </a:xfrm>
            <a:custGeom>
              <a:avLst/>
              <a:gdLst>
                <a:gd name="T0" fmla="*/ 0 w 174"/>
                <a:gd name="T1" fmla="*/ 0 h 124"/>
                <a:gd name="T2" fmla="*/ 174 w 174"/>
                <a:gd name="T3" fmla="*/ 0 h 124"/>
                <a:gd name="T4" fmla="*/ 174 w 174"/>
                <a:gd name="T5" fmla="*/ 124 h 124"/>
                <a:gd name="T6" fmla="*/ 0 w 174"/>
                <a:gd name="T7" fmla="*/ 124 h 124"/>
                <a:gd name="T8" fmla="*/ 0 w 174"/>
                <a:gd name="T9" fmla="*/ 0 h 124"/>
                <a:gd name="T10" fmla="*/ 0 w 174"/>
                <a:gd name="T11" fmla="*/ 0 h 124"/>
                <a:gd name="T12" fmla="*/ 171 w 174"/>
                <a:gd name="T13" fmla="*/ 0 h 124"/>
                <a:gd name="T14" fmla="*/ 171 w 174"/>
                <a:gd name="T15" fmla="*/ 122 h 124"/>
                <a:gd name="T16" fmla="*/ 0 w 174"/>
                <a:gd name="T17" fmla="*/ 122 h 124"/>
                <a:gd name="T18" fmla="*/ 0 w 174"/>
                <a:gd name="T19" fmla="*/ 0 h 12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74" h="124">
                  <a:moveTo>
                    <a:pt x="0" y="0"/>
                  </a:moveTo>
                  <a:lnTo>
                    <a:pt x="174" y="0"/>
                  </a:lnTo>
                  <a:lnTo>
                    <a:pt x="174" y="124"/>
                  </a:lnTo>
                  <a:lnTo>
                    <a:pt x="0" y="12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71" y="0"/>
                  </a:lnTo>
                  <a:lnTo>
                    <a:pt x="171" y="122"/>
                  </a:lnTo>
                  <a:lnTo>
                    <a:pt x="0" y="1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3C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80" name="Freeform 719">
              <a:extLst>
                <a:ext uri="{FF2B5EF4-FFF2-40B4-BE49-F238E27FC236}">
                  <a16:creationId xmlns:a16="http://schemas.microsoft.com/office/drawing/2014/main" id="{F9D843A0-D335-B242-8B15-EA143628A8D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71" cy="122"/>
            </a:xfrm>
            <a:custGeom>
              <a:avLst/>
              <a:gdLst>
                <a:gd name="T0" fmla="*/ 0 w 171"/>
                <a:gd name="T1" fmla="*/ 0 h 122"/>
                <a:gd name="T2" fmla="*/ 171 w 171"/>
                <a:gd name="T3" fmla="*/ 0 h 122"/>
                <a:gd name="T4" fmla="*/ 171 w 171"/>
                <a:gd name="T5" fmla="*/ 122 h 122"/>
                <a:gd name="T6" fmla="*/ 0 w 171"/>
                <a:gd name="T7" fmla="*/ 122 h 122"/>
                <a:gd name="T8" fmla="*/ 0 w 171"/>
                <a:gd name="T9" fmla="*/ 0 h 122"/>
                <a:gd name="T10" fmla="*/ 0 w 171"/>
                <a:gd name="T11" fmla="*/ 0 h 122"/>
                <a:gd name="T12" fmla="*/ 169 w 171"/>
                <a:gd name="T13" fmla="*/ 0 h 122"/>
                <a:gd name="T14" fmla="*/ 169 w 171"/>
                <a:gd name="T15" fmla="*/ 121 h 122"/>
                <a:gd name="T16" fmla="*/ 0 w 171"/>
                <a:gd name="T17" fmla="*/ 121 h 122"/>
                <a:gd name="T18" fmla="*/ 0 w 171"/>
                <a:gd name="T19" fmla="*/ 0 h 12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71" h="122">
                  <a:moveTo>
                    <a:pt x="0" y="0"/>
                  </a:moveTo>
                  <a:lnTo>
                    <a:pt x="171" y="0"/>
                  </a:lnTo>
                  <a:lnTo>
                    <a:pt x="171" y="122"/>
                  </a:lnTo>
                  <a:lnTo>
                    <a:pt x="0" y="122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69" y="0"/>
                  </a:lnTo>
                  <a:lnTo>
                    <a:pt x="169" y="121"/>
                  </a:lnTo>
                  <a:lnTo>
                    <a:pt x="0" y="1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C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81" name="Freeform 720">
              <a:extLst>
                <a:ext uri="{FF2B5EF4-FFF2-40B4-BE49-F238E27FC236}">
                  <a16:creationId xmlns:a16="http://schemas.microsoft.com/office/drawing/2014/main" id="{6D5FDAC4-DF15-8346-8BA4-1C418BC0DFD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69" cy="121"/>
            </a:xfrm>
            <a:custGeom>
              <a:avLst/>
              <a:gdLst>
                <a:gd name="T0" fmla="*/ 0 w 169"/>
                <a:gd name="T1" fmla="*/ 0 h 121"/>
                <a:gd name="T2" fmla="*/ 169 w 169"/>
                <a:gd name="T3" fmla="*/ 0 h 121"/>
                <a:gd name="T4" fmla="*/ 169 w 169"/>
                <a:gd name="T5" fmla="*/ 121 h 121"/>
                <a:gd name="T6" fmla="*/ 0 w 169"/>
                <a:gd name="T7" fmla="*/ 121 h 121"/>
                <a:gd name="T8" fmla="*/ 0 w 169"/>
                <a:gd name="T9" fmla="*/ 0 h 121"/>
                <a:gd name="T10" fmla="*/ 0 w 169"/>
                <a:gd name="T11" fmla="*/ 0 h 121"/>
                <a:gd name="T12" fmla="*/ 167 w 169"/>
                <a:gd name="T13" fmla="*/ 0 h 121"/>
                <a:gd name="T14" fmla="*/ 167 w 169"/>
                <a:gd name="T15" fmla="*/ 119 h 121"/>
                <a:gd name="T16" fmla="*/ 0 w 169"/>
                <a:gd name="T17" fmla="*/ 119 h 121"/>
                <a:gd name="T18" fmla="*/ 0 w 169"/>
                <a:gd name="T19" fmla="*/ 0 h 12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69" h="121">
                  <a:moveTo>
                    <a:pt x="0" y="0"/>
                  </a:moveTo>
                  <a:lnTo>
                    <a:pt x="169" y="0"/>
                  </a:lnTo>
                  <a:lnTo>
                    <a:pt x="169" y="121"/>
                  </a:lnTo>
                  <a:lnTo>
                    <a:pt x="0" y="121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67" y="0"/>
                  </a:lnTo>
                  <a:lnTo>
                    <a:pt x="167" y="119"/>
                  </a:lnTo>
                  <a:lnTo>
                    <a:pt x="0" y="1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6C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82" name="Freeform 721">
              <a:extLst>
                <a:ext uri="{FF2B5EF4-FFF2-40B4-BE49-F238E27FC236}">
                  <a16:creationId xmlns:a16="http://schemas.microsoft.com/office/drawing/2014/main" id="{9D1657AF-7DF0-0B42-BF79-EC4A96B7BD6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67" cy="119"/>
            </a:xfrm>
            <a:custGeom>
              <a:avLst/>
              <a:gdLst>
                <a:gd name="T0" fmla="*/ 0 w 167"/>
                <a:gd name="T1" fmla="*/ 0 h 119"/>
                <a:gd name="T2" fmla="*/ 167 w 167"/>
                <a:gd name="T3" fmla="*/ 0 h 119"/>
                <a:gd name="T4" fmla="*/ 167 w 167"/>
                <a:gd name="T5" fmla="*/ 119 h 119"/>
                <a:gd name="T6" fmla="*/ 0 w 167"/>
                <a:gd name="T7" fmla="*/ 119 h 119"/>
                <a:gd name="T8" fmla="*/ 0 w 167"/>
                <a:gd name="T9" fmla="*/ 0 h 119"/>
                <a:gd name="T10" fmla="*/ 0 w 167"/>
                <a:gd name="T11" fmla="*/ 0 h 119"/>
                <a:gd name="T12" fmla="*/ 164 w 167"/>
                <a:gd name="T13" fmla="*/ 0 h 119"/>
                <a:gd name="T14" fmla="*/ 164 w 167"/>
                <a:gd name="T15" fmla="*/ 118 h 119"/>
                <a:gd name="T16" fmla="*/ 0 w 167"/>
                <a:gd name="T17" fmla="*/ 118 h 119"/>
                <a:gd name="T18" fmla="*/ 0 w 167"/>
                <a:gd name="T19" fmla="*/ 0 h 11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67" h="119">
                  <a:moveTo>
                    <a:pt x="0" y="0"/>
                  </a:moveTo>
                  <a:lnTo>
                    <a:pt x="167" y="0"/>
                  </a:lnTo>
                  <a:lnTo>
                    <a:pt x="167" y="119"/>
                  </a:lnTo>
                  <a:lnTo>
                    <a:pt x="0" y="119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64" y="0"/>
                  </a:lnTo>
                  <a:lnTo>
                    <a:pt x="164" y="118"/>
                  </a:lnTo>
                  <a:lnTo>
                    <a:pt x="0" y="1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8C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83" name="Freeform 722">
              <a:extLst>
                <a:ext uri="{FF2B5EF4-FFF2-40B4-BE49-F238E27FC236}">
                  <a16:creationId xmlns:a16="http://schemas.microsoft.com/office/drawing/2014/main" id="{BD11F942-4B78-A341-9B9C-F1E6B17B709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64" cy="118"/>
            </a:xfrm>
            <a:custGeom>
              <a:avLst/>
              <a:gdLst>
                <a:gd name="T0" fmla="*/ 0 w 164"/>
                <a:gd name="T1" fmla="*/ 0 h 118"/>
                <a:gd name="T2" fmla="*/ 164 w 164"/>
                <a:gd name="T3" fmla="*/ 0 h 118"/>
                <a:gd name="T4" fmla="*/ 164 w 164"/>
                <a:gd name="T5" fmla="*/ 118 h 118"/>
                <a:gd name="T6" fmla="*/ 0 w 164"/>
                <a:gd name="T7" fmla="*/ 118 h 118"/>
                <a:gd name="T8" fmla="*/ 0 w 164"/>
                <a:gd name="T9" fmla="*/ 0 h 118"/>
                <a:gd name="T10" fmla="*/ 0 w 164"/>
                <a:gd name="T11" fmla="*/ 0 h 118"/>
                <a:gd name="T12" fmla="*/ 162 w 164"/>
                <a:gd name="T13" fmla="*/ 0 h 118"/>
                <a:gd name="T14" fmla="*/ 162 w 164"/>
                <a:gd name="T15" fmla="*/ 116 h 118"/>
                <a:gd name="T16" fmla="*/ 0 w 164"/>
                <a:gd name="T17" fmla="*/ 116 h 118"/>
                <a:gd name="T18" fmla="*/ 0 w 164"/>
                <a:gd name="T19" fmla="*/ 0 h 11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64" h="118">
                  <a:moveTo>
                    <a:pt x="0" y="0"/>
                  </a:moveTo>
                  <a:lnTo>
                    <a:pt x="164" y="0"/>
                  </a:lnTo>
                  <a:lnTo>
                    <a:pt x="164" y="118"/>
                  </a:lnTo>
                  <a:lnTo>
                    <a:pt x="0" y="118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62" y="0"/>
                  </a:lnTo>
                  <a:lnTo>
                    <a:pt x="162" y="116"/>
                  </a:lnTo>
                  <a:lnTo>
                    <a:pt x="0" y="1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AC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84" name="Freeform 723">
              <a:extLst>
                <a:ext uri="{FF2B5EF4-FFF2-40B4-BE49-F238E27FC236}">
                  <a16:creationId xmlns:a16="http://schemas.microsoft.com/office/drawing/2014/main" id="{1EDC5A24-351B-684A-9A04-398C0AA3990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62" cy="116"/>
            </a:xfrm>
            <a:custGeom>
              <a:avLst/>
              <a:gdLst>
                <a:gd name="T0" fmla="*/ 0 w 162"/>
                <a:gd name="T1" fmla="*/ 0 h 116"/>
                <a:gd name="T2" fmla="*/ 162 w 162"/>
                <a:gd name="T3" fmla="*/ 0 h 116"/>
                <a:gd name="T4" fmla="*/ 162 w 162"/>
                <a:gd name="T5" fmla="*/ 116 h 116"/>
                <a:gd name="T6" fmla="*/ 0 w 162"/>
                <a:gd name="T7" fmla="*/ 116 h 116"/>
                <a:gd name="T8" fmla="*/ 0 w 162"/>
                <a:gd name="T9" fmla="*/ 0 h 116"/>
                <a:gd name="T10" fmla="*/ 0 w 162"/>
                <a:gd name="T11" fmla="*/ 0 h 116"/>
                <a:gd name="T12" fmla="*/ 160 w 162"/>
                <a:gd name="T13" fmla="*/ 0 h 116"/>
                <a:gd name="T14" fmla="*/ 160 w 162"/>
                <a:gd name="T15" fmla="*/ 113 h 116"/>
                <a:gd name="T16" fmla="*/ 0 w 162"/>
                <a:gd name="T17" fmla="*/ 113 h 116"/>
                <a:gd name="T18" fmla="*/ 0 w 162"/>
                <a:gd name="T19" fmla="*/ 0 h 11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62" h="116">
                  <a:moveTo>
                    <a:pt x="0" y="0"/>
                  </a:moveTo>
                  <a:lnTo>
                    <a:pt x="162" y="0"/>
                  </a:lnTo>
                  <a:lnTo>
                    <a:pt x="162" y="116"/>
                  </a:lnTo>
                  <a:lnTo>
                    <a:pt x="0" y="11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60" y="0"/>
                  </a:lnTo>
                  <a:lnTo>
                    <a:pt x="160" y="113"/>
                  </a:lnTo>
                  <a:lnTo>
                    <a:pt x="0" y="1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85" name="Freeform 724">
              <a:extLst>
                <a:ext uri="{FF2B5EF4-FFF2-40B4-BE49-F238E27FC236}">
                  <a16:creationId xmlns:a16="http://schemas.microsoft.com/office/drawing/2014/main" id="{EF552BC4-340B-0B46-9000-21219908583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60" cy="113"/>
            </a:xfrm>
            <a:custGeom>
              <a:avLst/>
              <a:gdLst>
                <a:gd name="T0" fmla="*/ 0 w 160"/>
                <a:gd name="T1" fmla="*/ 0 h 113"/>
                <a:gd name="T2" fmla="*/ 160 w 160"/>
                <a:gd name="T3" fmla="*/ 0 h 113"/>
                <a:gd name="T4" fmla="*/ 160 w 160"/>
                <a:gd name="T5" fmla="*/ 113 h 113"/>
                <a:gd name="T6" fmla="*/ 0 w 160"/>
                <a:gd name="T7" fmla="*/ 113 h 113"/>
                <a:gd name="T8" fmla="*/ 0 w 160"/>
                <a:gd name="T9" fmla="*/ 0 h 113"/>
                <a:gd name="T10" fmla="*/ 0 w 160"/>
                <a:gd name="T11" fmla="*/ 0 h 113"/>
                <a:gd name="T12" fmla="*/ 158 w 160"/>
                <a:gd name="T13" fmla="*/ 0 h 113"/>
                <a:gd name="T14" fmla="*/ 158 w 160"/>
                <a:gd name="T15" fmla="*/ 112 h 113"/>
                <a:gd name="T16" fmla="*/ 0 w 160"/>
                <a:gd name="T17" fmla="*/ 112 h 113"/>
                <a:gd name="T18" fmla="*/ 0 w 160"/>
                <a:gd name="T19" fmla="*/ 0 h 11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60" h="113">
                  <a:moveTo>
                    <a:pt x="0" y="0"/>
                  </a:moveTo>
                  <a:lnTo>
                    <a:pt x="160" y="0"/>
                  </a:lnTo>
                  <a:lnTo>
                    <a:pt x="160" y="113"/>
                  </a:lnTo>
                  <a:lnTo>
                    <a:pt x="0" y="113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58" y="0"/>
                  </a:lnTo>
                  <a:lnTo>
                    <a:pt x="158" y="112"/>
                  </a:lnTo>
                  <a:lnTo>
                    <a:pt x="0" y="1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EC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86" name="Freeform 725">
              <a:extLst>
                <a:ext uri="{FF2B5EF4-FFF2-40B4-BE49-F238E27FC236}">
                  <a16:creationId xmlns:a16="http://schemas.microsoft.com/office/drawing/2014/main" id="{6511E3A9-61A5-2644-AFC3-8EEA10A5908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58" cy="112"/>
            </a:xfrm>
            <a:custGeom>
              <a:avLst/>
              <a:gdLst>
                <a:gd name="T0" fmla="*/ 0 w 158"/>
                <a:gd name="T1" fmla="*/ 0 h 112"/>
                <a:gd name="T2" fmla="*/ 158 w 158"/>
                <a:gd name="T3" fmla="*/ 0 h 112"/>
                <a:gd name="T4" fmla="*/ 158 w 158"/>
                <a:gd name="T5" fmla="*/ 112 h 112"/>
                <a:gd name="T6" fmla="*/ 0 w 158"/>
                <a:gd name="T7" fmla="*/ 112 h 112"/>
                <a:gd name="T8" fmla="*/ 0 w 158"/>
                <a:gd name="T9" fmla="*/ 0 h 112"/>
                <a:gd name="T10" fmla="*/ 0 w 158"/>
                <a:gd name="T11" fmla="*/ 0 h 112"/>
                <a:gd name="T12" fmla="*/ 155 w 158"/>
                <a:gd name="T13" fmla="*/ 0 h 112"/>
                <a:gd name="T14" fmla="*/ 155 w 158"/>
                <a:gd name="T15" fmla="*/ 110 h 112"/>
                <a:gd name="T16" fmla="*/ 0 w 158"/>
                <a:gd name="T17" fmla="*/ 110 h 112"/>
                <a:gd name="T18" fmla="*/ 0 w 158"/>
                <a:gd name="T19" fmla="*/ 0 h 11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58" h="112">
                  <a:moveTo>
                    <a:pt x="0" y="0"/>
                  </a:moveTo>
                  <a:lnTo>
                    <a:pt x="158" y="0"/>
                  </a:lnTo>
                  <a:lnTo>
                    <a:pt x="158" y="112"/>
                  </a:lnTo>
                  <a:lnTo>
                    <a:pt x="0" y="112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55" y="0"/>
                  </a:lnTo>
                  <a:lnTo>
                    <a:pt x="155" y="110"/>
                  </a:lnTo>
                  <a:lnTo>
                    <a:pt x="0" y="1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0D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87" name="Freeform 726">
              <a:extLst>
                <a:ext uri="{FF2B5EF4-FFF2-40B4-BE49-F238E27FC236}">
                  <a16:creationId xmlns:a16="http://schemas.microsoft.com/office/drawing/2014/main" id="{92C31B46-707A-7B42-95BF-8C2A076F5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55" cy="110"/>
            </a:xfrm>
            <a:custGeom>
              <a:avLst/>
              <a:gdLst>
                <a:gd name="T0" fmla="*/ 0 w 155"/>
                <a:gd name="T1" fmla="*/ 0 h 110"/>
                <a:gd name="T2" fmla="*/ 155 w 155"/>
                <a:gd name="T3" fmla="*/ 0 h 110"/>
                <a:gd name="T4" fmla="*/ 155 w 155"/>
                <a:gd name="T5" fmla="*/ 110 h 110"/>
                <a:gd name="T6" fmla="*/ 0 w 155"/>
                <a:gd name="T7" fmla="*/ 110 h 110"/>
                <a:gd name="T8" fmla="*/ 0 w 155"/>
                <a:gd name="T9" fmla="*/ 0 h 110"/>
                <a:gd name="T10" fmla="*/ 0 w 155"/>
                <a:gd name="T11" fmla="*/ 0 h 110"/>
                <a:gd name="T12" fmla="*/ 153 w 155"/>
                <a:gd name="T13" fmla="*/ 0 h 110"/>
                <a:gd name="T14" fmla="*/ 153 w 155"/>
                <a:gd name="T15" fmla="*/ 108 h 110"/>
                <a:gd name="T16" fmla="*/ 0 w 155"/>
                <a:gd name="T17" fmla="*/ 108 h 110"/>
                <a:gd name="T18" fmla="*/ 0 w 155"/>
                <a:gd name="T19" fmla="*/ 0 h 11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55" h="110">
                  <a:moveTo>
                    <a:pt x="0" y="0"/>
                  </a:moveTo>
                  <a:lnTo>
                    <a:pt x="155" y="0"/>
                  </a:lnTo>
                  <a:lnTo>
                    <a:pt x="155" y="110"/>
                  </a:lnTo>
                  <a:lnTo>
                    <a:pt x="0" y="11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53" y="0"/>
                  </a:lnTo>
                  <a:lnTo>
                    <a:pt x="153" y="108"/>
                  </a:lnTo>
                  <a:lnTo>
                    <a:pt x="0" y="1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1D1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88" name="Freeform 727">
              <a:extLst>
                <a:ext uri="{FF2B5EF4-FFF2-40B4-BE49-F238E27FC236}">
                  <a16:creationId xmlns:a16="http://schemas.microsoft.com/office/drawing/2014/main" id="{6FD46652-C864-4A40-91D9-98C8D9E190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53" cy="108"/>
            </a:xfrm>
            <a:custGeom>
              <a:avLst/>
              <a:gdLst>
                <a:gd name="T0" fmla="*/ 0 w 153"/>
                <a:gd name="T1" fmla="*/ 0 h 108"/>
                <a:gd name="T2" fmla="*/ 153 w 153"/>
                <a:gd name="T3" fmla="*/ 0 h 108"/>
                <a:gd name="T4" fmla="*/ 153 w 153"/>
                <a:gd name="T5" fmla="*/ 108 h 108"/>
                <a:gd name="T6" fmla="*/ 0 w 153"/>
                <a:gd name="T7" fmla="*/ 108 h 108"/>
                <a:gd name="T8" fmla="*/ 0 w 153"/>
                <a:gd name="T9" fmla="*/ 0 h 108"/>
                <a:gd name="T10" fmla="*/ 0 w 153"/>
                <a:gd name="T11" fmla="*/ 0 h 108"/>
                <a:gd name="T12" fmla="*/ 151 w 153"/>
                <a:gd name="T13" fmla="*/ 0 h 108"/>
                <a:gd name="T14" fmla="*/ 151 w 153"/>
                <a:gd name="T15" fmla="*/ 107 h 108"/>
                <a:gd name="T16" fmla="*/ 0 w 153"/>
                <a:gd name="T17" fmla="*/ 107 h 108"/>
                <a:gd name="T18" fmla="*/ 0 w 153"/>
                <a:gd name="T19" fmla="*/ 0 h 10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53" h="108">
                  <a:moveTo>
                    <a:pt x="0" y="0"/>
                  </a:moveTo>
                  <a:lnTo>
                    <a:pt x="153" y="0"/>
                  </a:lnTo>
                  <a:lnTo>
                    <a:pt x="153" y="108"/>
                  </a:lnTo>
                  <a:lnTo>
                    <a:pt x="0" y="108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51" y="0"/>
                  </a:lnTo>
                  <a:lnTo>
                    <a:pt x="151" y="107"/>
                  </a:lnTo>
                  <a:lnTo>
                    <a:pt x="0" y="1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3D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89" name="Freeform 728">
              <a:extLst>
                <a:ext uri="{FF2B5EF4-FFF2-40B4-BE49-F238E27FC236}">
                  <a16:creationId xmlns:a16="http://schemas.microsoft.com/office/drawing/2014/main" id="{3C6CBBFE-2E02-8641-A79A-6CB13DDBEFE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51" cy="107"/>
            </a:xfrm>
            <a:custGeom>
              <a:avLst/>
              <a:gdLst>
                <a:gd name="T0" fmla="*/ 0 w 151"/>
                <a:gd name="T1" fmla="*/ 0 h 107"/>
                <a:gd name="T2" fmla="*/ 151 w 151"/>
                <a:gd name="T3" fmla="*/ 0 h 107"/>
                <a:gd name="T4" fmla="*/ 151 w 151"/>
                <a:gd name="T5" fmla="*/ 107 h 107"/>
                <a:gd name="T6" fmla="*/ 0 w 151"/>
                <a:gd name="T7" fmla="*/ 107 h 107"/>
                <a:gd name="T8" fmla="*/ 0 w 151"/>
                <a:gd name="T9" fmla="*/ 0 h 107"/>
                <a:gd name="T10" fmla="*/ 0 w 151"/>
                <a:gd name="T11" fmla="*/ 0 h 107"/>
                <a:gd name="T12" fmla="*/ 147 w 151"/>
                <a:gd name="T13" fmla="*/ 0 h 107"/>
                <a:gd name="T14" fmla="*/ 147 w 151"/>
                <a:gd name="T15" fmla="*/ 105 h 107"/>
                <a:gd name="T16" fmla="*/ 0 w 151"/>
                <a:gd name="T17" fmla="*/ 105 h 107"/>
                <a:gd name="T18" fmla="*/ 0 w 151"/>
                <a:gd name="T19" fmla="*/ 0 h 10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51" h="107">
                  <a:moveTo>
                    <a:pt x="0" y="0"/>
                  </a:moveTo>
                  <a:lnTo>
                    <a:pt x="151" y="0"/>
                  </a:lnTo>
                  <a:lnTo>
                    <a:pt x="151" y="107"/>
                  </a:lnTo>
                  <a:lnTo>
                    <a:pt x="0" y="107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47" y="0"/>
                  </a:lnTo>
                  <a:lnTo>
                    <a:pt x="147" y="105"/>
                  </a:lnTo>
                  <a:lnTo>
                    <a:pt x="0" y="1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5D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90" name="Freeform 729">
              <a:extLst>
                <a:ext uri="{FF2B5EF4-FFF2-40B4-BE49-F238E27FC236}">
                  <a16:creationId xmlns:a16="http://schemas.microsoft.com/office/drawing/2014/main" id="{229E48A6-F6AE-A14D-A57E-69DD680E8C2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47" cy="105"/>
            </a:xfrm>
            <a:custGeom>
              <a:avLst/>
              <a:gdLst>
                <a:gd name="T0" fmla="*/ 0 w 147"/>
                <a:gd name="T1" fmla="*/ 0 h 105"/>
                <a:gd name="T2" fmla="*/ 147 w 147"/>
                <a:gd name="T3" fmla="*/ 0 h 105"/>
                <a:gd name="T4" fmla="*/ 147 w 147"/>
                <a:gd name="T5" fmla="*/ 105 h 105"/>
                <a:gd name="T6" fmla="*/ 0 w 147"/>
                <a:gd name="T7" fmla="*/ 105 h 105"/>
                <a:gd name="T8" fmla="*/ 0 w 147"/>
                <a:gd name="T9" fmla="*/ 0 h 105"/>
                <a:gd name="T10" fmla="*/ 0 w 147"/>
                <a:gd name="T11" fmla="*/ 0 h 105"/>
                <a:gd name="T12" fmla="*/ 145 w 147"/>
                <a:gd name="T13" fmla="*/ 0 h 105"/>
                <a:gd name="T14" fmla="*/ 145 w 147"/>
                <a:gd name="T15" fmla="*/ 104 h 105"/>
                <a:gd name="T16" fmla="*/ 0 w 147"/>
                <a:gd name="T17" fmla="*/ 104 h 105"/>
                <a:gd name="T18" fmla="*/ 0 w 147"/>
                <a:gd name="T19" fmla="*/ 0 h 10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47" h="105">
                  <a:moveTo>
                    <a:pt x="0" y="0"/>
                  </a:moveTo>
                  <a:lnTo>
                    <a:pt x="147" y="0"/>
                  </a:lnTo>
                  <a:lnTo>
                    <a:pt x="147" y="105"/>
                  </a:lnTo>
                  <a:lnTo>
                    <a:pt x="0" y="105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45" y="0"/>
                  </a:lnTo>
                  <a:lnTo>
                    <a:pt x="145" y="104"/>
                  </a:lnTo>
                  <a:lnTo>
                    <a:pt x="0" y="1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6D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91" name="Freeform 730">
              <a:extLst>
                <a:ext uri="{FF2B5EF4-FFF2-40B4-BE49-F238E27FC236}">
                  <a16:creationId xmlns:a16="http://schemas.microsoft.com/office/drawing/2014/main" id="{FB5996FC-DFE2-8646-909E-033290AE6FC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45" cy="104"/>
            </a:xfrm>
            <a:custGeom>
              <a:avLst/>
              <a:gdLst>
                <a:gd name="T0" fmla="*/ 0 w 145"/>
                <a:gd name="T1" fmla="*/ 0 h 104"/>
                <a:gd name="T2" fmla="*/ 145 w 145"/>
                <a:gd name="T3" fmla="*/ 0 h 104"/>
                <a:gd name="T4" fmla="*/ 145 w 145"/>
                <a:gd name="T5" fmla="*/ 104 h 104"/>
                <a:gd name="T6" fmla="*/ 0 w 145"/>
                <a:gd name="T7" fmla="*/ 104 h 104"/>
                <a:gd name="T8" fmla="*/ 0 w 145"/>
                <a:gd name="T9" fmla="*/ 0 h 104"/>
                <a:gd name="T10" fmla="*/ 0 w 145"/>
                <a:gd name="T11" fmla="*/ 0 h 104"/>
                <a:gd name="T12" fmla="*/ 143 w 145"/>
                <a:gd name="T13" fmla="*/ 0 h 104"/>
                <a:gd name="T14" fmla="*/ 143 w 145"/>
                <a:gd name="T15" fmla="*/ 102 h 104"/>
                <a:gd name="T16" fmla="*/ 0 w 145"/>
                <a:gd name="T17" fmla="*/ 102 h 104"/>
                <a:gd name="T18" fmla="*/ 0 w 145"/>
                <a:gd name="T19" fmla="*/ 0 h 10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45" h="104">
                  <a:moveTo>
                    <a:pt x="0" y="0"/>
                  </a:moveTo>
                  <a:lnTo>
                    <a:pt x="145" y="0"/>
                  </a:lnTo>
                  <a:lnTo>
                    <a:pt x="145" y="104"/>
                  </a:lnTo>
                  <a:lnTo>
                    <a:pt x="0" y="10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43" y="0"/>
                  </a:lnTo>
                  <a:lnTo>
                    <a:pt x="143" y="102"/>
                  </a:lnTo>
                  <a:lnTo>
                    <a:pt x="0" y="1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8D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92" name="Freeform 731">
              <a:extLst>
                <a:ext uri="{FF2B5EF4-FFF2-40B4-BE49-F238E27FC236}">
                  <a16:creationId xmlns:a16="http://schemas.microsoft.com/office/drawing/2014/main" id="{6C6B8583-D596-AF49-BFB3-B71D1906035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43" cy="102"/>
            </a:xfrm>
            <a:custGeom>
              <a:avLst/>
              <a:gdLst>
                <a:gd name="T0" fmla="*/ 0 w 143"/>
                <a:gd name="T1" fmla="*/ 0 h 102"/>
                <a:gd name="T2" fmla="*/ 143 w 143"/>
                <a:gd name="T3" fmla="*/ 0 h 102"/>
                <a:gd name="T4" fmla="*/ 143 w 143"/>
                <a:gd name="T5" fmla="*/ 102 h 102"/>
                <a:gd name="T6" fmla="*/ 0 w 143"/>
                <a:gd name="T7" fmla="*/ 102 h 102"/>
                <a:gd name="T8" fmla="*/ 0 w 143"/>
                <a:gd name="T9" fmla="*/ 0 h 102"/>
                <a:gd name="T10" fmla="*/ 0 w 143"/>
                <a:gd name="T11" fmla="*/ 0 h 102"/>
                <a:gd name="T12" fmla="*/ 141 w 143"/>
                <a:gd name="T13" fmla="*/ 0 h 102"/>
                <a:gd name="T14" fmla="*/ 141 w 143"/>
                <a:gd name="T15" fmla="*/ 100 h 102"/>
                <a:gd name="T16" fmla="*/ 0 w 143"/>
                <a:gd name="T17" fmla="*/ 100 h 102"/>
                <a:gd name="T18" fmla="*/ 0 w 143"/>
                <a:gd name="T19" fmla="*/ 0 h 10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43" h="102">
                  <a:moveTo>
                    <a:pt x="0" y="0"/>
                  </a:moveTo>
                  <a:lnTo>
                    <a:pt x="143" y="0"/>
                  </a:lnTo>
                  <a:lnTo>
                    <a:pt x="143" y="102"/>
                  </a:lnTo>
                  <a:lnTo>
                    <a:pt x="0" y="102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41" y="0"/>
                  </a:lnTo>
                  <a:lnTo>
                    <a:pt x="141" y="100"/>
                  </a:lnTo>
                  <a:lnTo>
                    <a:pt x="0" y="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9D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93" name="Freeform 732">
              <a:extLst>
                <a:ext uri="{FF2B5EF4-FFF2-40B4-BE49-F238E27FC236}">
                  <a16:creationId xmlns:a16="http://schemas.microsoft.com/office/drawing/2014/main" id="{54C9587C-B114-BF4D-B81A-46C78D9009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41" cy="100"/>
            </a:xfrm>
            <a:custGeom>
              <a:avLst/>
              <a:gdLst>
                <a:gd name="T0" fmla="*/ 0 w 141"/>
                <a:gd name="T1" fmla="*/ 0 h 100"/>
                <a:gd name="T2" fmla="*/ 141 w 141"/>
                <a:gd name="T3" fmla="*/ 0 h 100"/>
                <a:gd name="T4" fmla="*/ 141 w 141"/>
                <a:gd name="T5" fmla="*/ 100 h 100"/>
                <a:gd name="T6" fmla="*/ 0 w 141"/>
                <a:gd name="T7" fmla="*/ 100 h 100"/>
                <a:gd name="T8" fmla="*/ 0 w 141"/>
                <a:gd name="T9" fmla="*/ 0 h 100"/>
                <a:gd name="T10" fmla="*/ 0 w 141"/>
                <a:gd name="T11" fmla="*/ 0 h 100"/>
                <a:gd name="T12" fmla="*/ 138 w 141"/>
                <a:gd name="T13" fmla="*/ 0 h 100"/>
                <a:gd name="T14" fmla="*/ 138 w 141"/>
                <a:gd name="T15" fmla="*/ 99 h 100"/>
                <a:gd name="T16" fmla="*/ 0 w 141"/>
                <a:gd name="T17" fmla="*/ 99 h 100"/>
                <a:gd name="T18" fmla="*/ 0 w 141"/>
                <a:gd name="T19" fmla="*/ 0 h 1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41" h="100">
                  <a:moveTo>
                    <a:pt x="0" y="0"/>
                  </a:moveTo>
                  <a:lnTo>
                    <a:pt x="141" y="0"/>
                  </a:lnTo>
                  <a:lnTo>
                    <a:pt x="141" y="100"/>
                  </a:lnTo>
                  <a:lnTo>
                    <a:pt x="0" y="10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38" y="0"/>
                  </a:lnTo>
                  <a:lnTo>
                    <a:pt x="138" y="99"/>
                  </a:lnTo>
                  <a:lnTo>
                    <a:pt x="0" y="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BD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94" name="Freeform 733">
              <a:extLst>
                <a:ext uri="{FF2B5EF4-FFF2-40B4-BE49-F238E27FC236}">
                  <a16:creationId xmlns:a16="http://schemas.microsoft.com/office/drawing/2014/main" id="{003107E9-AC9C-734A-AA73-1AC10FEF1CE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38" cy="99"/>
            </a:xfrm>
            <a:custGeom>
              <a:avLst/>
              <a:gdLst>
                <a:gd name="T0" fmla="*/ 0 w 138"/>
                <a:gd name="T1" fmla="*/ 0 h 99"/>
                <a:gd name="T2" fmla="*/ 138 w 138"/>
                <a:gd name="T3" fmla="*/ 0 h 99"/>
                <a:gd name="T4" fmla="*/ 138 w 138"/>
                <a:gd name="T5" fmla="*/ 99 h 99"/>
                <a:gd name="T6" fmla="*/ 0 w 138"/>
                <a:gd name="T7" fmla="*/ 99 h 99"/>
                <a:gd name="T8" fmla="*/ 0 w 138"/>
                <a:gd name="T9" fmla="*/ 0 h 99"/>
                <a:gd name="T10" fmla="*/ 0 w 138"/>
                <a:gd name="T11" fmla="*/ 0 h 99"/>
                <a:gd name="T12" fmla="*/ 136 w 138"/>
                <a:gd name="T13" fmla="*/ 0 h 99"/>
                <a:gd name="T14" fmla="*/ 136 w 138"/>
                <a:gd name="T15" fmla="*/ 97 h 99"/>
                <a:gd name="T16" fmla="*/ 0 w 138"/>
                <a:gd name="T17" fmla="*/ 97 h 99"/>
                <a:gd name="T18" fmla="*/ 0 w 138"/>
                <a:gd name="T19" fmla="*/ 0 h 9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38" h="99">
                  <a:moveTo>
                    <a:pt x="0" y="0"/>
                  </a:moveTo>
                  <a:lnTo>
                    <a:pt x="138" y="0"/>
                  </a:lnTo>
                  <a:lnTo>
                    <a:pt x="138" y="99"/>
                  </a:lnTo>
                  <a:lnTo>
                    <a:pt x="0" y="99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36" y="0"/>
                  </a:lnTo>
                  <a:lnTo>
                    <a:pt x="136" y="97"/>
                  </a:lnTo>
                  <a:lnTo>
                    <a:pt x="0" y="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CD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95" name="Freeform 734">
              <a:extLst>
                <a:ext uri="{FF2B5EF4-FFF2-40B4-BE49-F238E27FC236}">
                  <a16:creationId xmlns:a16="http://schemas.microsoft.com/office/drawing/2014/main" id="{79BCA6C6-CEA3-134B-95F5-ABEF562F7DA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36" cy="97"/>
            </a:xfrm>
            <a:custGeom>
              <a:avLst/>
              <a:gdLst>
                <a:gd name="T0" fmla="*/ 0 w 136"/>
                <a:gd name="T1" fmla="*/ 0 h 97"/>
                <a:gd name="T2" fmla="*/ 136 w 136"/>
                <a:gd name="T3" fmla="*/ 0 h 97"/>
                <a:gd name="T4" fmla="*/ 136 w 136"/>
                <a:gd name="T5" fmla="*/ 97 h 97"/>
                <a:gd name="T6" fmla="*/ 0 w 136"/>
                <a:gd name="T7" fmla="*/ 97 h 97"/>
                <a:gd name="T8" fmla="*/ 0 w 136"/>
                <a:gd name="T9" fmla="*/ 0 h 97"/>
                <a:gd name="T10" fmla="*/ 0 w 136"/>
                <a:gd name="T11" fmla="*/ 0 h 97"/>
                <a:gd name="T12" fmla="*/ 134 w 136"/>
                <a:gd name="T13" fmla="*/ 0 h 97"/>
                <a:gd name="T14" fmla="*/ 134 w 136"/>
                <a:gd name="T15" fmla="*/ 96 h 97"/>
                <a:gd name="T16" fmla="*/ 0 w 136"/>
                <a:gd name="T17" fmla="*/ 96 h 97"/>
                <a:gd name="T18" fmla="*/ 0 w 136"/>
                <a:gd name="T19" fmla="*/ 0 h 9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36" h="97">
                  <a:moveTo>
                    <a:pt x="0" y="0"/>
                  </a:moveTo>
                  <a:lnTo>
                    <a:pt x="136" y="0"/>
                  </a:lnTo>
                  <a:lnTo>
                    <a:pt x="136" y="97"/>
                  </a:lnTo>
                  <a:lnTo>
                    <a:pt x="0" y="97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34" y="0"/>
                  </a:lnTo>
                  <a:lnTo>
                    <a:pt x="134" y="96"/>
                  </a:lnTo>
                  <a:lnTo>
                    <a:pt x="0" y="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ED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96" name="Freeform 735">
              <a:extLst>
                <a:ext uri="{FF2B5EF4-FFF2-40B4-BE49-F238E27FC236}">
                  <a16:creationId xmlns:a16="http://schemas.microsoft.com/office/drawing/2014/main" id="{174E8154-9606-A24A-9EC5-128EA3C1A61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34" cy="96"/>
            </a:xfrm>
            <a:custGeom>
              <a:avLst/>
              <a:gdLst>
                <a:gd name="T0" fmla="*/ 0 w 134"/>
                <a:gd name="T1" fmla="*/ 0 h 96"/>
                <a:gd name="T2" fmla="*/ 134 w 134"/>
                <a:gd name="T3" fmla="*/ 0 h 96"/>
                <a:gd name="T4" fmla="*/ 134 w 134"/>
                <a:gd name="T5" fmla="*/ 96 h 96"/>
                <a:gd name="T6" fmla="*/ 0 w 134"/>
                <a:gd name="T7" fmla="*/ 96 h 96"/>
                <a:gd name="T8" fmla="*/ 0 w 134"/>
                <a:gd name="T9" fmla="*/ 0 h 96"/>
                <a:gd name="T10" fmla="*/ 0 w 134"/>
                <a:gd name="T11" fmla="*/ 0 h 96"/>
                <a:gd name="T12" fmla="*/ 132 w 134"/>
                <a:gd name="T13" fmla="*/ 0 h 96"/>
                <a:gd name="T14" fmla="*/ 132 w 134"/>
                <a:gd name="T15" fmla="*/ 93 h 96"/>
                <a:gd name="T16" fmla="*/ 0 w 134"/>
                <a:gd name="T17" fmla="*/ 93 h 96"/>
                <a:gd name="T18" fmla="*/ 0 w 134"/>
                <a:gd name="T19" fmla="*/ 0 h 9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34" h="96">
                  <a:moveTo>
                    <a:pt x="0" y="0"/>
                  </a:moveTo>
                  <a:lnTo>
                    <a:pt x="134" y="0"/>
                  </a:lnTo>
                  <a:lnTo>
                    <a:pt x="134" y="96"/>
                  </a:lnTo>
                  <a:lnTo>
                    <a:pt x="0" y="9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32" y="0"/>
                  </a:lnTo>
                  <a:lnTo>
                    <a:pt x="132" y="93"/>
                  </a:lnTo>
                  <a:lnTo>
                    <a:pt x="0" y="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FD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97" name="Freeform 736">
              <a:extLst>
                <a:ext uri="{FF2B5EF4-FFF2-40B4-BE49-F238E27FC236}">
                  <a16:creationId xmlns:a16="http://schemas.microsoft.com/office/drawing/2014/main" id="{93EEB7CC-213D-FD4F-8861-7B03DC8B24F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32" cy="93"/>
            </a:xfrm>
            <a:custGeom>
              <a:avLst/>
              <a:gdLst>
                <a:gd name="T0" fmla="*/ 0 w 132"/>
                <a:gd name="T1" fmla="*/ 0 h 93"/>
                <a:gd name="T2" fmla="*/ 132 w 132"/>
                <a:gd name="T3" fmla="*/ 0 h 93"/>
                <a:gd name="T4" fmla="*/ 132 w 132"/>
                <a:gd name="T5" fmla="*/ 93 h 93"/>
                <a:gd name="T6" fmla="*/ 0 w 132"/>
                <a:gd name="T7" fmla="*/ 93 h 93"/>
                <a:gd name="T8" fmla="*/ 0 w 132"/>
                <a:gd name="T9" fmla="*/ 0 h 93"/>
                <a:gd name="T10" fmla="*/ 0 w 132"/>
                <a:gd name="T11" fmla="*/ 0 h 93"/>
                <a:gd name="T12" fmla="*/ 129 w 132"/>
                <a:gd name="T13" fmla="*/ 0 h 93"/>
                <a:gd name="T14" fmla="*/ 129 w 132"/>
                <a:gd name="T15" fmla="*/ 91 h 93"/>
                <a:gd name="T16" fmla="*/ 0 w 132"/>
                <a:gd name="T17" fmla="*/ 91 h 93"/>
                <a:gd name="T18" fmla="*/ 0 w 132"/>
                <a:gd name="T19" fmla="*/ 0 h 9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32" h="93">
                  <a:moveTo>
                    <a:pt x="0" y="0"/>
                  </a:moveTo>
                  <a:lnTo>
                    <a:pt x="132" y="0"/>
                  </a:lnTo>
                  <a:lnTo>
                    <a:pt x="132" y="93"/>
                  </a:lnTo>
                  <a:lnTo>
                    <a:pt x="0" y="93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29" y="0"/>
                  </a:lnTo>
                  <a:lnTo>
                    <a:pt x="129" y="91"/>
                  </a:lnTo>
                  <a:lnTo>
                    <a:pt x="0" y="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0E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98" name="Freeform 737">
              <a:extLst>
                <a:ext uri="{FF2B5EF4-FFF2-40B4-BE49-F238E27FC236}">
                  <a16:creationId xmlns:a16="http://schemas.microsoft.com/office/drawing/2014/main" id="{27FC9976-A9AA-7641-A928-CC2719C6BA2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29" cy="91"/>
            </a:xfrm>
            <a:custGeom>
              <a:avLst/>
              <a:gdLst>
                <a:gd name="T0" fmla="*/ 0 w 129"/>
                <a:gd name="T1" fmla="*/ 0 h 91"/>
                <a:gd name="T2" fmla="*/ 129 w 129"/>
                <a:gd name="T3" fmla="*/ 0 h 91"/>
                <a:gd name="T4" fmla="*/ 129 w 129"/>
                <a:gd name="T5" fmla="*/ 91 h 91"/>
                <a:gd name="T6" fmla="*/ 0 w 129"/>
                <a:gd name="T7" fmla="*/ 91 h 91"/>
                <a:gd name="T8" fmla="*/ 0 w 129"/>
                <a:gd name="T9" fmla="*/ 0 h 91"/>
                <a:gd name="T10" fmla="*/ 0 w 129"/>
                <a:gd name="T11" fmla="*/ 0 h 91"/>
                <a:gd name="T12" fmla="*/ 127 w 129"/>
                <a:gd name="T13" fmla="*/ 0 h 91"/>
                <a:gd name="T14" fmla="*/ 127 w 129"/>
                <a:gd name="T15" fmla="*/ 90 h 91"/>
                <a:gd name="T16" fmla="*/ 0 w 129"/>
                <a:gd name="T17" fmla="*/ 90 h 91"/>
                <a:gd name="T18" fmla="*/ 0 w 129"/>
                <a:gd name="T19" fmla="*/ 0 h 9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29" h="91">
                  <a:moveTo>
                    <a:pt x="0" y="0"/>
                  </a:moveTo>
                  <a:lnTo>
                    <a:pt x="129" y="0"/>
                  </a:lnTo>
                  <a:lnTo>
                    <a:pt x="129" y="91"/>
                  </a:lnTo>
                  <a:lnTo>
                    <a:pt x="0" y="91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27" y="0"/>
                  </a:lnTo>
                  <a:lnTo>
                    <a:pt x="127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E2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99" name="Freeform 738">
              <a:extLst>
                <a:ext uri="{FF2B5EF4-FFF2-40B4-BE49-F238E27FC236}">
                  <a16:creationId xmlns:a16="http://schemas.microsoft.com/office/drawing/2014/main" id="{0868A0E3-F64A-3F47-AE4A-C28C53B6444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27" cy="90"/>
            </a:xfrm>
            <a:custGeom>
              <a:avLst/>
              <a:gdLst>
                <a:gd name="T0" fmla="*/ 0 w 127"/>
                <a:gd name="T1" fmla="*/ 0 h 90"/>
                <a:gd name="T2" fmla="*/ 127 w 127"/>
                <a:gd name="T3" fmla="*/ 0 h 90"/>
                <a:gd name="T4" fmla="*/ 127 w 127"/>
                <a:gd name="T5" fmla="*/ 90 h 90"/>
                <a:gd name="T6" fmla="*/ 0 w 127"/>
                <a:gd name="T7" fmla="*/ 90 h 90"/>
                <a:gd name="T8" fmla="*/ 0 w 127"/>
                <a:gd name="T9" fmla="*/ 0 h 90"/>
                <a:gd name="T10" fmla="*/ 0 w 127"/>
                <a:gd name="T11" fmla="*/ 0 h 90"/>
                <a:gd name="T12" fmla="*/ 124 w 127"/>
                <a:gd name="T13" fmla="*/ 0 h 90"/>
                <a:gd name="T14" fmla="*/ 124 w 127"/>
                <a:gd name="T15" fmla="*/ 88 h 90"/>
                <a:gd name="T16" fmla="*/ 0 w 127"/>
                <a:gd name="T17" fmla="*/ 88 h 90"/>
                <a:gd name="T18" fmla="*/ 0 w 127"/>
                <a:gd name="T19" fmla="*/ 0 h 9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27" h="90">
                  <a:moveTo>
                    <a:pt x="0" y="0"/>
                  </a:moveTo>
                  <a:lnTo>
                    <a:pt x="127" y="0"/>
                  </a:lnTo>
                  <a:lnTo>
                    <a:pt x="127" y="90"/>
                  </a:lnTo>
                  <a:lnTo>
                    <a:pt x="0" y="9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24" y="0"/>
                  </a:lnTo>
                  <a:lnTo>
                    <a:pt x="124" y="88"/>
                  </a:lnTo>
                  <a:lnTo>
                    <a:pt x="0" y="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3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00" name="Freeform 739">
              <a:extLst>
                <a:ext uri="{FF2B5EF4-FFF2-40B4-BE49-F238E27FC236}">
                  <a16:creationId xmlns:a16="http://schemas.microsoft.com/office/drawing/2014/main" id="{DA60397C-BB1D-2B4C-A4C9-8317D118C6A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24" cy="88"/>
            </a:xfrm>
            <a:custGeom>
              <a:avLst/>
              <a:gdLst>
                <a:gd name="T0" fmla="*/ 0 w 124"/>
                <a:gd name="T1" fmla="*/ 0 h 88"/>
                <a:gd name="T2" fmla="*/ 124 w 124"/>
                <a:gd name="T3" fmla="*/ 0 h 88"/>
                <a:gd name="T4" fmla="*/ 124 w 124"/>
                <a:gd name="T5" fmla="*/ 88 h 88"/>
                <a:gd name="T6" fmla="*/ 0 w 124"/>
                <a:gd name="T7" fmla="*/ 88 h 88"/>
                <a:gd name="T8" fmla="*/ 0 w 124"/>
                <a:gd name="T9" fmla="*/ 0 h 88"/>
                <a:gd name="T10" fmla="*/ 0 w 124"/>
                <a:gd name="T11" fmla="*/ 0 h 88"/>
                <a:gd name="T12" fmla="*/ 121 w 124"/>
                <a:gd name="T13" fmla="*/ 0 h 88"/>
                <a:gd name="T14" fmla="*/ 121 w 124"/>
                <a:gd name="T15" fmla="*/ 87 h 88"/>
                <a:gd name="T16" fmla="*/ 0 w 124"/>
                <a:gd name="T17" fmla="*/ 87 h 88"/>
                <a:gd name="T18" fmla="*/ 0 w 124"/>
                <a:gd name="T19" fmla="*/ 0 h 8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24" h="88">
                  <a:moveTo>
                    <a:pt x="0" y="0"/>
                  </a:moveTo>
                  <a:lnTo>
                    <a:pt x="124" y="0"/>
                  </a:lnTo>
                  <a:lnTo>
                    <a:pt x="124" y="88"/>
                  </a:lnTo>
                  <a:lnTo>
                    <a:pt x="0" y="88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21" y="0"/>
                  </a:lnTo>
                  <a:lnTo>
                    <a:pt x="121" y="87"/>
                  </a:ln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E4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01" name="Freeform 740">
              <a:extLst>
                <a:ext uri="{FF2B5EF4-FFF2-40B4-BE49-F238E27FC236}">
                  <a16:creationId xmlns:a16="http://schemas.microsoft.com/office/drawing/2014/main" id="{52FDFEC3-EA2C-0345-80CA-FE547B44F01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21" cy="87"/>
            </a:xfrm>
            <a:custGeom>
              <a:avLst/>
              <a:gdLst>
                <a:gd name="T0" fmla="*/ 0 w 121"/>
                <a:gd name="T1" fmla="*/ 0 h 87"/>
                <a:gd name="T2" fmla="*/ 121 w 121"/>
                <a:gd name="T3" fmla="*/ 0 h 87"/>
                <a:gd name="T4" fmla="*/ 121 w 121"/>
                <a:gd name="T5" fmla="*/ 87 h 87"/>
                <a:gd name="T6" fmla="*/ 0 w 121"/>
                <a:gd name="T7" fmla="*/ 87 h 87"/>
                <a:gd name="T8" fmla="*/ 0 w 121"/>
                <a:gd name="T9" fmla="*/ 0 h 87"/>
                <a:gd name="T10" fmla="*/ 0 w 121"/>
                <a:gd name="T11" fmla="*/ 0 h 87"/>
                <a:gd name="T12" fmla="*/ 119 w 121"/>
                <a:gd name="T13" fmla="*/ 0 h 87"/>
                <a:gd name="T14" fmla="*/ 119 w 121"/>
                <a:gd name="T15" fmla="*/ 85 h 87"/>
                <a:gd name="T16" fmla="*/ 0 w 121"/>
                <a:gd name="T17" fmla="*/ 85 h 87"/>
                <a:gd name="T18" fmla="*/ 0 w 121"/>
                <a:gd name="T19" fmla="*/ 0 h 8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21" h="87">
                  <a:moveTo>
                    <a:pt x="0" y="0"/>
                  </a:moveTo>
                  <a:lnTo>
                    <a:pt x="121" y="0"/>
                  </a:lnTo>
                  <a:lnTo>
                    <a:pt x="121" y="87"/>
                  </a:lnTo>
                  <a:lnTo>
                    <a:pt x="0" y="87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19" y="0"/>
                  </a:lnTo>
                  <a:lnTo>
                    <a:pt x="119" y="85"/>
                  </a:lnTo>
                  <a:lnTo>
                    <a:pt x="0" y="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5E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02" name="Freeform 741">
              <a:extLst>
                <a:ext uri="{FF2B5EF4-FFF2-40B4-BE49-F238E27FC236}">
                  <a16:creationId xmlns:a16="http://schemas.microsoft.com/office/drawing/2014/main" id="{33E0FE42-27D0-3844-A6E0-CBCEC9543CC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19" cy="85"/>
            </a:xfrm>
            <a:custGeom>
              <a:avLst/>
              <a:gdLst>
                <a:gd name="T0" fmla="*/ 0 w 119"/>
                <a:gd name="T1" fmla="*/ 0 h 85"/>
                <a:gd name="T2" fmla="*/ 119 w 119"/>
                <a:gd name="T3" fmla="*/ 0 h 85"/>
                <a:gd name="T4" fmla="*/ 119 w 119"/>
                <a:gd name="T5" fmla="*/ 85 h 85"/>
                <a:gd name="T6" fmla="*/ 0 w 119"/>
                <a:gd name="T7" fmla="*/ 85 h 85"/>
                <a:gd name="T8" fmla="*/ 0 w 119"/>
                <a:gd name="T9" fmla="*/ 0 h 85"/>
                <a:gd name="T10" fmla="*/ 0 w 119"/>
                <a:gd name="T11" fmla="*/ 0 h 85"/>
                <a:gd name="T12" fmla="*/ 117 w 119"/>
                <a:gd name="T13" fmla="*/ 0 h 85"/>
                <a:gd name="T14" fmla="*/ 117 w 119"/>
                <a:gd name="T15" fmla="*/ 83 h 85"/>
                <a:gd name="T16" fmla="*/ 0 w 119"/>
                <a:gd name="T17" fmla="*/ 83 h 85"/>
                <a:gd name="T18" fmla="*/ 0 w 119"/>
                <a:gd name="T19" fmla="*/ 0 h 8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19" h="85">
                  <a:moveTo>
                    <a:pt x="0" y="0"/>
                  </a:moveTo>
                  <a:lnTo>
                    <a:pt x="119" y="0"/>
                  </a:lnTo>
                  <a:lnTo>
                    <a:pt x="119" y="85"/>
                  </a:lnTo>
                  <a:lnTo>
                    <a:pt x="0" y="85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17" y="0"/>
                  </a:lnTo>
                  <a:lnTo>
                    <a:pt x="117" y="83"/>
                  </a:lnTo>
                  <a:lnTo>
                    <a:pt x="0" y="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6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03" name="Freeform 742">
              <a:extLst>
                <a:ext uri="{FF2B5EF4-FFF2-40B4-BE49-F238E27FC236}">
                  <a16:creationId xmlns:a16="http://schemas.microsoft.com/office/drawing/2014/main" id="{FBE24398-1FB9-4741-9030-29E07CBC552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17" cy="83"/>
            </a:xfrm>
            <a:custGeom>
              <a:avLst/>
              <a:gdLst>
                <a:gd name="T0" fmla="*/ 0 w 117"/>
                <a:gd name="T1" fmla="*/ 0 h 83"/>
                <a:gd name="T2" fmla="*/ 117 w 117"/>
                <a:gd name="T3" fmla="*/ 0 h 83"/>
                <a:gd name="T4" fmla="*/ 117 w 117"/>
                <a:gd name="T5" fmla="*/ 83 h 83"/>
                <a:gd name="T6" fmla="*/ 0 w 117"/>
                <a:gd name="T7" fmla="*/ 83 h 83"/>
                <a:gd name="T8" fmla="*/ 0 w 117"/>
                <a:gd name="T9" fmla="*/ 0 h 83"/>
                <a:gd name="T10" fmla="*/ 0 w 117"/>
                <a:gd name="T11" fmla="*/ 0 h 83"/>
                <a:gd name="T12" fmla="*/ 115 w 117"/>
                <a:gd name="T13" fmla="*/ 0 h 83"/>
                <a:gd name="T14" fmla="*/ 115 w 117"/>
                <a:gd name="T15" fmla="*/ 82 h 83"/>
                <a:gd name="T16" fmla="*/ 0 w 117"/>
                <a:gd name="T17" fmla="*/ 82 h 83"/>
                <a:gd name="T18" fmla="*/ 0 w 117"/>
                <a:gd name="T19" fmla="*/ 0 h 8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17" h="83">
                  <a:moveTo>
                    <a:pt x="0" y="0"/>
                  </a:moveTo>
                  <a:lnTo>
                    <a:pt x="117" y="0"/>
                  </a:lnTo>
                  <a:lnTo>
                    <a:pt x="117" y="83"/>
                  </a:lnTo>
                  <a:lnTo>
                    <a:pt x="0" y="83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15" y="0"/>
                  </a:lnTo>
                  <a:lnTo>
                    <a:pt x="115" y="82"/>
                  </a:lnTo>
                  <a:lnTo>
                    <a:pt x="0" y="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7E7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04" name="Freeform 743">
              <a:extLst>
                <a:ext uri="{FF2B5EF4-FFF2-40B4-BE49-F238E27FC236}">
                  <a16:creationId xmlns:a16="http://schemas.microsoft.com/office/drawing/2014/main" id="{84528861-A6CB-4042-913D-803E9A51C11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15" cy="82"/>
            </a:xfrm>
            <a:custGeom>
              <a:avLst/>
              <a:gdLst>
                <a:gd name="T0" fmla="*/ 0 w 115"/>
                <a:gd name="T1" fmla="*/ 0 h 82"/>
                <a:gd name="T2" fmla="*/ 115 w 115"/>
                <a:gd name="T3" fmla="*/ 0 h 82"/>
                <a:gd name="T4" fmla="*/ 115 w 115"/>
                <a:gd name="T5" fmla="*/ 82 h 82"/>
                <a:gd name="T6" fmla="*/ 0 w 115"/>
                <a:gd name="T7" fmla="*/ 82 h 82"/>
                <a:gd name="T8" fmla="*/ 0 w 115"/>
                <a:gd name="T9" fmla="*/ 0 h 82"/>
                <a:gd name="T10" fmla="*/ 0 w 115"/>
                <a:gd name="T11" fmla="*/ 0 h 82"/>
                <a:gd name="T12" fmla="*/ 112 w 115"/>
                <a:gd name="T13" fmla="*/ 0 h 82"/>
                <a:gd name="T14" fmla="*/ 112 w 115"/>
                <a:gd name="T15" fmla="*/ 80 h 82"/>
                <a:gd name="T16" fmla="*/ 0 w 115"/>
                <a:gd name="T17" fmla="*/ 80 h 82"/>
                <a:gd name="T18" fmla="*/ 0 w 115"/>
                <a:gd name="T19" fmla="*/ 0 h 8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15" h="82">
                  <a:moveTo>
                    <a:pt x="0" y="0"/>
                  </a:moveTo>
                  <a:lnTo>
                    <a:pt x="115" y="0"/>
                  </a:lnTo>
                  <a:lnTo>
                    <a:pt x="115" y="82"/>
                  </a:lnTo>
                  <a:lnTo>
                    <a:pt x="0" y="82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12" y="0"/>
                  </a:lnTo>
                  <a:lnTo>
                    <a:pt x="112" y="80"/>
                  </a:lnTo>
                  <a:lnTo>
                    <a:pt x="0" y="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E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05" name="Freeform 744">
              <a:extLst>
                <a:ext uri="{FF2B5EF4-FFF2-40B4-BE49-F238E27FC236}">
                  <a16:creationId xmlns:a16="http://schemas.microsoft.com/office/drawing/2014/main" id="{06C8B8B9-E495-414F-ADBB-D483974E312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12" cy="80"/>
            </a:xfrm>
            <a:custGeom>
              <a:avLst/>
              <a:gdLst>
                <a:gd name="T0" fmla="*/ 0 w 112"/>
                <a:gd name="T1" fmla="*/ 0 h 80"/>
                <a:gd name="T2" fmla="*/ 112 w 112"/>
                <a:gd name="T3" fmla="*/ 0 h 80"/>
                <a:gd name="T4" fmla="*/ 112 w 112"/>
                <a:gd name="T5" fmla="*/ 80 h 80"/>
                <a:gd name="T6" fmla="*/ 0 w 112"/>
                <a:gd name="T7" fmla="*/ 80 h 80"/>
                <a:gd name="T8" fmla="*/ 0 w 112"/>
                <a:gd name="T9" fmla="*/ 0 h 80"/>
                <a:gd name="T10" fmla="*/ 0 w 112"/>
                <a:gd name="T11" fmla="*/ 0 h 80"/>
                <a:gd name="T12" fmla="*/ 110 w 112"/>
                <a:gd name="T13" fmla="*/ 0 h 80"/>
                <a:gd name="T14" fmla="*/ 110 w 112"/>
                <a:gd name="T15" fmla="*/ 79 h 80"/>
                <a:gd name="T16" fmla="*/ 0 w 112"/>
                <a:gd name="T17" fmla="*/ 79 h 80"/>
                <a:gd name="T18" fmla="*/ 0 w 112"/>
                <a:gd name="T19" fmla="*/ 0 h 8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12" h="80">
                  <a:moveTo>
                    <a:pt x="0" y="0"/>
                  </a:moveTo>
                  <a:lnTo>
                    <a:pt x="112" y="0"/>
                  </a:lnTo>
                  <a:lnTo>
                    <a:pt x="112" y="80"/>
                  </a:lnTo>
                  <a:lnTo>
                    <a:pt x="0" y="8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10" y="0"/>
                  </a:lnTo>
                  <a:lnTo>
                    <a:pt x="110" y="79"/>
                  </a:lnTo>
                  <a:lnTo>
                    <a:pt x="0" y="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9E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06" name="Freeform 745">
              <a:extLst>
                <a:ext uri="{FF2B5EF4-FFF2-40B4-BE49-F238E27FC236}">
                  <a16:creationId xmlns:a16="http://schemas.microsoft.com/office/drawing/2014/main" id="{9A116397-B788-B04C-A412-EAF77EB0CD7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10" cy="79"/>
            </a:xfrm>
            <a:custGeom>
              <a:avLst/>
              <a:gdLst>
                <a:gd name="T0" fmla="*/ 0 w 110"/>
                <a:gd name="T1" fmla="*/ 0 h 79"/>
                <a:gd name="T2" fmla="*/ 110 w 110"/>
                <a:gd name="T3" fmla="*/ 0 h 79"/>
                <a:gd name="T4" fmla="*/ 110 w 110"/>
                <a:gd name="T5" fmla="*/ 79 h 79"/>
                <a:gd name="T6" fmla="*/ 0 w 110"/>
                <a:gd name="T7" fmla="*/ 79 h 79"/>
                <a:gd name="T8" fmla="*/ 0 w 110"/>
                <a:gd name="T9" fmla="*/ 0 h 79"/>
                <a:gd name="T10" fmla="*/ 0 w 110"/>
                <a:gd name="T11" fmla="*/ 0 h 79"/>
                <a:gd name="T12" fmla="*/ 108 w 110"/>
                <a:gd name="T13" fmla="*/ 0 h 79"/>
                <a:gd name="T14" fmla="*/ 108 w 110"/>
                <a:gd name="T15" fmla="*/ 76 h 79"/>
                <a:gd name="T16" fmla="*/ 0 w 110"/>
                <a:gd name="T17" fmla="*/ 76 h 79"/>
                <a:gd name="T18" fmla="*/ 0 w 110"/>
                <a:gd name="T19" fmla="*/ 0 h 7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10" h="79">
                  <a:moveTo>
                    <a:pt x="0" y="0"/>
                  </a:moveTo>
                  <a:lnTo>
                    <a:pt x="110" y="0"/>
                  </a:lnTo>
                  <a:lnTo>
                    <a:pt x="110" y="79"/>
                  </a:lnTo>
                  <a:lnTo>
                    <a:pt x="0" y="79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08" y="0"/>
                  </a:lnTo>
                  <a:lnTo>
                    <a:pt x="108" y="76"/>
                  </a:lnTo>
                  <a:lnTo>
                    <a:pt x="0" y="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AE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07" name="Freeform 746">
              <a:extLst>
                <a:ext uri="{FF2B5EF4-FFF2-40B4-BE49-F238E27FC236}">
                  <a16:creationId xmlns:a16="http://schemas.microsoft.com/office/drawing/2014/main" id="{3DF1DF47-EB71-6440-BE9C-820FDE2547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08" cy="76"/>
            </a:xfrm>
            <a:custGeom>
              <a:avLst/>
              <a:gdLst>
                <a:gd name="T0" fmla="*/ 0 w 108"/>
                <a:gd name="T1" fmla="*/ 0 h 76"/>
                <a:gd name="T2" fmla="*/ 108 w 108"/>
                <a:gd name="T3" fmla="*/ 0 h 76"/>
                <a:gd name="T4" fmla="*/ 108 w 108"/>
                <a:gd name="T5" fmla="*/ 76 h 76"/>
                <a:gd name="T6" fmla="*/ 0 w 108"/>
                <a:gd name="T7" fmla="*/ 76 h 76"/>
                <a:gd name="T8" fmla="*/ 0 w 108"/>
                <a:gd name="T9" fmla="*/ 0 h 76"/>
                <a:gd name="T10" fmla="*/ 0 w 108"/>
                <a:gd name="T11" fmla="*/ 0 h 76"/>
                <a:gd name="T12" fmla="*/ 105 w 108"/>
                <a:gd name="T13" fmla="*/ 0 h 76"/>
                <a:gd name="T14" fmla="*/ 105 w 108"/>
                <a:gd name="T15" fmla="*/ 74 h 76"/>
                <a:gd name="T16" fmla="*/ 0 w 108"/>
                <a:gd name="T17" fmla="*/ 74 h 76"/>
                <a:gd name="T18" fmla="*/ 0 w 108"/>
                <a:gd name="T19" fmla="*/ 0 h 7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08" h="76">
                  <a:moveTo>
                    <a:pt x="0" y="0"/>
                  </a:moveTo>
                  <a:lnTo>
                    <a:pt x="108" y="0"/>
                  </a:lnTo>
                  <a:lnTo>
                    <a:pt x="108" y="76"/>
                  </a:lnTo>
                  <a:lnTo>
                    <a:pt x="0" y="7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05" y="0"/>
                  </a:lnTo>
                  <a:lnTo>
                    <a:pt x="105" y="74"/>
                  </a:lnTo>
                  <a:lnTo>
                    <a:pt x="0" y="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BE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08" name="Freeform 747">
              <a:extLst>
                <a:ext uri="{FF2B5EF4-FFF2-40B4-BE49-F238E27FC236}">
                  <a16:creationId xmlns:a16="http://schemas.microsoft.com/office/drawing/2014/main" id="{B6A5DFB7-AA79-714F-B2C4-F1E4BB8FC2A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05" cy="74"/>
            </a:xfrm>
            <a:custGeom>
              <a:avLst/>
              <a:gdLst>
                <a:gd name="T0" fmla="*/ 0 w 105"/>
                <a:gd name="T1" fmla="*/ 0 h 74"/>
                <a:gd name="T2" fmla="*/ 105 w 105"/>
                <a:gd name="T3" fmla="*/ 0 h 74"/>
                <a:gd name="T4" fmla="*/ 105 w 105"/>
                <a:gd name="T5" fmla="*/ 74 h 74"/>
                <a:gd name="T6" fmla="*/ 0 w 105"/>
                <a:gd name="T7" fmla="*/ 74 h 74"/>
                <a:gd name="T8" fmla="*/ 0 w 105"/>
                <a:gd name="T9" fmla="*/ 0 h 74"/>
                <a:gd name="T10" fmla="*/ 0 w 105"/>
                <a:gd name="T11" fmla="*/ 0 h 74"/>
                <a:gd name="T12" fmla="*/ 103 w 105"/>
                <a:gd name="T13" fmla="*/ 0 h 74"/>
                <a:gd name="T14" fmla="*/ 103 w 105"/>
                <a:gd name="T15" fmla="*/ 73 h 74"/>
                <a:gd name="T16" fmla="*/ 0 w 105"/>
                <a:gd name="T17" fmla="*/ 73 h 74"/>
                <a:gd name="T18" fmla="*/ 0 w 105"/>
                <a:gd name="T19" fmla="*/ 0 h 7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05" h="74">
                  <a:moveTo>
                    <a:pt x="0" y="0"/>
                  </a:moveTo>
                  <a:lnTo>
                    <a:pt x="105" y="0"/>
                  </a:lnTo>
                  <a:lnTo>
                    <a:pt x="105" y="74"/>
                  </a:lnTo>
                  <a:lnTo>
                    <a:pt x="0" y="7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03" y="0"/>
                  </a:lnTo>
                  <a:lnTo>
                    <a:pt x="103" y="73"/>
                  </a:lnTo>
                  <a:lnTo>
                    <a:pt x="0" y="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CE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09" name="Freeform 748">
              <a:extLst>
                <a:ext uri="{FF2B5EF4-FFF2-40B4-BE49-F238E27FC236}">
                  <a16:creationId xmlns:a16="http://schemas.microsoft.com/office/drawing/2014/main" id="{7BAB7550-C7CF-914C-9D74-1B2ABC7CCA7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03" cy="73"/>
            </a:xfrm>
            <a:custGeom>
              <a:avLst/>
              <a:gdLst>
                <a:gd name="T0" fmla="*/ 0 w 103"/>
                <a:gd name="T1" fmla="*/ 0 h 73"/>
                <a:gd name="T2" fmla="*/ 103 w 103"/>
                <a:gd name="T3" fmla="*/ 0 h 73"/>
                <a:gd name="T4" fmla="*/ 103 w 103"/>
                <a:gd name="T5" fmla="*/ 73 h 73"/>
                <a:gd name="T6" fmla="*/ 0 w 103"/>
                <a:gd name="T7" fmla="*/ 73 h 73"/>
                <a:gd name="T8" fmla="*/ 0 w 103"/>
                <a:gd name="T9" fmla="*/ 0 h 73"/>
                <a:gd name="T10" fmla="*/ 0 w 103"/>
                <a:gd name="T11" fmla="*/ 0 h 73"/>
                <a:gd name="T12" fmla="*/ 100 w 103"/>
                <a:gd name="T13" fmla="*/ 0 h 73"/>
                <a:gd name="T14" fmla="*/ 100 w 103"/>
                <a:gd name="T15" fmla="*/ 71 h 73"/>
                <a:gd name="T16" fmla="*/ 0 w 103"/>
                <a:gd name="T17" fmla="*/ 71 h 73"/>
                <a:gd name="T18" fmla="*/ 0 w 103"/>
                <a:gd name="T19" fmla="*/ 0 h 7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03" h="73">
                  <a:moveTo>
                    <a:pt x="0" y="0"/>
                  </a:moveTo>
                  <a:lnTo>
                    <a:pt x="103" y="0"/>
                  </a:lnTo>
                  <a:lnTo>
                    <a:pt x="103" y="73"/>
                  </a:lnTo>
                  <a:lnTo>
                    <a:pt x="0" y="73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00" y="0"/>
                  </a:lnTo>
                  <a:lnTo>
                    <a:pt x="100" y="71"/>
                  </a:lnTo>
                  <a:lnTo>
                    <a:pt x="0" y="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E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10" name="Freeform 749">
              <a:extLst>
                <a:ext uri="{FF2B5EF4-FFF2-40B4-BE49-F238E27FC236}">
                  <a16:creationId xmlns:a16="http://schemas.microsoft.com/office/drawing/2014/main" id="{EEDB122B-F73C-1645-BED5-25A12B1443A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00" cy="71"/>
            </a:xfrm>
            <a:custGeom>
              <a:avLst/>
              <a:gdLst>
                <a:gd name="T0" fmla="*/ 0 w 100"/>
                <a:gd name="T1" fmla="*/ 0 h 71"/>
                <a:gd name="T2" fmla="*/ 100 w 100"/>
                <a:gd name="T3" fmla="*/ 0 h 71"/>
                <a:gd name="T4" fmla="*/ 100 w 100"/>
                <a:gd name="T5" fmla="*/ 71 h 71"/>
                <a:gd name="T6" fmla="*/ 0 w 100"/>
                <a:gd name="T7" fmla="*/ 71 h 71"/>
                <a:gd name="T8" fmla="*/ 0 w 100"/>
                <a:gd name="T9" fmla="*/ 0 h 71"/>
                <a:gd name="T10" fmla="*/ 0 w 100"/>
                <a:gd name="T11" fmla="*/ 0 h 71"/>
                <a:gd name="T12" fmla="*/ 98 w 100"/>
                <a:gd name="T13" fmla="*/ 0 h 71"/>
                <a:gd name="T14" fmla="*/ 98 w 100"/>
                <a:gd name="T15" fmla="*/ 70 h 71"/>
                <a:gd name="T16" fmla="*/ 0 w 100"/>
                <a:gd name="T17" fmla="*/ 70 h 71"/>
                <a:gd name="T18" fmla="*/ 0 w 100"/>
                <a:gd name="T19" fmla="*/ 0 h 7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00" h="71">
                  <a:moveTo>
                    <a:pt x="0" y="0"/>
                  </a:moveTo>
                  <a:lnTo>
                    <a:pt x="100" y="0"/>
                  </a:lnTo>
                  <a:lnTo>
                    <a:pt x="100" y="71"/>
                  </a:lnTo>
                  <a:lnTo>
                    <a:pt x="0" y="71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98" y="0"/>
                  </a:lnTo>
                  <a:lnTo>
                    <a:pt x="98" y="70"/>
                  </a:lnTo>
                  <a:lnTo>
                    <a:pt x="0" y="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EE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11" name="Freeform 750">
              <a:extLst>
                <a:ext uri="{FF2B5EF4-FFF2-40B4-BE49-F238E27FC236}">
                  <a16:creationId xmlns:a16="http://schemas.microsoft.com/office/drawing/2014/main" id="{D8AEA617-174B-1148-8FDD-5F84D973395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98" cy="70"/>
            </a:xfrm>
            <a:custGeom>
              <a:avLst/>
              <a:gdLst>
                <a:gd name="T0" fmla="*/ 0 w 98"/>
                <a:gd name="T1" fmla="*/ 0 h 70"/>
                <a:gd name="T2" fmla="*/ 98 w 98"/>
                <a:gd name="T3" fmla="*/ 0 h 70"/>
                <a:gd name="T4" fmla="*/ 98 w 98"/>
                <a:gd name="T5" fmla="*/ 70 h 70"/>
                <a:gd name="T6" fmla="*/ 0 w 98"/>
                <a:gd name="T7" fmla="*/ 70 h 70"/>
                <a:gd name="T8" fmla="*/ 0 w 98"/>
                <a:gd name="T9" fmla="*/ 0 h 70"/>
                <a:gd name="T10" fmla="*/ 0 w 98"/>
                <a:gd name="T11" fmla="*/ 0 h 70"/>
                <a:gd name="T12" fmla="*/ 95 w 98"/>
                <a:gd name="T13" fmla="*/ 0 h 70"/>
                <a:gd name="T14" fmla="*/ 95 w 98"/>
                <a:gd name="T15" fmla="*/ 68 h 70"/>
                <a:gd name="T16" fmla="*/ 0 w 98"/>
                <a:gd name="T17" fmla="*/ 68 h 70"/>
                <a:gd name="T18" fmla="*/ 0 w 98"/>
                <a:gd name="T19" fmla="*/ 0 h 7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8" h="70">
                  <a:moveTo>
                    <a:pt x="0" y="0"/>
                  </a:moveTo>
                  <a:lnTo>
                    <a:pt x="98" y="0"/>
                  </a:lnTo>
                  <a:lnTo>
                    <a:pt x="98" y="70"/>
                  </a:lnTo>
                  <a:lnTo>
                    <a:pt x="0" y="7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95" y="0"/>
                  </a:lnTo>
                  <a:lnTo>
                    <a:pt x="95" y="68"/>
                  </a:lnTo>
                  <a:lnTo>
                    <a:pt x="0" y="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FE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12" name="Freeform 751">
              <a:extLst>
                <a:ext uri="{FF2B5EF4-FFF2-40B4-BE49-F238E27FC236}">
                  <a16:creationId xmlns:a16="http://schemas.microsoft.com/office/drawing/2014/main" id="{69080B42-FF87-E647-AC90-89CFFDC3A8E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95" cy="68"/>
            </a:xfrm>
            <a:custGeom>
              <a:avLst/>
              <a:gdLst>
                <a:gd name="T0" fmla="*/ 0 w 95"/>
                <a:gd name="T1" fmla="*/ 0 h 68"/>
                <a:gd name="T2" fmla="*/ 95 w 95"/>
                <a:gd name="T3" fmla="*/ 0 h 68"/>
                <a:gd name="T4" fmla="*/ 95 w 95"/>
                <a:gd name="T5" fmla="*/ 68 h 68"/>
                <a:gd name="T6" fmla="*/ 0 w 95"/>
                <a:gd name="T7" fmla="*/ 68 h 68"/>
                <a:gd name="T8" fmla="*/ 0 w 95"/>
                <a:gd name="T9" fmla="*/ 0 h 68"/>
                <a:gd name="T10" fmla="*/ 0 w 95"/>
                <a:gd name="T11" fmla="*/ 0 h 68"/>
                <a:gd name="T12" fmla="*/ 93 w 95"/>
                <a:gd name="T13" fmla="*/ 0 h 68"/>
                <a:gd name="T14" fmla="*/ 93 w 95"/>
                <a:gd name="T15" fmla="*/ 66 h 68"/>
                <a:gd name="T16" fmla="*/ 0 w 95"/>
                <a:gd name="T17" fmla="*/ 66 h 68"/>
                <a:gd name="T18" fmla="*/ 0 w 95"/>
                <a:gd name="T19" fmla="*/ 0 h 6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5" h="68">
                  <a:moveTo>
                    <a:pt x="0" y="0"/>
                  </a:moveTo>
                  <a:lnTo>
                    <a:pt x="95" y="0"/>
                  </a:lnTo>
                  <a:lnTo>
                    <a:pt x="95" y="68"/>
                  </a:lnTo>
                  <a:lnTo>
                    <a:pt x="0" y="68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93" y="0"/>
                  </a:lnTo>
                  <a:lnTo>
                    <a:pt x="93" y="66"/>
                  </a:lnTo>
                  <a:lnTo>
                    <a:pt x="0" y="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F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13" name="Freeform 752">
              <a:extLst>
                <a:ext uri="{FF2B5EF4-FFF2-40B4-BE49-F238E27FC236}">
                  <a16:creationId xmlns:a16="http://schemas.microsoft.com/office/drawing/2014/main" id="{DF517078-DA87-4A48-8C31-2FEE8B2B61A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93" cy="66"/>
            </a:xfrm>
            <a:custGeom>
              <a:avLst/>
              <a:gdLst>
                <a:gd name="T0" fmla="*/ 0 w 93"/>
                <a:gd name="T1" fmla="*/ 0 h 66"/>
                <a:gd name="T2" fmla="*/ 93 w 93"/>
                <a:gd name="T3" fmla="*/ 0 h 66"/>
                <a:gd name="T4" fmla="*/ 93 w 93"/>
                <a:gd name="T5" fmla="*/ 66 h 66"/>
                <a:gd name="T6" fmla="*/ 0 w 93"/>
                <a:gd name="T7" fmla="*/ 66 h 66"/>
                <a:gd name="T8" fmla="*/ 0 w 93"/>
                <a:gd name="T9" fmla="*/ 0 h 66"/>
                <a:gd name="T10" fmla="*/ 0 w 93"/>
                <a:gd name="T11" fmla="*/ 0 h 66"/>
                <a:gd name="T12" fmla="*/ 91 w 93"/>
                <a:gd name="T13" fmla="*/ 0 h 66"/>
                <a:gd name="T14" fmla="*/ 91 w 93"/>
                <a:gd name="T15" fmla="*/ 65 h 66"/>
                <a:gd name="T16" fmla="*/ 0 w 93"/>
                <a:gd name="T17" fmla="*/ 65 h 66"/>
                <a:gd name="T18" fmla="*/ 0 w 93"/>
                <a:gd name="T19" fmla="*/ 0 h 6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3" h="66">
                  <a:moveTo>
                    <a:pt x="0" y="0"/>
                  </a:moveTo>
                  <a:lnTo>
                    <a:pt x="93" y="0"/>
                  </a:lnTo>
                  <a:lnTo>
                    <a:pt x="93" y="66"/>
                  </a:lnTo>
                  <a:lnTo>
                    <a:pt x="0" y="6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91" y="0"/>
                  </a:lnTo>
                  <a:lnTo>
                    <a:pt x="91" y="65"/>
                  </a:lnTo>
                  <a:lnTo>
                    <a:pt x="0" y="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F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14" name="Freeform 753">
              <a:extLst>
                <a:ext uri="{FF2B5EF4-FFF2-40B4-BE49-F238E27FC236}">
                  <a16:creationId xmlns:a16="http://schemas.microsoft.com/office/drawing/2014/main" id="{A042022A-AF9D-724B-8544-D38747474C1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91" cy="65"/>
            </a:xfrm>
            <a:custGeom>
              <a:avLst/>
              <a:gdLst>
                <a:gd name="T0" fmla="*/ 0 w 91"/>
                <a:gd name="T1" fmla="*/ 0 h 65"/>
                <a:gd name="T2" fmla="*/ 91 w 91"/>
                <a:gd name="T3" fmla="*/ 0 h 65"/>
                <a:gd name="T4" fmla="*/ 91 w 91"/>
                <a:gd name="T5" fmla="*/ 65 h 65"/>
                <a:gd name="T6" fmla="*/ 0 w 91"/>
                <a:gd name="T7" fmla="*/ 65 h 65"/>
                <a:gd name="T8" fmla="*/ 0 w 91"/>
                <a:gd name="T9" fmla="*/ 0 h 65"/>
                <a:gd name="T10" fmla="*/ 0 w 91"/>
                <a:gd name="T11" fmla="*/ 0 h 65"/>
                <a:gd name="T12" fmla="*/ 89 w 91"/>
                <a:gd name="T13" fmla="*/ 0 h 65"/>
                <a:gd name="T14" fmla="*/ 89 w 91"/>
                <a:gd name="T15" fmla="*/ 63 h 65"/>
                <a:gd name="T16" fmla="*/ 0 w 91"/>
                <a:gd name="T17" fmla="*/ 63 h 65"/>
                <a:gd name="T18" fmla="*/ 0 w 91"/>
                <a:gd name="T19" fmla="*/ 0 h 6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1" h="65">
                  <a:moveTo>
                    <a:pt x="0" y="0"/>
                  </a:moveTo>
                  <a:lnTo>
                    <a:pt x="91" y="0"/>
                  </a:lnTo>
                  <a:lnTo>
                    <a:pt x="91" y="65"/>
                  </a:lnTo>
                  <a:lnTo>
                    <a:pt x="0" y="65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9" y="0"/>
                  </a:lnTo>
                  <a:lnTo>
                    <a:pt x="89" y="63"/>
                  </a:lnTo>
                  <a:lnTo>
                    <a:pt x="0" y="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F1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15" name="Freeform 754">
              <a:extLst>
                <a:ext uri="{FF2B5EF4-FFF2-40B4-BE49-F238E27FC236}">
                  <a16:creationId xmlns:a16="http://schemas.microsoft.com/office/drawing/2014/main" id="{BB7E3BA5-076B-AA43-805E-4EB3A5D30B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89" cy="63"/>
            </a:xfrm>
            <a:custGeom>
              <a:avLst/>
              <a:gdLst>
                <a:gd name="T0" fmla="*/ 0 w 89"/>
                <a:gd name="T1" fmla="*/ 0 h 63"/>
                <a:gd name="T2" fmla="*/ 89 w 89"/>
                <a:gd name="T3" fmla="*/ 0 h 63"/>
                <a:gd name="T4" fmla="*/ 89 w 89"/>
                <a:gd name="T5" fmla="*/ 63 h 63"/>
                <a:gd name="T6" fmla="*/ 0 w 89"/>
                <a:gd name="T7" fmla="*/ 63 h 63"/>
                <a:gd name="T8" fmla="*/ 0 w 89"/>
                <a:gd name="T9" fmla="*/ 0 h 63"/>
                <a:gd name="T10" fmla="*/ 0 w 89"/>
                <a:gd name="T11" fmla="*/ 0 h 63"/>
                <a:gd name="T12" fmla="*/ 86 w 89"/>
                <a:gd name="T13" fmla="*/ 0 h 63"/>
                <a:gd name="T14" fmla="*/ 86 w 89"/>
                <a:gd name="T15" fmla="*/ 61 h 63"/>
                <a:gd name="T16" fmla="*/ 0 w 89"/>
                <a:gd name="T17" fmla="*/ 61 h 63"/>
                <a:gd name="T18" fmla="*/ 0 w 89"/>
                <a:gd name="T19" fmla="*/ 0 h 6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9" h="63">
                  <a:moveTo>
                    <a:pt x="0" y="0"/>
                  </a:moveTo>
                  <a:lnTo>
                    <a:pt x="89" y="0"/>
                  </a:lnTo>
                  <a:lnTo>
                    <a:pt x="89" y="63"/>
                  </a:lnTo>
                  <a:lnTo>
                    <a:pt x="0" y="63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" y="0"/>
                  </a:lnTo>
                  <a:lnTo>
                    <a:pt x="86" y="61"/>
                  </a:lnTo>
                  <a:lnTo>
                    <a:pt x="0" y="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F2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16" name="Freeform 755">
              <a:extLst>
                <a:ext uri="{FF2B5EF4-FFF2-40B4-BE49-F238E27FC236}">
                  <a16:creationId xmlns:a16="http://schemas.microsoft.com/office/drawing/2014/main" id="{5E655FD5-B3C9-B54F-A61B-FD024DC915F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86" cy="61"/>
            </a:xfrm>
            <a:custGeom>
              <a:avLst/>
              <a:gdLst>
                <a:gd name="T0" fmla="*/ 0 w 86"/>
                <a:gd name="T1" fmla="*/ 0 h 61"/>
                <a:gd name="T2" fmla="*/ 86 w 86"/>
                <a:gd name="T3" fmla="*/ 0 h 61"/>
                <a:gd name="T4" fmla="*/ 86 w 86"/>
                <a:gd name="T5" fmla="*/ 61 h 61"/>
                <a:gd name="T6" fmla="*/ 0 w 86"/>
                <a:gd name="T7" fmla="*/ 61 h 61"/>
                <a:gd name="T8" fmla="*/ 0 w 86"/>
                <a:gd name="T9" fmla="*/ 0 h 61"/>
                <a:gd name="T10" fmla="*/ 0 w 86"/>
                <a:gd name="T11" fmla="*/ 0 h 61"/>
                <a:gd name="T12" fmla="*/ 84 w 86"/>
                <a:gd name="T13" fmla="*/ 0 h 61"/>
                <a:gd name="T14" fmla="*/ 84 w 86"/>
                <a:gd name="T15" fmla="*/ 60 h 61"/>
                <a:gd name="T16" fmla="*/ 0 w 86"/>
                <a:gd name="T17" fmla="*/ 60 h 61"/>
                <a:gd name="T18" fmla="*/ 0 w 86"/>
                <a:gd name="T19" fmla="*/ 0 h 6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" h="61">
                  <a:moveTo>
                    <a:pt x="0" y="0"/>
                  </a:moveTo>
                  <a:lnTo>
                    <a:pt x="86" y="0"/>
                  </a:lnTo>
                  <a:lnTo>
                    <a:pt x="86" y="61"/>
                  </a:lnTo>
                  <a:lnTo>
                    <a:pt x="0" y="61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4" y="0"/>
                  </a:lnTo>
                  <a:lnTo>
                    <a:pt x="84" y="60"/>
                  </a:lnTo>
                  <a:lnTo>
                    <a:pt x="0" y="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F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17" name="Freeform 756">
              <a:extLst>
                <a:ext uri="{FF2B5EF4-FFF2-40B4-BE49-F238E27FC236}">
                  <a16:creationId xmlns:a16="http://schemas.microsoft.com/office/drawing/2014/main" id="{69AF17AA-A21D-8344-A1BE-24EA42865B8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84" cy="60"/>
            </a:xfrm>
            <a:custGeom>
              <a:avLst/>
              <a:gdLst>
                <a:gd name="T0" fmla="*/ 0 w 84"/>
                <a:gd name="T1" fmla="*/ 0 h 60"/>
                <a:gd name="T2" fmla="*/ 84 w 84"/>
                <a:gd name="T3" fmla="*/ 0 h 60"/>
                <a:gd name="T4" fmla="*/ 84 w 84"/>
                <a:gd name="T5" fmla="*/ 60 h 60"/>
                <a:gd name="T6" fmla="*/ 0 w 84"/>
                <a:gd name="T7" fmla="*/ 60 h 60"/>
                <a:gd name="T8" fmla="*/ 0 w 84"/>
                <a:gd name="T9" fmla="*/ 0 h 60"/>
                <a:gd name="T10" fmla="*/ 0 w 84"/>
                <a:gd name="T11" fmla="*/ 0 h 60"/>
                <a:gd name="T12" fmla="*/ 82 w 84"/>
                <a:gd name="T13" fmla="*/ 0 h 60"/>
                <a:gd name="T14" fmla="*/ 82 w 84"/>
                <a:gd name="T15" fmla="*/ 57 h 60"/>
                <a:gd name="T16" fmla="*/ 0 w 84"/>
                <a:gd name="T17" fmla="*/ 57 h 60"/>
                <a:gd name="T18" fmla="*/ 0 w 84"/>
                <a:gd name="T19" fmla="*/ 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4" h="60">
                  <a:moveTo>
                    <a:pt x="0" y="0"/>
                  </a:moveTo>
                  <a:lnTo>
                    <a:pt x="84" y="0"/>
                  </a:lnTo>
                  <a:lnTo>
                    <a:pt x="84" y="60"/>
                  </a:lnTo>
                  <a:lnTo>
                    <a:pt x="0" y="6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2" y="0"/>
                  </a:lnTo>
                  <a:lnTo>
                    <a:pt x="82" y="57"/>
                  </a:lnTo>
                  <a:lnTo>
                    <a:pt x="0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F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18" name="Freeform 757">
              <a:extLst>
                <a:ext uri="{FF2B5EF4-FFF2-40B4-BE49-F238E27FC236}">
                  <a16:creationId xmlns:a16="http://schemas.microsoft.com/office/drawing/2014/main" id="{A3529894-7DF8-3342-83CD-740113CD3F9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82" cy="57"/>
            </a:xfrm>
            <a:custGeom>
              <a:avLst/>
              <a:gdLst>
                <a:gd name="T0" fmla="*/ 0 w 82"/>
                <a:gd name="T1" fmla="*/ 0 h 57"/>
                <a:gd name="T2" fmla="*/ 82 w 82"/>
                <a:gd name="T3" fmla="*/ 0 h 57"/>
                <a:gd name="T4" fmla="*/ 82 w 82"/>
                <a:gd name="T5" fmla="*/ 57 h 57"/>
                <a:gd name="T6" fmla="*/ 0 w 82"/>
                <a:gd name="T7" fmla="*/ 57 h 57"/>
                <a:gd name="T8" fmla="*/ 0 w 82"/>
                <a:gd name="T9" fmla="*/ 0 h 57"/>
                <a:gd name="T10" fmla="*/ 0 w 82"/>
                <a:gd name="T11" fmla="*/ 0 h 57"/>
                <a:gd name="T12" fmla="*/ 79 w 82"/>
                <a:gd name="T13" fmla="*/ 0 h 57"/>
                <a:gd name="T14" fmla="*/ 79 w 82"/>
                <a:gd name="T15" fmla="*/ 56 h 57"/>
                <a:gd name="T16" fmla="*/ 0 w 82"/>
                <a:gd name="T17" fmla="*/ 56 h 57"/>
                <a:gd name="T18" fmla="*/ 0 w 82"/>
                <a:gd name="T19" fmla="*/ 0 h 5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2" h="57">
                  <a:moveTo>
                    <a:pt x="0" y="0"/>
                  </a:moveTo>
                  <a:lnTo>
                    <a:pt x="82" y="0"/>
                  </a:lnTo>
                  <a:lnTo>
                    <a:pt x="82" y="57"/>
                  </a:lnTo>
                  <a:lnTo>
                    <a:pt x="0" y="57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79" y="0"/>
                  </a:lnTo>
                  <a:lnTo>
                    <a:pt x="79" y="56"/>
                  </a:lnTo>
                  <a:lnTo>
                    <a:pt x="0" y="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F4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19" name="Freeform 758">
              <a:extLst>
                <a:ext uri="{FF2B5EF4-FFF2-40B4-BE49-F238E27FC236}">
                  <a16:creationId xmlns:a16="http://schemas.microsoft.com/office/drawing/2014/main" id="{658428A1-B1F9-634B-9BAA-4A1A82DFCD0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79" cy="56"/>
            </a:xfrm>
            <a:custGeom>
              <a:avLst/>
              <a:gdLst>
                <a:gd name="T0" fmla="*/ 0 w 79"/>
                <a:gd name="T1" fmla="*/ 0 h 56"/>
                <a:gd name="T2" fmla="*/ 79 w 79"/>
                <a:gd name="T3" fmla="*/ 0 h 56"/>
                <a:gd name="T4" fmla="*/ 79 w 79"/>
                <a:gd name="T5" fmla="*/ 56 h 56"/>
                <a:gd name="T6" fmla="*/ 0 w 79"/>
                <a:gd name="T7" fmla="*/ 56 h 56"/>
                <a:gd name="T8" fmla="*/ 0 w 79"/>
                <a:gd name="T9" fmla="*/ 0 h 56"/>
                <a:gd name="T10" fmla="*/ 0 w 79"/>
                <a:gd name="T11" fmla="*/ 0 h 56"/>
                <a:gd name="T12" fmla="*/ 76 w 79"/>
                <a:gd name="T13" fmla="*/ 0 h 56"/>
                <a:gd name="T14" fmla="*/ 76 w 79"/>
                <a:gd name="T15" fmla="*/ 54 h 56"/>
                <a:gd name="T16" fmla="*/ 0 w 79"/>
                <a:gd name="T17" fmla="*/ 54 h 56"/>
                <a:gd name="T18" fmla="*/ 0 w 79"/>
                <a:gd name="T19" fmla="*/ 0 h 5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9" h="56">
                  <a:moveTo>
                    <a:pt x="0" y="0"/>
                  </a:moveTo>
                  <a:lnTo>
                    <a:pt x="79" y="0"/>
                  </a:lnTo>
                  <a:lnTo>
                    <a:pt x="79" y="56"/>
                  </a:lnTo>
                  <a:lnTo>
                    <a:pt x="0" y="5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76" y="0"/>
                  </a:lnTo>
                  <a:lnTo>
                    <a:pt x="76" y="54"/>
                  </a:lnTo>
                  <a:lnTo>
                    <a:pt x="0" y="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5F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20" name="Freeform 759">
              <a:extLst>
                <a:ext uri="{FF2B5EF4-FFF2-40B4-BE49-F238E27FC236}">
                  <a16:creationId xmlns:a16="http://schemas.microsoft.com/office/drawing/2014/main" id="{EC3D567D-A343-1741-A066-D37D0140870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76" cy="54"/>
            </a:xfrm>
            <a:custGeom>
              <a:avLst/>
              <a:gdLst>
                <a:gd name="T0" fmla="*/ 0 w 76"/>
                <a:gd name="T1" fmla="*/ 0 h 54"/>
                <a:gd name="T2" fmla="*/ 76 w 76"/>
                <a:gd name="T3" fmla="*/ 0 h 54"/>
                <a:gd name="T4" fmla="*/ 76 w 76"/>
                <a:gd name="T5" fmla="*/ 54 h 54"/>
                <a:gd name="T6" fmla="*/ 0 w 76"/>
                <a:gd name="T7" fmla="*/ 54 h 54"/>
                <a:gd name="T8" fmla="*/ 0 w 76"/>
                <a:gd name="T9" fmla="*/ 0 h 54"/>
                <a:gd name="T10" fmla="*/ 0 w 76"/>
                <a:gd name="T11" fmla="*/ 0 h 54"/>
                <a:gd name="T12" fmla="*/ 74 w 76"/>
                <a:gd name="T13" fmla="*/ 0 h 54"/>
                <a:gd name="T14" fmla="*/ 74 w 76"/>
                <a:gd name="T15" fmla="*/ 52 h 54"/>
                <a:gd name="T16" fmla="*/ 0 w 76"/>
                <a:gd name="T17" fmla="*/ 52 h 54"/>
                <a:gd name="T18" fmla="*/ 0 w 76"/>
                <a:gd name="T19" fmla="*/ 0 h 5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6" h="54">
                  <a:moveTo>
                    <a:pt x="0" y="0"/>
                  </a:moveTo>
                  <a:lnTo>
                    <a:pt x="76" y="0"/>
                  </a:lnTo>
                  <a:lnTo>
                    <a:pt x="76" y="54"/>
                  </a:lnTo>
                  <a:lnTo>
                    <a:pt x="0" y="5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74" y="0"/>
                  </a:lnTo>
                  <a:lnTo>
                    <a:pt x="74" y="52"/>
                  </a:lnTo>
                  <a:lnTo>
                    <a:pt x="0" y="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6F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21" name="Freeform 760">
              <a:extLst>
                <a:ext uri="{FF2B5EF4-FFF2-40B4-BE49-F238E27FC236}">
                  <a16:creationId xmlns:a16="http://schemas.microsoft.com/office/drawing/2014/main" id="{1FE58293-9CBE-EC46-AEC2-FEEE97BF2B2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74" cy="52"/>
            </a:xfrm>
            <a:custGeom>
              <a:avLst/>
              <a:gdLst>
                <a:gd name="T0" fmla="*/ 0 w 74"/>
                <a:gd name="T1" fmla="*/ 0 h 52"/>
                <a:gd name="T2" fmla="*/ 74 w 74"/>
                <a:gd name="T3" fmla="*/ 0 h 52"/>
                <a:gd name="T4" fmla="*/ 74 w 74"/>
                <a:gd name="T5" fmla="*/ 52 h 52"/>
                <a:gd name="T6" fmla="*/ 0 w 74"/>
                <a:gd name="T7" fmla="*/ 52 h 52"/>
                <a:gd name="T8" fmla="*/ 0 w 74"/>
                <a:gd name="T9" fmla="*/ 0 h 52"/>
                <a:gd name="T10" fmla="*/ 0 w 74"/>
                <a:gd name="T11" fmla="*/ 0 h 52"/>
                <a:gd name="T12" fmla="*/ 72 w 74"/>
                <a:gd name="T13" fmla="*/ 0 h 52"/>
                <a:gd name="T14" fmla="*/ 72 w 74"/>
                <a:gd name="T15" fmla="*/ 51 h 52"/>
                <a:gd name="T16" fmla="*/ 0 w 74"/>
                <a:gd name="T17" fmla="*/ 51 h 52"/>
                <a:gd name="T18" fmla="*/ 0 w 74"/>
                <a:gd name="T19" fmla="*/ 0 h 5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4" h="52">
                  <a:moveTo>
                    <a:pt x="0" y="0"/>
                  </a:moveTo>
                  <a:lnTo>
                    <a:pt x="74" y="0"/>
                  </a:lnTo>
                  <a:lnTo>
                    <a:pt x="74" y="52"/>
                  </a:lnTo>
                  <a:lnTo>
                    <a:pt x="0" y="52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72" y="0"/>
                  </a:lnTo>
                  <a:lnTo>
                    <a:pt x="72" y="51"/>
                  </a:lnTo>
                  <a:lnTo>
                    <a:pt x="0" y="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6F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22" name="Freeform 761">
              <a:extLst>
                <a:ext uri="{FF2B5EF4-FFF2-40B4-BE49-F238E27FC236}">
                  <a16:creationId xmlns:a16="http://schemas.microsoft.com/office/drawing/2014/main" id="{380FB85A-FA87-424D-A91D-AF84AA9B5C4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72" cy="51"/>
            </a:xfrm>
            <a:custGeom>
              <a:avLst/>
              <a:gdLst>
                <a:gd name="T0" fmla="*/ 0 w 72"/>
                <a:gd name="T1" fmla="*/ 0 h 51"/>
                <a:gd name="T2" fmla="*/ 72 w 72"/>
                <a:gd name="T3" fmla="*/ 0 h 51"/>
                <a:gd name="T4" fmla="*/ 72 w 72"/>
                <a:gd name="T5" fmla="*/ 51 h 51"/>
                <a:gd name="T6" fmla="*/ 0 w 72"/>
                <a:gd name="T7" fmla="*/ 51 h 51"/>
                <a:gd name="T8" fmla="*/ 0 w 72"/>
                <a:gd name="T9" fmla="*/ 0 h 51"/>
                <a:gd name="T10" fmla="*/ 0 w 72"/>
                <a:gd name="T11" fmla="*/ 0 h 51"/>
                <a:gd name="T12" fmla="*/ 69 w 72"/>
                <a:gd name="T13" fmla="*/ 0 h 51"/>
                <a:gd name="T14" fmla="*/ 69 w 72"/>
                <a:gd name="T15" fmla="*/ 49 h 51"/>
                <a:gd name="T16" fmla="*/ 0 w 72"/>
                <a:gd name="T17" fmla="*/ 49 h 51"/>
                <a:gd name="T18" fmla="*/ 0 w 72"/>
                <a:gd name="T19" fmla="*/ 0 h 5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2" h="51">
                  <a:moveTo>
                    <a:pt x="0" y="0"/>
                  </a:moveTo>
                  <a:lnTo>
                    <a:pt x="72" y="0"/>
                  </a:lnTo>
                  <a:lnTo>
                    <a:pt x="72" y="51"/>
                  </a:lnTo>
                  <a:lnTo>
                    <a:pt x="0" y="51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69" y="0"/>
                  </a:lnTo>
                  <a:lnTo>
                    <a:pt x="69" y="49"/>
                  </a:lnTo>
                  <a:lnTo>
                    <a:pt x="0" y="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7F7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23" name="Freeform 762">
              <a:extLst>
                <a:ext uri="{FF2B5EF4-FFF2-40B4-BE49-F238E27FC236}">
                  <a16:creationId xmlns:a16="http://schemas.microsoft.com/office/drawing/2014/main" id="{07CE384B-8A82-D648-9A5A-B69CD7CF957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69" cy="49"/>
            </a:xfrm>
            <a:custGeom>
              <a:avLst/>
              <a:gdLst>
                <a:gd name="T0" fmla="*/ 0 w 69"/>
                <a:gd name="T1" fmla="*/ 0 h 49"/>
                <a:gd name="T2" fmla="*/ 69 w 69"/>
                <a:gd name="T3" fmla="*/ 0 h 49"/>
                <a:gd name="T4" fmla="*/ 69 w 69"/>
                <a:gd name="T5" fmla="*/ 49 h 49"/>
                <a:gd name="T6" fmla="*/ 0 w 69"/>
                <a:gd name="T7" fmla="*/ 49 h 49"/>
                <a:gd name="T8" fmla="*/ 0 w 69"/>
                <a:gd name="T9" fmla="*/ 0 h 49"/>
                <a:gd name="T10" fmla="*/ 0 w 69"/>
                <a:gd name="T11" fmla="*/ 0 h 49"/>
                <a:gd name="T12" fmla="*/ 67 w 69"/>
                <a:gd name="T13" fmla="*/ 0 h 49"/>
                <a:gd name="T14" fmla="*/ 67 w 69"/>
                <a:gd name="T15" fmla="*/ 48 h 49"/>
                <a:gd name="T16" fmla="*/ 0 w 69"/>
                <a:gd name="T17" fmla="*/ 48 h 49"/>
                <a:gd name="T18" fmla="*/ 0 w 69"/>
                <a:gd name="T19" fmla="*/ 0 h 4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9" h="49">
                  <a:moveTo>
                    <a:pt x="0" y="0"/>
                  </a:moveTo>
                  <a:lnTo>
                    <a:pt x="69" y="0"/>
                  </a:lnTo>
                  <a:lnTo>
                    <a:pt x="69" y="49"/>
                  </a:lnTo>
                  <a:lnTo>
                    <a:pt x="0" y="49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67" y="0"/>
                  </a:lnTo>
                  <a:lnTo>
                    <a:pt x="67" y="48"/>
                  </a:lnTo>
                  <a:lnTo>
                    <a:pt x="0" y="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8F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24" name="Freeform 763">
              <a:extLst>
                <a:ext uri="{FF2B5EF4-FFF2-40B4-BE49-F238E27FC236}">
                  <a16:creationId xmlns:a16="http://schemas.microsoft.com/office/drawing/2014/main" id="{D59285E9-D14D-2F47-B714-CE2A0E57B34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67" cy="48"/>
            </a:xfrm>
            <a:custGeom>
              <a:avLst/>
              <a:gdLst>
                <a:gd name="T0" fmla="*/ 0 w 67"/>
                <a:gd name="T1" fmla="*/ 0 h 48"/>
                <a:gd name="T2" fmla="*/ 67 w 67"/>
                <a:gd name="T3" fmla="*/ 0 h 48"/>
                <a:gd name="T4" fmla="*/ 67 w 67"/>
                <a:gd name="T5" fmla="*/ 48 h 48"/>
                <a:gd name="T6" fmla="*/ 0 w 67"/>
                <a:gd name="T7" fmla="*/ 48 h 48"/>
                <a:gd name="T8" fmla="*/ 0 w 67"/>
                <a:gd name="T9" fmla="*/ 0 h 48"/>
                <a:gd name="T10" fmla="*/ 0 w 67"/>
                <a:gd name="T11" fmla="*/ 0 h 48"/>
                <a:gd name="T12" fmla="*/ 65 w 67"/>
                <a:gd name="T13" fmla="*/ 0 h 48"/>
                <a:gd name="T14" fmla="*/ 65 w 67"/>
                <a:gd name="T15" fmla="*/ 46 h 48"/>
                <a:gd name="T16" fmla="*/ 0 w 67"/>
                <a:gd name="T17" fmla="*/ 46 h 48"/>
                <a:gd name="T18" fmla="*/ 0 w 67"/>
                <a:gd name="T19" fmla="*/ 0 h 4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7" h="48">
                  <a:moveTo>
                    <a:pt x="0" y="0"/>
                  </a:moveTo>
                  <a:lnTo>
                    <a:pt x="67" y="0"/>
                  </a:lnTo>
                  <a:lnTo>
                    <a:pt x="67" y="48"/>
                  </a:lnTo>
                  <a:lnTo>
                    <a:pt x="0" y="48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65" y="0"/>
                  </a:lnTo>
                  <a:lnTo>
                    <a:pt x="65" y="46"/>
                  </a:lnTo>
                  <a:lnTo>
                    <a:pt x="0" y="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8F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25" name="Freeform 764">
              <a:extLst>
                <a:ext uri="{FF2B5EF4-FFF2-40B4-BE49-F238E27FC236}">
                  <a16:creationId xmlns:a16="http://schemas.microsoft.com/office/drawing/2014/main" id="{5202A09C-6E8B-6348-AE2E-6476748D8E0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65" cy="46"/>
            </a:xfrm>
            <a:custGeom>
              <a:avLst/>
              <a:gdLst>
                <a:gd name="T0" fmla="*/ 0 w 65"/>
                <a:gd name="T1" fmla="*/ 0 h 46"/>
                <a:gd name="T2" fmla="*/ 65 w 65"/>
                <a:gd name="T3" fmla="*/ 0 h 46"/>
                <a:gd name="T4" fmla="*/ 65 w 65"/>
                <a:gd name="T5" fmla="*/ 46 h 46"/>
                <a:gd name="T6" fmla="*/ 0 w 65"/>
                <a:gd name="T7" fmla="*/ 46 h 46"/>
                <a:gd name="T8" fmla="*/ 0 w 65"/>
                <a:gd name="T9" fmla="*/ 0 h 46"/>
                <a:gd name="T10" fmla="*/ 0 w 65"/>
                <a:gd name="T11" fmla="*/ 0 h 46"/>
                <a:gd name="T12" fmla="*/ 63 w 65"/>
                <a:gd name="T13" fmla="*/ 0 h 46"/>
                <a:gd name="T14" fmla="*/ 63 w 65"/>
                <a:gd name="T15" fmla="*/ 44 h 46"/>
                <a:gd name="T16" fmla="*/ 0 w 65"/>
                <a:gd name="T17" fmla="*/ 44 h 46"/>
                <a:gd name="T18" fmla="*/ 0 w 65"/>
                <a:gd name="T19" fmla="*/ 0 h 4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5" h="46">
                  <a:moveTo>
                    <a:pt x="0" y="0"/>
                  </a:moveTo>
                  <a:lnTo>
                    <a:pt x="65" y="0"/>
                  </a:lnTo>
                  <a:lnTo>
                    <a:pt x="65" y="46"/>
                  </a:lnTo>
                  <a:lnTo>
                    <a:pt x="0" y="4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63" y="0"/>
                  </a:lnTo>
                  <a:lnTo>
                    <a:pt x="63" y="44"/>
                  </a:lnTo>
                  <a:lnTo>
                    <a:pt x="0" y="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26" name="Freeform 765">
              <a:extLst>
                <a:ext uri="{FF2B5EF4-FFF2-40B4-BE49-F238E27FC236}">
                  <a16:creationId xmlns:a16="http://schemas.microsoft.com/office/drawing/2014/main" id="{FAE373E1-5806-2C41-9FC8-A177CD84D70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63" cy="44"/>
            </a:xfrm>
            <a:custGeom>
              <a:avLst/>
              <a:gdLst>
                <a:gd name="T0" fmla="*/ 0 w 63"/>
                <a:gd name="T1" fmla="*/ 0 h 44"/>
                <a:gd name="T2" fmla="*/ 63 w 63"/>
                <a:gd name="T3" fmla="*/ 0 h 44"/>
                <a:gd name="T4" fmla="*/ 63 w 63"/>
                <a:gd name="T5" fmla="*/ 44 h 44"/>
                <a:gd name="T6" fmla="*/ 0 w 63"/>
                <a:gd name="T7" fmla="*/ 44 h 44"/>
                <a:gd name="T8" fmla="*/ 0 w 63"/>
                <a:gd name="T9" fmla="*/ 0 h 44"/>
                <a:gd name="T10" fmla="*/ 0 w 63"/>
                <a:gd name="T11" fmla="*/ 0 h 44"/>
                <a:gd name="T12" fmla="*/ 60 w 63"/>
                <a:gd name="T13" fmla="*/ 0 h 44"/>
                <a:gd name="T14" fmla="*/ 60 w 63"/>
                <a:gd name="T15" fmla="*/ 43 h 44"/>
                <a:gd name="T16" fmla="*/ 0 w 63"/>
                <a:gd name="T17" fmla="*/ 43 h 44"/>
                <a:gd name="T18" fmla="*/ 0 w 63"/>
                <a:gd name="T19" fmla="*/ 0 h 4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3" h="44">
                  <a:moveTo>
                    <a:pt x="0" y="0"/>
                  </a:moveTo>
                  <a:lnTo>
                    <a:pt x="63" y="0"/>
                  </a:lnTo>
                  <a:lnTo>
                    <a:pt x="63" y="44"/>
                  </a:lnTo>
                  <a:lnTo>
                    <a:pt x="0" y="4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60" y="0"/>
                  </a:lnTo>
                  <a:lnTo>
                    <a:pt x="60" y="43"/>
                  </a:lnTo>
                  <a:lnTo>
                    <a:pt x="0" y="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27" name="Freeform 766">
              <a:extLst>
                <a:ext uri="{FF2B5EF4-FFF2-40B4-BE49-F238E27FC236}">
                  <a16:creationId xmlns:a16="http://schemas.microsoft.com/office/drawing/2014/main" id="{226540EC-050D-F24C-85A9-517B9937B55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60" cy="43"/>
            </a:xfrm>
            <a:custGeom>
              <a:avLst/>
              <a:gdLst>
                <a:gd name="T0" fmla="*/ 0 w 60"/>
                <a:gd name="T1" fmla="*/ 0 h 43"/>
                <a:gd name="T2" fmla="*/ 60 w 60"/>
                <a:gd name="T3" fmla="*/ 0 h 43"/>
                <a:gd name="T4" fmla="*/ 60 w 60"/>
                <a:gd name="T5" fmla="*/ 43 h 43"/>
                <a:gd name="T6" fmla="*/ 0 w 60"/>
                <a:gd name="T7" fmla="*/ 43 h 43"/>
                <a:gd name="T8" fmla="*/ 0 w 60"/>
                <a:gd name="T9" fmla="*/ 0 h 43"/>
                <a:gd name="T10" fmla="*/ 0 w 60"/>
                <a:gd name="T11" fmla="*/ 0 h 43"/>
                <a:gd name="T12" fmla="*/ 58 w 60"/>
                <a:gd name="T13" fmla="*/ 0 h 43"/>
                <a:gd name="T14" fmla="*/ 58 w 60"/>
                <a:gd name="T15" fmla="*/ 41 h 43"/>
                <a:gd name="T16" fmla="*/ 0 w 60"/>
                <a:gd name="T17" fmla="*/ 41 h 43"/>
                <a:gd name="T18" fmla="*/ 0 w 60"/>
                <a:gd name="T19" fmla="*/ 0 h 4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0" h="43">
                  <a:moveTo>
                    <a:pt x="0" y="0"/>
                  </a:moveTo>
                  <a:lnTo>
                    <a:pt x="60" y="0"/>
                  </a:lnTo>
                  <a:lnTo>
                    <a:pt x="60" y="43"/>
                  </a:lnTo>
                  <a:lnTo>
                    <a:pt x="0" y="43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58" y="0"/>
                  </a:lnTo>
                  <a:lnTo>
                    <a:pt x="58" y="41"/>
                  </a:lnTo>
                  <a:lnTo>
                    <a:pt x="0" y="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AF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28" name="Freeform 767">
              <a:extLst>
                <a:ext uri="{FF2B5EF4-FFF2-40B4-BE49-F238E27FC236}">
                  <a16:creationId xmlns:a16="http://schemas.microsoft.com/office/drawing/2014/main" id="{00944DB5-EF7C-D141-8B72-FCDD7CA60D1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58" cy="41"/>
            </a:xfrm>
            <a:custGeom>
              <a:avLst/>
              <a:gdLst>
                <a:gd name="T0" fmla="*/ 0 w 58"/>
                <a:gd name="T1" fmla="*/ 0 h 41"/>
                <a:gd name="T2" fmla="*/ 58 w 58"/>
                <a:gd name="T3" fmla="*/ 0 h 41"/>
                <a:gd name="T4" fmla="*/ 58 w 58"/>
                <a:gd name="T5" fmla="*/ 41 h 41"/>
                <a:gd name="T6" fmla="*/ 0 w 58"/>
                <a:gd name="T7" fmla="*/ 41 h 41"/>
                <a:gd name="T8" fmla="*/ 0 w 58"/>
                <a:gd name="T9" fmla="*/ 0 h 41"/>
                <a:gd name="T10" fmla="*/ 0 w 58"/>
                <a:gd name="T11" fmla="*/ 0 h 41"/>
                <a:gd name="T12" fmla="*/ 56 w 58"/>
                <a:gd name="T13" fmla="*/ 0 h 41"/>
                <a:gd name="T14" fmla="*/ 56 w 58"/>
                <a:gd name="T15" fmla="*/ 40 h 41"/>
                <a:gd name="T16" fmla="*/ 0 w 58"/>
                <a:gd name="T17" fmla="*/ 40 h 41"/>
                <a:gd name="T18" fmla="*/ 0 w 58"/>
                <a:gd name="T19" fmla="*/ 0 h 4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8" h="41">
                  <a:moveTo>
                    <a:pt x="0" y="0"/>
                  </a:moveTo>
                  <a:lnTo>
                    <a:pt x="58" y="0"/>
                  </a:lnTo>
                  <a:lnTo>
                    <a:pt x="58" y="41"/>
                  </a:lnTo>
                  <a:lnTo>
                    <a:pt x="0" y="41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56" y="0"/>
                  </a:lnTo>
                  <a:lnTo>
                    <a:pt x="56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BF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29" name="Freeform 768">
              <a:extLst>
                <a:ext uri="{FF2B5EF4-FFF2-40B4-BE49-F238E27FC236}">
                  <a16:creationId xmlns:a16="http://schemas.microsoft.com/office/drawing/2014/main" id="{807A4D31-5DE9-DF4A-BD91-D2CAE737329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56" cy="40"/>
            </a:xfrm>
            <a:custGeom>
              <a:avLst/>
              <a:gdLst>
                <a:gd name="T0" fmla="*/ 0 w 56"/>
                <a:gd name="T1" fmla="*/ 0 h 40"/>
                <a:gd name="T2" fmla="*/ 56 w 56"/>
                <a:gd name="T3" fmla="*/ 0 h 40"/>
                <a:gd name="T4" fmla="*/ 56 w 56"/>
                <a:gd name="T5" fmla="*/ 40 h 40"/>
                <a:gd name="T6" fmla="*/ 0 w 56"/>
                <a:gd name="T7" fmla="*/ 40 h 40"/>
                <a:gd name="T8" fmla="*/ 0 w 56"/>
                <a:gd name="T9" fmla="*/ 0 h 40"/>
                <a:gd name="T10" fmla="*/ 0 w 56"/>
                <a:gd name="T11" fmla="*/ 0 h 40"/>
                <a:gd name="T12" fmla="*/ 52 w 56"/>
                <a:gd name="T13" fmla="*/ 0 h 40"/>
                <a:gd name="T14" fmla="*/ 52 w 56"/>
                <a:gd name="T15" fmla="*/ 37 h 40"/>
                <a:gd name="T16" fmla="*/ 0 w 56"/>
                <a:gd name="T17" fmla="*/ 37 h 40"/>
                <a:gd name="T18" fmla="*/ 0 w 56"/>
                <a:gd name="T19" fmla="*/ 0 h 4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6" h="40">
                  <a:moveTo>
                    <a:pt x="0" y="0"/>
                  </a:moveTo>
                  <a:lnTo>
                    <a:pt x="56" y="0"/>
                  </a:lnTo>
                  <a:lnTo>
                    <a:pt x="56" y="40"/>
                  </a:lnTo>
                  <a:lnTo>
                    <a:pt x="0" y="4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52" y="0"/>
                  </a:lnTo>
                  <a:lnTo>
                    <a:pt x="52" y="37"/>
                  </a:lnTo>
                  <a:lnTo>
                    <a:pt x="0" y="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BF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30" name="Freeform 769">
              <a:extLst>
                <a:ext uri="{FF2B5EF4-FFF2-40B4-BE49-F238E27FC236}">
                  <a16:creationId xmlns:a16="http://schemas.microsoft.com/office/drawing/2014/main" id="{74B174B5-225F-4040-B90A-8FDE3301E81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52" cy="37"/>
            </a:xfrm>
            <a:custGeom>
              <a:avLst/>
              <a:gdLst>
                <a:gd name="T0" fmla="*/ 0 w 52"/>
                <a:gd name="T1" fmla="*/ 0 h 37"/>
                <a:gd name="T2" fmla="*/ 52 w 52"/>
                <a:gd name="T3" fmla="*/ 0 h 37"/>
                <a:gd name="T4" fmla="*/ 52 w 52"/>
                <a:gd name="T5" fmla="*/ 37 h 37"/>
                <a:gd name="T6" fmla="*/ 0 w 52"/>
                <a:gd name="T7" fmla="*/ 37 h 37"/>
                <a:gd name="T8" fmla="*/ 0 w 52"/>
                <a:gd name="T9" fmla="*/ 0 h 37"/>
                <a:gd name="T10" fmla="*/ 0 w 52"/>
                <a:gd name="T11" fmla="*/ 0 h 37"/>
                <a:gd name="T12" fmla="*/ 50 w 52"/>
                <a:gd name="T13" fmla="*/ 0 h 37"/>
                <a:gd name="T14" fmla="*/ 50 w 52"/>
                <a:gd name="T15" fmla="*/ 35 h 37"/>
                <a:gd name="T16" fmla="*/ 0 w 52"/>
                <a:gd name="T17" fmla="*/ 35 h 37"/>
                <a:gd name="T18" fmla="*/ 0 w 52"/>
                <a:gd name="T19" fmla="*/ 0 h 3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2" h="37">
                  <a:moveTo>
                    <a:pt x="0" y="0"/>
                  </a:moveTo>
                  <a:lnTo>
                    <a:pt x="52" y="0"/>
                  </a:lnTo>
                  <a:lnTo>
                    <a:pt x="52" y="37"/>
                  </a:lnTo>
                  <a:lnTo>
                    <a:pt x="0" y="37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50" y="0"/>
                  </a:lnTo>
                  <a:lnTo>
                    <a:pt x="50" y="35"/>
                  </a:lnTo>
                  <a:lnTo>
                    <a:pt x="0" y="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CF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31" name="Freeform 770">
              <a:extLst>
                <a:ext uri="{FF2B5EF4-FFF2-40B4-BE49-F238E27FC236}">
                  <a16:creationId xmlns:a16="http://schemas.microsoft.com/office/drawing/2014/main" id="{6B1E0535-430A-B141-84E0-C6E64D2302B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50" cy="35"/>
            </a:xfrm>
            <a:custGeom>
              <a:avLst/>
              <a:gdLst>
                <a:gd name="T0" fmla="*/ 0 w 50"/>
                <a:gd name="T1" fmla="*/ 0 h 35"/>
                <a:gd name="T2" fmla="*/ 50 w 50"/>
                <a:gd name="T3" fmla="*/ 0 h 35"/>
                <a:gd name="T4" fmla="*/ 50 w 50"/>
                <a:gd name="T5" fmla="*/ 35 h 35"/>
                <a:gd name="T6" fmla="*/ 0 w 50"/>
                <a:gd name="T7" fmla="*/ 35 h 35"/>
                <a:gd name="T8" fmla="*/ 0 w 50"/>
                <a:gd name="T9" fmla="*/ 0 h 35"/>
                <a:gd name="T10" fmla="*/ 0 w 50"/>
                <a:gd name="T11" fmla="*/ 0 h 35"/>
                <a:gd name="T12" fmla="*/ 48 w 50"/>
                <a:gd name="T13" fmla="*/ 0 h 35"/>
                <a:gd name="T14" fmla="*/ 48 w 50"/>
                <a:gd name="T15" fmla="*/ 34 h 35"/>
                <a:gd name="T16" fmla="*/ 0 w 50"/>
                <a:gd name="T17" fmla="*/ 34 h 35"/>
                <a:gd name="T18" fmla="*/ 0 w 50"/>
                <a:gd name="T19" fmla="*/ 0 h 3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0" h="35">
                  <a:moveTo>
                    <a:pt x="0" y="0"/>
                  </a:moveTo>
                  <a:lnTo>
                    <a:pt x="50" y="0"/>
                  </a:lnTo>
                  <a:lnTo>
                    <a:pt x="50" y="35"/>
                  </a:lnTo>
                  <a:lnTo>
                    <a:pt x="0" y="35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48" y="0"/>
                  </a:lnTo>
                  <a:lnTo>
                    <a:pt x="48" y="34"/>
                  </a:lnTo>
                  <a:lnTo>
                    <a:pt x="0" y="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CF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32" name="Freeform 771">
              <a:extLst>
                <a:ext uri="{FF2B5EF4-FFF2-40B4-BE49-F238E27FC236}">
                  <a16:creationId xmlns:a16="http://schemas.microsoft.com/office/drawing/2014/main" id="{856CDC7F-418B-BD4B-9454-9708291AF52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48" cy="34"/>
            </a:xfrm>
            <a:custGeom>
              <a:avLst/>
              <a:gdLst>
                <a:gd name="T0" fmla="*/ 0 w 48"/>
                <a:gd name="T1" fmla="*/ 0 h 34"/>
                <a:gd name="T2" fmla="*/ 48 w 48"/>
                <a:gd name="T3" fmla="*/ 0 h 34"/>
                <a:gd name="T4" fmla="*/ 48 w 48"/>
                <a:gd name="T5" fmla="*/ 34 h 34"/>
                <a:gd name="T6" fmla="*/ 0 w 48"/>
                <a:gd name="T7" fmla="*/ 34 h 34"/>
                <a:gd name="T8" fmla="*/ 0 w 48"/>
                <a:gd name="T9" fmla="*/ 0 h 34"/>
                <a:gd name="T10" fmla="*/ 0 w 48"/>
                <a:gd name="T11" fmla="*/ 0 h 34"/>
                <a:gd name="T12" fmla="*/ 46 w 48"/>
                <a:gd name="T13" fmla="*/ 0 h 34"/>
                <a:gd name="T14" fmla="*/ 46 w 48"/>
                <a:gd name="T15" fmla="*/ 32 h 34"/>
                <a:gd name="T16" fmla="*/ 0 w 48"/>
                <a:gd name="T17" fmla="*/ 32 h 34"/>
                <a:gd name="T18" fmla="*/ 0 w 48"/>
                <a:gd name="T19" fmla="*/ 0 h 3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8" h="34">
                  <a:moveTo>
                    <a:pt x="0" y="0"/>
                  </a:moveTo>
                  <a:lnTo>
                    <a:pt x="48" y="0"/>
                  </a:lnTo>
                  <a:lnTo>
                    <a:pt x="48" y="34"/>
                  </a:lnTo>
                  <a:lnTo>
                    <a:pt x="0" y="3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46" y="0"/>
                  </a:lnTo>
                  <a:lnTo>
                    <a:pt x="46" y="32"/>
                  </a:lnTo>
                  <a:lnTo>
                    <a:pt x="0" y="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F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33" name="Freeform 772">
              <a:extLst>
                <a:ext uri="{FF2B5EF4-FFF2-40B4-BE49-F238E27FC236}">
                  <a16:creationId xmlns:a16="http://schemas.microsoft.com/office/drawing/2014/main" id="{892349BF-0A79-1F4A-8CE2-A24E20621FF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46" cy="32"/>
            </a:xfrm>
            <a:custGeom>
              <a:avLst/>
              <a:gdLst>
                <a:gd name="T0" fmla="*/ 0 w 46"/>
                <a:gd name="T1" fmla="*/ 0 h 32"/>
                <a:gd name="T2" fmla="*/ 46 w 46"/>
                <a:gd name="T3" fmla="*/ 0 h 32"/>
                <a:gd name="T4" fmla="*/ 46 w 46"/>
                <a:gd name="T5" fmla="*/ 32 h 32"/>
                <a:gd name="T6" fmla="*/ 0 w 46"/>
                <a:gd name="T7" fmla="*/ 32 h 32"/>
                <a:gd name="T8" fmla="*/ 0 w 46"/>
                <a:gd name="T9" fmla="*/ 0 h 32"/>
                <a:gd name="T10" fmla="*/ 0 w 46"/>
                <a:gd name="T11" fmla="*/ 0 h 32"/>
                <a:gd name="T12" fmla="*/ 43 w 46"/>
                <a:gd name="T13" fmla="*/ 0 h 32"/>
                <a:gd name="T14" fmla="*/ 43 w 46"/>
                <a:gd name="T15" fmla="*/ 31 h 32"/>
                <a:gd name="T16" fmla="*/ 0 w 46"/>
                <a:gd name="T17" fmla="*/ 31 h 32"/>
                <a:gd name="T18" fmla="*/ 0 w 46"/>
                <a:gd name="T19" fmla="*/ 0 h 3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6" h="32">
                  <a:moveTo>
                    <a:pt x="0" y="0"/>
                  </a:moveTo>
                  <a:lnTo>
                    <a:pt x="46" y="0"/>
                  </a:lnTo>
                  <a:lnTo>
                    <a:pt x="46" y="32"/>
                  </a:lnTo>
                  <a:lnTo>
                    <a:pt x="0" y="32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43" y="0"/>
                  </a:lnTo>
                  <a:lnTo>
                    <a:pt x="43" y="31"/>
                  </a:lnTo>
                  <a:lnTo>
                    <a:pt x="0" y="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F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34" name="Freeform 773">
              <a:extLst>
                <a:ext uri="{FF2B5EF4-FFF2-40B4-BE49-F238E27FC236}">
                  <a16:creationId xmlns:a16="http://schemas.microsoft.com/office/drawing/2014/main" id="{18B16B0F-A60A-5246-8682-79A8481C203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43" cy="31"/>
            </a:xfrm>
            <a:custGeom>
              <a:avLst/>
              <a:gdLst>
                <a:gd name="T0" fmla="*/ 0 w 43"/>
                <a:gd name="T1" fmla="*/ 0 h 31"/>
                <a:gd name="T2" fmla="*/ 43 w 43"/>
                <a:gd name="T3" fmla="*/ 0 h 31"/>
                <a:gd name="T4" fmla="*/ 43 w 43"/>
                <a:gd name="T5" fmla="*/ 31 h 31"/>
                <a:gd name="T6" fmla="*/ 0 w 43"/>
                <a:gd name="T7" fmla="*/ 31 h 31"/>
                <a:gd name="T8" fmla="*/ 0 w 43"/>
                <a:gd name="T9" fmla="*/ 0 h 31"/>
                <a:gd name="T10" fmla="*/ 0 w 43"/>
                <a:gd name="T11" fmla="*/ 0 h 31"/>
                <a:gd name="T12" fmla="*/ 41 w 43"/>
                <a:gd name="T13" fmla="*/ 0 h 31"/>
                <a:gd name="T14" fmla="*/ 41 w 43"/>
                <a:gd name="T15" fmla="*/ 29 h 31"/>
                <a:gd name="T16" fmla="*/ 0 w 43"/>
                <a:gd name="T17" fmla="*/ 29 h 31"/>
                <a:gd name="T18" fmla="*/ 0 w 43"/>
                <a:gd name="T19" fmla="*/ 0 h 3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3" h="31">
                  <a:moveTo>
                    <a:pt x="0" y="0"/>
                  </a:moveTo>
                  <a:lnTo>
                    <a:pt x="43" y="0"/>
                  </a:lnTo>
                  <a:lnTo>
                    <a:pt x="43" y="31"/>
                  </a:lnTo>
                  <a:lnTo>
                    <a:pt x="0" y="31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41" y="0"/>
                  </a:lnTo>
                  <a:lnTo>
                    <a:pt x="41" y="29"/>
                  </a:lnTo>
                  <a:lnTo>
                    <a:pt x="0" y="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F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35" name="Freeform 774">
              <a:extLst>
                <a:ext uri="{FF2B5EF4-FFF2-40B4-BE49-F238E27FC236}">
                  <a16:creationId xmlns:a16="http://schemas.microsoft.com/office/drawing/2014/main" id="{F6ED3790-8115-9E40-80D8-96682A35FBB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41" cy="29"/>
            </a:xfrm>
            <a:custGeom>
              <a:avLst/>
              <a:gdLst>
                <a:gd name="T0" fmla="*/ 0 w 41"/>
                <a:gd name="T1" fmla="*/ 0 h 29"/>
                <a:gd name="T2" fmla="*/ 41 w 41"/>
                <a:gd name="T3" fmla="*/ 0 h 29"/>
                <a:gd name="T4" fmla="*/ 41 w 41"/>
                <a:gd name="T5" fmla="*/ 29 h 29"/>
                <a:gd name="T6" fmla="*/ 0 w 41"/>
                <a:gd name="T7" fmla="*/ 29 h 29"/>
                <a:gd name="T8" fmla="*/ 0 w 41"/>
                <a:gd name="T9" fmla="*/ 0 h 29"/>
                <a:gd name="T10" fmla="*/ 0 w 41"/>
                <a:gd name="T11" fmla="*/ 0 h 29"/>
                <a:gd name="T12" fmla="*/ 39 w 41"/>
                <a:gd name="T13" fmla="*/ 0 h 29"/>
                <a:gd name="T14" fmla="*/ 39 w 41"/>
                <a:gd name="T15" fmla="*/ 27 h 29"/>
                <a:gd name="T16" fmla="*/ 0 w 41"/>
                <a:gd name="T17" fmla="*/ 27 h 29"/>
                <a:gd name="T18" fmla="*/ 0 w 41"/>
                <a:gd name="T19" fmla="*/ 0 h 2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1" h="29">
                  <a:moveTo>
                    <a:pt x="0" y="0"/>
                  </a:moveTo>
                  <a:lnTo>
                    <a:pt x="41" y="0"/>
                  </a:lnTo>
                  <a:lnTo>
                    <a:pt x="41" y="29"/>
                  </a:lnTo>
                  <a:lnTo>
                    <a:pt x="0" y="29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39" y="0"/>
                  </a:lnTo>
                  <a:lnTo>
                    <a:pt x="39" y="27"/>
                  </a:lnTo>
                  <a:lnTo>
                    <a:pt x="0" y="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F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36" name="Freeform 775">
              <a:extLst>
                <a:ext uri="{FF2B5EF4-FFF2-40B4-BE49-F238E27FC236}">
                  <a16:creationId xmlns:a16="http://schemas.microsoft.com/office/drawing/2014/main" id="{517FF85C-2F43-D94F-BFA7-D9058AA4261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39" cy="27"/>
            </a:xfrm>
            <a:custGeom>
              <a:avLst/>
              <a:gdLst>
                <a:gd name="T0" fmla="*/ 0 w 39"/>
                <a:gd name="T1" fmla="*/ 0 h 27"/>
                <a:gd name="T2" fmla="*/ 39 w 39"/>
                <a:gd name="T3" fmla="*/ 0 h 27"/>
                <a:gd name="T4" fmla="*/ 39 w 39"/>
                <a:gd name="T5" fmla="*/ 27 h 27"/>
                <a:gd name="T6" fmla="*/ 0 w 39"/>
                <a:gd name="T7" fmla="*/ 27 h 27"/>
                <a:gd name="T8" fmla="*/ 0 w 39"/>
                <a:gd name="T9" fmla="*/ 0 h 27"/>
                <a:gd name="T10" fmla="*/ 0 w 39"/>
                <a:gd name="T11" fmla="*/ 0 h 27"/>
                <a:gd name="T12" fmla="*/ 36 w 39"/>
                <a:gd name="T13" fmla="*/ 0 h 27"/>
                <a:gd name="T14" fmla="*/ 36 w 39"/>
                <a:gd name="T15" fmla="*/ 26 h 27"/>
                <a:gd name="T16" fmla="*/ 0 w 39"/>
                <a:gd name="T17" fmla="*/ 26 h 27"/>
                <a:gd name="T18" fmla="*/ 0 w 39"/>
                <a:gd name="T19" fmla="*/ 0 h 2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9" h="27">
                  <a:moveTo>
                    <a:pt x="0" y="0"/>
                  </a:moveTo>
                  <a:lnTo>
                    <a:pt x="39" y="0"/>
                  </a:lnTo>
                  <a:lnTo>
                    <a:pt x="39" y="27"/>
                  </a:lnTo>
                  <a:lnTo>
                    <a:pt x="0" y="27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36" y="0"/>
                  </a:lnTo>
                  <a:lnTo>
                    <a:pt x="36" y="26"/>
                  </a:lnTo>
                  <a:lnTo>
                    <a:pt x="0" y="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37" name="Freeform 776">
              <a:extLst>
                <a:ext uri="{FF2B5EF4-FFF2-40B4-BE49-F238E27FC236}">
                  <a16:creationId xmlns:a16="http://schemas.microsoft.com/office/drawing/2014/main" id="{520000CB-FF12-0A4D-8CD5-94379B0A5A1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36" cy="26"/>
            </a:xfrm>
            <a:custGeom>
              <a:avLst/>
              <a:gdLst>
                <a:gd name="T0" fmla="*/ 0 w 36"/>
                <a:gd name="T1" fmla="*/ 0 h 26"/>
                <a:gd name="T2" fmla="*/ 36 w 36"/>
                <a:gd name="T3" fmla="*/ 0 h 26"/>
                <a:gd name="T4" fmla="*/ 36 w 36"/>
                <a:gd name="T5" fmla="*/ 26 h 26"/>
                <a:gd name="T6" fmla="*/ 0 w 36"/>
                <a:gd name="T7" fmla="*/ 26 h 26"/>
                <a:gd name="T8" fmla="*/ 0 w 36"/>
                <a:gd name="T9" fmla="*/ 0 h 26"/>
                <a:gd name="T10" fmla="*/ 0 w 36"/>
                <a:gd name="T11" fmla="*/ 0 h 26"/>
                <a:gd name="T12" fmla="*/ 34 w 36"/>
                <a:gd name="T13" fmla="*/ 0 h 26"/>
                <a:gd name="T14" fmla="*/ 34 w 36"/>
                <a:gd name="T15" fmla="*/ 24 h 26"/>
                <a:gd name="T16" fmla="*/ 0 w 36"/>
                <a:gd name="T17" fmla="*/ 24 h 26"/>
                <a:gd name="T18" fmla="*/ 0 w 36"/>
                <a:gd name="T19" fmla="*/ 0 h 2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6" h="26">
                  <a:moveTo>
                    <a:pt x="0" y="0"/>
                  </a:moveTo>
                  <a:lnTo>
                    <a:pt x="36" y="0"/>
                  </a:lnTo>
                  <a:lnTo>
                    <a:pt x="36" y="26"/>
                  </a:lnTo>
                  <a:lnTo>
                    <a:pt x="0" y="2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34" y="0"/>
                  </a:lnTo>
                  <a:lnTo>
                    <a:pt x="34" y="24"/>
                  </a:lnTo>
                  <a:lnTo>
                    <a:pt x="0" y="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38" name="Freeform 777">
              <a:extLst>
                <a:ext uri="{FF2B5EF4-FFF2-40B4-BE49-F238E27FC236}">
                  <a16:creationId xmlns:a16="http://schemas.microsoft.com/office/drawing/2014/main" id="{10E8E52E-83D5-7C4D-A2AF-64FAACFD960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34" cy="24"/>
            </a:xfrm>
            <a:custGeom>
              <a:avLst/>
              <a:gdLst>
                <a:gd name="T0" fmla="*/ 0 w 34"/>
                <a:gd name="T1" fmla="*/ 0 h 24"/>
                <a:gd name="T2" fmla="*/ 34 w 34"/>
                <a:gd name="T3" fmla="*/ 0 h 24"/>
                <a:gd name="T4" fmla="*/ 34 w 34"/>
                <a:gd name="T5" fmla="*/ 24 h 24"/>
                <a:gd name="T6" fmla="*/ 0 w 34"/>
                <a:gd name="T7" fmla="*/ 24 h 24"/>
                <a:gd name="T8" fmla="*/ 0 w 34"/>
                <a:gd name="T9" fmla="*/ 0 h 24"/>
                <a:gd name="T10" fmla="*/ 0 w 34"/>
                <a:gd name="T11" fmla="*/ 0 h 24"/>
                <a:gd name="T12" fmla="*/ 32 w 34"/>
                <a:gd name="T13" fmla="*/ 0 h 24"/>
                <a:gd name="T14" fmla="*/ 32 w 34"/>
                <a:gd name="T15" fmla="*/ 23 h 24"/>
                <a:gd name="T16" fmla="*/ 0 w 34"/>
                <a:gd name="T17" fmla="*/ 23 h 24"/>
                <a:gd name="T18" fmla="*/ 0 w 34"/>
                <a:gd name="T19" fmla="*/ 0 h 2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4" h="24">
                  <a:moveTo>
                    <a:pt x="0" y="0"/>
                  </a:moveTo>
                  <a:lnTo>
                    <a:pt x="34" y="0"/>
                  </a:lnTo>
                  <a:lnTo>
                    <a:pt x="34" y="24"/>
                  </a:lnTo>
                  <a:lnTo>
                    <a:pt x="0" y="2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32" y="0"/>
                  </a:lnTo>
                  <a:lnTo>
                    <a:pt x="32" y="23"/>
                  </a:lnTo>
                  <a:lnTo>
                    <a:pt x="0" y="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39" name="Freeform 778">
              <a:extLst>
                <a:ext uri="{FF2B5EF4-FFF2-40B4-BE49-F238E27FC236}">
                  <a16:creationId xmlns:a16="http://schemas.microsoft.com/office/drawing/2014/main" id="{69B5A208-D482-1F45-B160-FB29CBC648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32" cy="23"/>
            </a:xfrm>
            <a:custGeom>
              <a:avLst/>
              <a:gdLst>
                <a:gd name="T0" fmla="*/ 0 w 32"/>
                <a:gd name="T1" fmla="*/ 0 h 23"/>
                <a:gd name="T2" fmla="*/ 32 w 32"/>
                <a:gd name="T3" fmla="*/ 0 h 23"/>
                <a:gd name="T4" fmla="*/ 32 w 32"/>
                <a:gd name="T5" fmla="*/ 23 h 23"/>
                <a:gd name="T6" fmla="*/ 0 w 32"/>
                <a:gd name="T7" fmla="*/ 23 h 23"/>
                <a:gd name="T8" fmla="*/ 0 w 32"/>
                <a:gd name="T9" fmla="*/ 0 h 23"/>
                <a:gd name="T10" fmla="*/ 0 w 32"/>
                <a:gd name="T11" fmla="*/ 0 h 23"/>
                <a:gd name="T12" fmla="*/ 29 w 32"/>
                <a:gd name="T13" fmla="*/ 0 h 23"/>
                <a:gd name="T14" fmla="*/ 29 w 32"/>
                <a:gd name="T15" fmla="*/ 20 h 23"/>
                <a:gd name="T16" fmla="*/ 0 w 32"/>
                <a:gd name="T17" fmla="*/ 20 h 23"/>
                <a:gd name="T18" fmla="*/ 0 w 32"/>
                <a:gd name="T19" fmla="*/ 0 h 2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2" h="23">
                  <a:moveTo>
                    <a:pt x="0" y="0"/>
                  </a:moveTo>
                  <a:lnTo>
                    <a:pt x="32" y="0"/>
                  </a:lnTo>
                  <a:lnTo>
                    <a:pt x="32" y="23"/>
                  </a:lnTo>
                  <a:lnTo>
                    <a:pt x="0" y="23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9" y="0"/>
                  </a:lnTo>
                  <a:lnTo>
                    <a:pt x="29" y="20"/>
                  </a:lnTo>
                  <a:lnTo>
                    <a:pt x="0" y="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40" name="Freeform 779">
              <a:extLst>
                <a:ext uri="{FF2B5EF4-FFF2-40B4-BE49-F238E27FC236}">
                  <a16:creationId xmlns:a16="http://schemas.microsoft.com/office/drawing/2014/main" id="{FB1DDCD4-6F09-6147-BC7B-F92F99927B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9" cy="20"/>
            </a:xfrm>
            <a:custGeom>
              <a:avLst/>
              <a:gdLst>
                <a:gd name="T0" fmla="*/ 0 w 29"/>
                <a:gd name="T1" fmla="*/ 0 h 20"/>
                <a:gd name="T2" fmla="*/ 29 w 29"/>
                <a:gd name="T3" fmla="*/ 0 h 20"/>
                <a:gd name="T4" fmla="*/ 29 w 29"/>
                <a:gd name="T5" fmla="*/ 20 h 20"/>
                <a:gd name="T6" fmla="*/ 0 w 29"/>
                <a:gd name="T7" fmla="*/ 20 h 20"/>
                <a:gd name="T8" fmla="*/ 0 w 29"/>
                <a:gd name="T9" fmla="*/ 0 h 20"/>
                <a:gd name="T10" fmla="*/ 0 w 29"/>
                <a:gd name="T11" fmla="*/ 0 h 20"/>
                <a:gd name="T12" fmla="*/ 26 w 29"/>
                <a:gd name="T13" fmla="*/ 0 h 20"/>
                <a:gd name="T14" fmla="*/ 26 w 29"/>
                <a:gd name="T15" fmla="*/ 18 h 20"/>
                <a:gd name="T16" fmla="*/ 0 w 29"/>
                <a:gd name="T17" fmla="*/ 18 h 20"/>
                <a:gd name="T18" fmla="*/ 0 w 29"/>
                <a:gd name="T19" fmla="*/ 0 h 2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9" h="20">
                  <a:moveTo>
                    <a:pt x="0" y="0"/>
                  </a:moveTo>
                  <a:lnTo>
                    <a:pt x="29" y="0"/>
                  </a:lnTo>
                  <a:lnTo>
                    <a:pt x="29" y="20"/>
                  </a:lnTo>
                  <a:lnTo>
                    <a:pt x="0" y="2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6" y="0"/>
                  </a:lnTo>
                  <a:lnTo>
                    <a:pt x="26" y="18"/>
                  </a:lnTo>
                  <a:lnTo>
                    <a:pt x="0" y="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41" name="Freeform 780">
              <a:extLst>
                <a:ext uri="{FF2B5EF4-FFF2-40B4-BE49-F238E27FC236}">
                  <a16:creationId xmlns:a16="http://schemas.microsoft.com/office/drawing/2014/main" id="{F43D778E-2E21-4243-9704-8C08917882A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6" cy="18"/>
            </a:xfrm>
            <a:custGeom>
              <a:avLst/>
              <a:gdLst>
                <a:gd name="T0" fmla="*/ 0 w 26"/>
                <a:gd name="T1" fmla="*/ 0 h 18"/>
                <a:gd name="T2" fmla="*/ 26 w 26"/>
                <a:gd name="T3" fmla="*/ 0 h 18"/>
                <a:gd name="T4" fmla="*/ 26 w 26"/>
                <a:gd name="T5" fmla="*/ 18 h 18"/>
                <a:gd name="T6" fmla="*/ 0 w 26"/>
                <a:gd name="T7" fmla="*/ 18 h 18"/>
                <a:gd name="T8" fmla="*/ 0 w 26"/>
                <a:gd name="T9" fmla="*/ 0 h 18"/>
                <a:gd name="T10" fmla="*/ 0 w 26"/>
                <a:gd name="T11" fmla="*/ 0 h 18"/>
                <a:gd name="T12" fmla="*/ 24 w 26"/>
                <a:gd name="T13" fmla="*/ 0 h 18"/>
                <a:gd name="T14" fmla="*/ 24 w 26"/>
                <a:gd name="T15" fmla="*/ 17 h 18"/>
                <a:gd name="T16" fmla="*/ 0 w 26"/>
                <a:gd name="T17" fmla="*/ 17 h 18"/>
                <a:gd name="T18" fmla="*/ 0 w 26"/>
                <a:gd name="T19" fmla="*/ 0 h 1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6" h="18">
                  <a:moveTo>
                    <a:pt x="0" y="0"/>
                  </a:moveTo>
                  <a:lnTo>
                    <a:pt x="26" y="0"/>
                  </a:lnTo>
                  <a:lnTo>
                    <a:pt x="26" y="18"/>
                  </a:lnTo>
                  <a:lnTo>
                    <a:pt x="0" y="18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4" y="0"/>
                  </a:lnTo>
                  <a:lnTo>
                    <a:pt x="24" y="17"/>
                  </a:lnTo>
                  <a:lnTo>
                    <a:pt x="0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42" name="Freeform 781">
              <a:extLst>
                <a:ext uri="{FF2B5EF4-FFF2-40B4-BE49-F238E27FC236}">
                  <a16:creationId xmlns:a16="http://schemas.microsoft.com/office/drawing/2014/main" id="{8D2D1A86-7F6C-F346-9BDB-421207A3DB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4" cy="17"/>
            </a:xfrm>
            <a:custGeom>
              <a:avLst/>
              <a:gdLst>
                <a:gd name="T0" fmla="*/ 0 w 24"/>
                <a:gd name="T1" fmla="*/ 0 h 17"/>
                <a:gd name="T2" fmla="*/ 24 w 24"/>
                <a:gd name="T3" fmla="*/ 0 h 17"/>
                <a:gd name="T4" fmla="*/ 24 w 24"/>
                <a:gd name="T5" fmla="*/ 17 h 17"/>
                <a:gd name="T6" fmla="*/ 0 w 24"/>
                <a:gd name="T7" fmla="*/ 17 h 17"/>
                <a:gd name="T8" fmla="*/ 0 w 24"/>
                <a:gd name="T9" fmla="*/ 0 h 17"/>
                <a:gd name="T10" fmla="*/ 0 w 24"/>
                <a:gd name="T11" fmla="*/ 0 h 17"/>
                <a:gd name="T12" fmla="*/ 22 w 24"/>
                <a:gd name="T13" fmla="*/ 0 h 17"/>
                <a:gd name="T14" fmla="*/ 22 w 24"/>
                <a:gd name="T15" fmla="*/ 15 h 17"/>
                <a:gd name="T16" fmla="*/ 0 w 24"/>
                <a:gd name="T17" fmla="*/ 15 h 17"/>
                <a:gd name="T18" fmla="*/ 0 w 24"/>
                <a:gd name="T19" fmla="*/ 0 h 1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4" h="17">
                  <a:moveTo>
                    <a:pt x="0" y="0"/>
                  </a:moveTo>
                  <a:lnTo>
                    <a:pt x="24" y="0"/>
                  </a:lnTo>
                  <a:lnTo>
                    <a:pt x="24" y="17"/>
                  </a:lnTo>
                  <a:lnTo>
                    <a:pt x="0" y="17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2" y="0"/>
                  </a:lnTo>
                  <a:lnTo>
                    <a:pt x="22" y="15"/>
                  </a:lnTo>
                  <a:lnTo>
                    <a:pt x="0" y="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43" name="Freeform 782">
              <a:extLst>
                <a:ext uri="{FF2B5EF4-FFF2-40B4-BE49-F238E27FC236}">
                  <a16:creationId xmlns:a16="http://schemas.microsoft.com/office/drawing/2014/main" id="{ED0170E0-64CA-E847-9D15-C52FCD76300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2" cy="15"/>
            </a:xfrm>
            <a:custGeom>
              <a:avLst/>
              <a:gdLst>
                <a:gd name="T0" fmla="*/ 0 w 22"/>
                <a:gd name="T1" fmla="*/ 0 h 15"/>
                <a:gd name="T2" fmla="*/ 22 w 22"/>
                <a:gd name="T3" fmla="*/ 0 h 15"/>
                <a:gd name="T4" fmla="*/ 22 w 22"/>
                <a:gd name="T5" fmla="*/ 15 h 15"/>
                <a:gd name="T6" fmla="*/ 0 w 22"/>
                <a:gd name="T7" fmla="*/ 15 h 15"/>
                <a:gd name="T8" fmla="*/ 0 w 22"/>
                <a:gd name="T9" fmla="*/ 0 h 15"/>
                <a:gd name="T10" fmla="*/ 0 w 22"/>
                <a:gd name="T11" fmla="*/ 0 h 15"/>
                <a:gd name="T12" fmla="*/ 20 w 22"/>
                <a:gd name="T13" fmla="*/ 0 h 15"/>
                <a:gd name="T14" fmla="*/ 20 w 22"/>
                <a:gd name="T15" fmla="*/ 14 h 15"/>
                <a:gd name="T16" fmla="*/ 0 w 22"/>
                <a:gd name="T17" fmla="*/ 14 h 15"/>
                <a:gd name="T18" fmla="*/ 0 w 22"/>
                <a:gd name="T19" fmla="*/ 0 h 1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2" h="15">
                  <a:moveTo>
                    <a:pt x="0" y="0"/>
                  </a:moveTo>
                  <a:lnTo>
                    <a:pt x="22" y="0"/>
                  </a:lnTo>
                  <a:lnTo>
                    <a:pt x="22" y="15"/>
                  </a:lnTo>
                  <a:lnTo>
                    <a:pt x="0" y="15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0" y="0"/>
                  </a:lnTo>
                  <a:lnTo>
                    <a:pt x="20" y="14"/>
                  </a:lnTo>
                  <a:lnTo>
                    <a:pt x="0" y="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44" name="Freeform 783">
              <a:extLst>
                <a:ext uri="{FF2B5EF4-FFF2-40B4-BE49-F238E27FC236}">
                  <a16:creationId xmlns:a16="http://schemas.microsoft.com/office/drawing/2014/main" id="{D782F81C-55A8-FF47-9E5B-4657B60247D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0" cy="14"/>
            </a:xfrm>
            <a:custGeom>
              <a:avLst/>
              <a:gdLst>
                <a:gd name="T0" fmla="*/ 0 w 20"/>
                <a:gd name="T1" fmla="*/ 0 h 14"/>
                <a:gd name="T2" fmla="*/ 20 w 20"/>
                <a:gd name="T3" fmla="*/ 0 h 14"/>
                <a:gd name="T4" fmla="*/ 20 w 20"/>
                <a:gd name="T5" fmla="*/ 14 h 14"/>
                <a:gd name="T6" fmla="*/ 0 w 20"/>
                <a:gd name="T7" fmla="*/ 14 h 14"/>
                <a:gd name="T8" fmla="*/ 0 w 20"/>
                <a:gd name="T9" fmla="*/ 0 h 14"/>
                <a:gd name="T10" fmla="*/ 0 w 20"/>
                <a:gd name="T11" fmla="*/ 0 h 14"/>
                <a:gd name="T12" fmla="*/ 17 w 20"/>
                <a:gd name="T13" fmla="*/ 0 h 14"/>
                <a:gd name="T14" fmla="*/ 17 w 20"/>
                <a:gd name="T15" fmla="*/ 12 h 14"/>
                <a:gd name="T16" fmla="*/ 0 w 20"/>
                <a:gd name="T17" fmla="*/ 12 h 14"/>
                <a:gd name="T18" fmla="*/ 0 w 20"/>
                <a:gd name="T19" fmla="*/ 0 h 1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0" h="14">
                  <a:moveTo>
                    <a:pt x="0" y="0"/>
                  </a:moveTo>
                  <a:lnTo>
                    <a:pt x="20" y="0"/>
                  </a:lnTo>
                  <a:lnTo>
                    <a:pt x="20" y="14"/>
                  </a:lnTo>
                  <a:lnTo>
                    <a:pt x="0" y="1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7" y="0"/>
                  </a:lnTo>
                  <a:lnTo>
                    <a:pt x="17" y="12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45" name="Freeform 784">
              <a:extLst>
                <a:ext uri="{FF2B5EF4-FFF2-40B4-BE49-F238E27FC236}">
                  <a16:creationId xmlns:a16="http://schemas.microsoft.com/office/drawing/2014/main" id="{9ED86500-845A-6B44-9427-BAB9885E253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7" cy="12"/>
            </a:xfrm>
            <a:custGeom>
              <a:avLst/>
              <a:gdLst>
                <a:gd name="T0" fmla="*/ 0 w 17"/>
                <a:gd name="T1" fmla="*/ 0 h 12"/>
                <a:gd name="T2" fmla="*/ 17 w 17"/>
                <a:gd name="T3" fmla="*/ 0 h 12"/>
                <a:gd name="T4" fmla="*/ 17 w 17"/>
                <a:gd name="T5" fmla="*/ 12 h 12"/>
                <a:gd name="T6" fmla="*/ 0 w 17"/>
                <a:gd name="T7" fmla="*/ 12 h 12"/>
                <a:gd name="T8" fmla="*/ 0 w 17"/>
                <a:gd name="T9" fmla="*/ 0 h 12"/>
                <a:gd name="T10" fmla="*/ 0 w 17"/>
                <a:gd name="T11" fmla="*/ 0 h 12"/>
                <a:gd name="T12" fmla="*/ 15 w 17"/>
                <a:gd name="T13" fmla="*/ 0 h 12"/>
                <a:gd name="T14" fmla="*/ 15 w 17"/>
                <a:gd name="T15" fmla="*/ 10 h 12"/>
                <a:gd name="T16" fmla="*/ 0 w 17"/>
                <a:gd name="T17" fmla="*/ 10 h 12"/>
                <a:gd name="T18" fmla="*/ 0 w 17"/>
                <a:gd name="T19" fmla="*/ 0 h 1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7" h="12">
                  <a:moveTo>
                    <a:pt x="0" y="0"/>
                  </a:moveTo>
                  <a:lnTo>
                    <a:pt x="17" y="0"/>
                  </a:lnTo>
                  <a:lnTo>
                    <a:pt x="17" y="12"/>
                  </a:lnTo>
                  <a:lnTo>
                    <a:pt x="0" y="12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5" y="0"/>
                  </a:lnTo>
                  <a:lnTo>
                    <a:pt x="15" y="10"/>
                  </a:lnTo>
                  <a:lnTo>
                    <a:pt x="0" y="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46" name="Freeform 785">
              <a:extLst>
                <a:ext uri="{FF2B5EF4-FFF2-40B4-BE49-F238E27FC236}">
                  <a16:creationId xmlns:a16="http://schemas.microsoft.com/office/drawing/2014/main" id="{80D5C96A-AFB0-BE4D-A0D3-DC6A15745BE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5" cy="10"/>
            </a:xfrm>
            <a:custGeom>
              <a:avLst/>
              <a:gdLst>
                <a:gd name="T0" fmla="*/ 0 w 15"/>
                <a:gd name="T1" fmla="*/ 0 h 10"/>
                <a:gd name="T2" fmla="*/ 15 w 15"/>
                <a:gd name="T3" fmla="*/ 0 h 10"/>
                <a:gd name="T4" fmla="*/ 15 w 15"/>
                <a:gd name="T5" fmla="*/ 10 h 10"/>
                <a:gd name="T6" fmla="*/ 0 w 15"/>
                <a:gd name="T7" fmla="*/ 10 h 10"/>
                <a:gd name="T8" fmla="*/ 0 w 15"/>
                <a:gd name="T9" fmla="*/ 0 h 10"/>
                <a:gd name="T10" fmla="*/ 0 w 15"/>
                <a:gd name="T11" fmla="*/ 0 h 10"/>
                <a:gd name="T12" fmla="*/ 13 w 15"/>
                <a:gd name="T13" fmla="*/ 0 h 10"/>
                <a:gd name="T14" fmla="*/ 13 w 15"/>
                <a:gd name="T15" fmla="*/ 9 h 10"/>
                <a:gd name="T16" fmla="*/ 0 w 15"/>
                <a:gd name="T17" fmla="*/ 9 h 10"/>
                <a:gd name="T18" fmla="*/ 0 w 15"/>
                <a:gd name="T19" fmla="*/ 0 h 1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5" h="10">
                  <a:moveTo>
                    <a:pt x="0" y="0"/>
                  </a:moveTo>
                  <a:lnTo>
                    <a:pt x="15" y="0"/>
                  </a:lnTo>
                  <a:lnTo>
                    <a:pt x="15" y="10"/>
                  </a:lnTo>
                  <a:lnTo>
                    <a:pt x="0" y="1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3" y="0"/>
                  </a:lnTo>
                  <a:lnTo>
                    <a:pt x="13" y="9"/>
                  </a:lnTo>
                  <a:lnTo>
                    <a:pt x="0" y="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47" name="Freeform 786">
              <a:extLst>
                <a:ext uri="{FF2B5EF4-FFF2-40B4-BE49-F238E27FC236}">
                  <a16:creationId xmlns:a16="http://schemas.microsoft.com/office/drawing/2014/main" id="{A20472E6-AC86-0749-B16A-7B8C5DA6AF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3" cy="9"/>
            </a:xfrm>
            <a:custGeom>
              <a:avLst/>
              <a:gdLst>
                <a:gd name="T0" fmla="*/ 0 w 13"/>
                <a:gd name="T1" fmla="*/ 0 h 9"/>
                <a:gd name="T2" fmla="*/ 13 w 13"/>
                <a:gd name="T3" fmla="*/ 0 h 9"/>
                <a:gd name="T4" fmla="*/ 13 w 13"/>
                <a:gd name="T5" fmla="*/ 9 h 9"/>
                <a:gd name="T6" fmla="*/ 0 w 13"/>
                <a:gd name="T7" fmla="*/ 9 h 9"/>
                <a:gd name="T8" fmla="*/ 0 w 13"/>
                <a:gd name="T9" fmla="*/ 0 h 9"/>
                <a:gd name="T10" fmla="*/ 0 w 13"/>
                <a:gd name="T11" fmla="*/ 0 h 9"/>
                <a:gd name="T12" fmla="*/ 10 w 13"/>
                <a:gd name="T13" fmla="*/ 0 h 9"/>
                <a:gd name="T14" fmla="*/ 10 w 13"/>
                <a:gd name="T15" fmla="*/ 7 h 9"/>
                <a:gd name="T16" fmla="*/ 0 w 13"/>
                <a:gd name="T17" fmla="*/ 7 h 9"/>
                <a:gd name="T18" fmla="*/ 0 w 13"/>
                <a:gd name="T19" fmla="*/ 0 h 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3" h="9">
                  <a:moveTo>
                    <a:pt x="0" y="0"/>
                  </a:moveTo>
                  <a:lnTo>
                    <a:pt x="13" y="0"/>
                  </a:lnTo>
                  <a:lnTo>
                    <a:pt x="13" y="9"/>
                  </a:lnTo>
                  <a:lnTo>
                    <a:pt x="0" y="9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0" y="0"/>
                  </a:lnTo>
                  <a:lnTo>
                    <a:pt x="10" y="7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48" name="Freeform 787">
              <a:extLst>
                <a:ext uri="{FF2B5EF4-FFF2-40B4-BE49-F238E27FC236}">
                  <a16:creationId xmlns:a16="http://schemas.microsoft.com/office/drawing/2014/main" id="{D8E7B340-E55E-2243-BB8E-A43A4BF550D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0" cy="7"/>
            </a:xfrm>
            <a:custGeom>
              <a:avLst/>
              <a:gdLst>
                <a:gd name="T0" fmla="*/ 0 w 10"/>
                <a:gd name="T1" fmla="*/ 0 h 7"/>
                <a:gd name="T2" fmla="*/ 10 w 10"/>
                <a:gd name="T3" fmla="*/ 0 h 7"/>
                <a:gd name="T4" fmla="*/ 10 w 10"/>
                <a:gd name="T5" fmla="*/ 7 h 7"/>
                <a:gd name="T6" fmla="*/ 0 w 10"/>
                <a:gd name="T7" fmla="*/ 7 h 7"/>
                <a:gd name="T8" fmla="*/ 0 w 10"/>
                <a:gd name="T9" fmla="*/ 0 h 7"/>
                <a:gd name="T10" fmla="*/ 0 w 10"/>
                <a:gd name="T11" fmla="*/ 0 h 7"/>
                <a:gd name="T12" fmla="*/ 8 w 10"/>
                <a:gd name="T13" fmla="*/ 0 h 7"/>
                <a:gd name="T14" fmla="*/ 8 w 10"/>
                <a:gd name="T15" fmla="*/ 5 h 7"/>
                <a:gd name="T16" fmla="*/ 0 w 10"/>
                <a:gd name="T17" fmla="*/ 5 h 7"/>
                <a:gd name="T18" fmla="*/ 0 w 10"/>
                <a:gd name="T19" fmla="*/ 0 h 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0" h="7">
                  <a:moveTo>
                    <a:pt x="0" y="0"/>
                  </a:moveTo>
                  <a:lnTo>
                    <a:pt x="10" y="0"/>
                  </a:lnTo>
                  <a:lnTo>
                    <a:pt x="10" y="7"/>
                  </a:lnTo>
                  <a:lnTo>
                    <a:pt x="0" y="7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" y="0"/>
                  </a:lnTo>
                  <a:lnTo>
                    <a:pt x="8" y="5"/>
                  </a:lnTo>
                  <a:lnTo>
                    <a:pt x="0" y="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49" name="Freeform 788">
              <a:extLst>
                <a:ext uri="{FF2B5EF4-FFF2-40B4-BE49-F238E27FC236}">
                  <a16:creationId xmlns:a16="http://schemas.microsoft.com/office/drawing/2014/main" id="{75F1CB9F-1C61-9F4E-A1BA-5543ED63536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8" cy="5"/>
            </a:xfrm>
            <a:custGeom>
              <a:avLst/>
              <a:gdLst>
                <a:gd name="T0" fmla="*/ 0 w 8"/>
                <a:gd name="T1" fmla="*/ 0 h 5"/>
                <a:gd name="T2" fmla="*/ 8 w 8"/>
                <a:gd name="T3" fmla="*/ 0 h 5"/>
                <a:gd name="T4" fmla="*/ 8 w 8"/>
                <a:gd name="T5" fmla="*/ 5 h 5"/>
                <a:gd name="T6" fmla="*/ 0 w 8"/>
                <a:gd name="T7" fmla="*/ 5 h 5"/>
                <a:gd name="T8" fmla="*/ 0 w 8"/>
                <a:gd name="T9" fmla="*/ 0 h 5"/>
                <a:gd name="T10" fmla="*/ 0 w 8"/>
                <a:gd name="T11" fmla="*/ 0 h 5"/>
                <a:gd name="T12" fmla="*/ 5 w 8"/>
                <a:gd name="T13" fmla="*/ 0 h 5"/>
                <a:gd name="T14" fmla="*/ 5 w 8"/>
                <a:gd name="T15" fmla="*/ 4 h 5"/>
                <a:gd name="T16" fmla="*/ 0 w 8"/>
                <a:gd name="T17" fmla="*/ 4 h 5"/>
                <a:gd name="T18" fmla="*/ 0 w 8"/>
                <a:gd name="T19" fmla="*/ 0 h 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" h="5">
                  <a:moveTo>
                    <a:pt x="0" y="0"/>
                  </a:moveTo>
                  <a:lnTo>
                    <a:pt x="8" y="0"/>
                  </a:lnTo>
                  <a:lnTo>
                    <a:pt x="8" y="5"/>
                  </a:lnTo>
                  <a:lnTo>
                    <a:pt x="0" y="5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5" y="0"/>
                  </a:lnTo>
                  <a:lnTo>
                    <a:pt x="5" y="4"/>
                  </a:lnTo>
                  <a:lnTo>
                    <a:pt x="0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50" name="Freeform 789">
              <a:extLst>
                <a:ext uri="{FF2B5EF4-FFF2-40B4-BE49-F238E27FC236}">
                  <a16:creationId xmlns:a16="http://schemas.microsoft.com/office/drawing/2014/main" id="{B1470B27-AEF5-BC41-847D-025BEB37144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5" cy="4"/>
            </a:xfrm>
            <a:custGeom>
              <a:avLst/>
              <a:gdLst>
                <a:gd name="T0" fmla="*/ 0 w 5"/>
                <a:gd name="T1" fmla="*/ 0 h 4"/>
                <a:gd name="T2" fmla="*/ 5 w 5"/>
                <a:gd name="T3" fmla="*/ 0 h 4"/>
                <a:gd name="T4" fmla="*/ 5 w 5"/>
                <a:gd name="T5" fmla="*/ 4 h 4"/>
                <a:gd name="T6" fmla="*/ 0 w 5"/>
                <a:gd name="T7" fmla="*/ 4 h 4"/>
                <a:gd name="T8" fmla="*/ 0 w 5"/>
                <a:gd name="T9" fmla="*/ 0 h 4"/>
                <a:gd name="T10" fmla="*/ 0 w 5"/>
                <a:gd name="T11" fmla="*/ 0 h 4"/>
                <a:gd name="T12" fmla="*/ 3 w 5"/>
                <a:gd name="T13" fmla="*/ 0 h 4"/>
                <a:gd name="T14" fmla="*/ 3 w 5"/>
                <a:gd name="T15" fmla="*/ 1 h 4"/>
                <a:gd name="T16" fmla="*/ 0 w 5"/>
                <a:gd name="T17" fmla="*/ 1 h 4"/>
                <a:gd name="T18" fmla="*/ 0 w 5"/>
                <a:gd name="T19" fmla="*/ 0 h 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" h="4">
                  <a:moveTo>
                    <a:pt x="0" y="0"/>
                  </a:moveTo>
                  <a:lnTo>
                    <a:pt x="5" y="0"/>
                  </a:lnTo>
                  <a:lnTo>
                    <a:pt x="5" y="4"/>
                  </a:lnTo>
                  <a:lnTo>
                    <a:pt x="0" y="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3" y="0"/>
                  </a:lnTo>
                  <a:lnTo>
                    <a:pt x="3" y="1"/>
                  </a:lnTo>
                  <a:lnTo>
                    <a:pt x="0" y="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51" name="Freeform 790">
              <a:extLst>
                <a:ext uri="{FF2B5EF4-FFF2-40B4-BE49-F238E27FC236}">
                  <a16:creationId xmlns:a16="http://schemas.microsoft.com/office/drawing/2014/main" id="{ED38ED13-C766-4443-A636-3899CC00F06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3" cy="1"/>
            </a:xfrm>
            <a:custGeom>
              <a:avLst/>
              <a:gdLst>
                <a:gd name="T0" fmla="*/ 0 w 3"/>
                <a:gd name="T1" fmla="*/ 0 h 1"/>
                <a:gd name="T2" fmla="*/ 3 w 3"/>
                <a:gd name="T3" fmla="*/ 0 h 1"/>
                <a:gd name="T4" fmla="*/ 3 w 3"/>
                <a:gd name="T5" fmla="*/ 1 h 1"/>
                <a:gd name="T6" fmla="*/ 0 w 3"/>
                <a:gd name="T7" fmla="*/ 1 h 1"/>
                <a:gd name="T8" fmla="*/ 0 w 3"/>
                <a:gd name="T9" fmla="*/ 0 h 1"/>
                <a:gd name="T10" fmla="*/ 0 w 3"/>
                <a:gd name="T11" fmla="*/ 0 h 1"/>
                <a:gd name="T12" fmla="*/ 0 w 3"/>
                <a:gd name="T13" fmla="*/ 0 h 1"/>
                <a:gd name="T14" fmla="*/ 0 w 3"/>
                <a:gd name="T15" fmla="*/ 0 h 1"/>
                <a:gd name="T16" fmla="*/ 0 w 3"/>
                <a:gd name="T17" fmla="*/ 0 h 1"/>
                <a:gd name="T18" fmla="*/ 0 w 3"/>
                <a:gd name="T19" fmla="*/ 0 h 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" h="1">
                  <a:moveTo>
                    <a:pt x="0" y="0"/>
                  </a:moveTo>
                  <a:lnTo>
                    <a:pt x="3" y="0"/>
                  </a:lnTo>
                  <a:lnTo>
                    <a:pt x="3" y="1"/>
                  </a:lnTo>
                  <a:lnTo>
                    <a:pt x="0" y="1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52" name="Freeform 791">
              <a:extLst>
                <a:ext uri="{FF2B5EF4-FFF2-40B4-BE49-F238E27FC236}">
                  <a16:creationId xmlns:a16="http://schemas.microsoft.com/office/drawing/2014/main" id="{F5E19C9D-C98B-7F40-8AF5-1F9DB7E1853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0" cy="0"/>
            </a:xfrm>
            <a:custGeom>
              <a:avLst/>
              <a:gdLst>
                <a:gd name="T0" fmla="*/ 0 60000 65536"/>
                <a:gd name="T1" fmla="*/ 0 60000 65536"/>
                <a:gd name="T2" fmla="*/ 0 60000 65536"/>
                <a:gd name="T3" fmla="*/ 0 60000 65536"/>
                <a:gd name="T4" fmla="*/ 0 60000 65536"/>
                <a:gd name="T5" fmla="*/ 0 60000 65536"/>
                <a:gd name="T6" fmla="*/ 0 60000 65536"/>
                <a:gd name="T7" fmla="*/ 0 60000 65536"/>
                <a:gd name="T8" fmla="*/ 0 60000 65536"/>
                <a:gd name="T9" fmla="*/ 0 60000 65536"/>
              </a:gdLst>
              <a:ahLst/>
              <a:cxnLst>
                <a:cxn ang="T0">
                  <a:pos x="0" y="0"/>
                </a:cxn>
                <a:cxn ang="T1">
                  <a:pos x="0" y="0"/>
                </a:cxn>
                <a:cxn ang="T2">
                  <a:pos x="0" y="0"/>
                </a:cxn>
                <a:cxn ang="T3">
                  <a:pos x="0" y="0"/>
                </a:cxn>
                <a:cxn ang="T4">
                  <a:pos x="0" y="0"/>
                </a:cxn>
                <a:cxn ang="T5">
                  <a:pos x="0" y="0"/>
                </a:cxn>
                <a:cxn ang="T6">
                  <a:pos x="0" y="0"/>
                </a:cxn>
                <a:cxn ang="T7">
                  <a:pos x="0" y="0"/>
                </a:cxn>
                <a:cxn ang="T8">
                  <a:pos x="0" y="0"/>
                </a:cxn>
                <a:cxn ang="T9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53" name="Freeform 792">
              <a:extLst>
                <a:ext uri="{FF2B5EF4-FFF2-40B4-BE49-F238E27FC236}">
                  <a16:creationId xmlns:a16="http://schemas.microsoft.com/office/drawing/2014/main" id="{2F7AE188-4CC3-C146-BF1E-9C6709A879D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64" y="2079"/>
              <a:ext cx="319" cy="241"/>
            </a:xfrm>
            <a:custGeom>
              <a:avLst/>
              <a:gdLst>
                <a:gd name="T0" fmla="*/ 0 w 319"/>
                <a:gd name="T1" fmla="*/ 0 h 241"/>
                <a:gd name="T2" fmla="*/ 319 w 319"/>
                <a:gd name="T3" fmla="*/ 0 h 241"/>
                <a:gd name="T4" fmla="*/ 319 w 319"/>
                <a:gd name="T5" fmla="*/ 241 h 241"/>
                <a:gd name="T6" fmla="*/ 0 w 319"/>
                <a:gd name="T7" fmla="*/ 241 h 241"/>
                <a:gd name="T8" fmla="*/ 0 w 319"/>
                <a:gd name="T9" fmla="*/ 0 h 241"/>
                <a:gd name="T10" fmla="*/ 5 w 319"/>
                <a:gd name="T11" fmla="*/ 4 h 241"/>
                <a:gd name="T12" fmla="*/ 319 w 319"/>
                <a:gd name="T13" fmla="*/ 4 h 241"/>
                <a:gd name="T14" fmla="*/ 319 w 319"/>
                <a:gd name="T15" fmla="*/ 241 h 241"/>
                <a:gd name="T16" fmla="*/ 5 w 319"/>
                <a:gd name="T17" fmla="*/ 241 h 241"/>
                <a:gd name="T18" fmla="*/ 5 w 319"/>
                <a:gd name="T19" fmla="*/ 4 h 24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19" h="241">
                  <a:moveTo>
                    <a:pt x="0" y="0"/>
                  </a:moveTo>
                  <a:lnTo>
                    <a:pt x="319" y="0"/>
                  </a:lnTo>
                  <a:lnTo>
                    <a:pt x="319" y="241"/>
                  </a:lnTo>
                  <a:lnTo>
                    <a:pt x="0" y="241"/>
                  </a:lnTo>
                  <a:lnTo>
                    <a:pt x="0" y="0"/>
                  </a:lnTo>
                  <a:close/>
                  <a:moveTo>
                    <a:pt x="5" y="4"/>
                  </a:moveTo>
                  <a:lnTo>
                    <a:pt x="319" y="4"/>
                  </a:lnTo>
                  <a:lnTo>
                    <a:pt x="319" y="241"/>
                  </a:lnTo>
                  <a:lnTo>
                    <a:pt x="5" y="241"/>
                  </a:lnTo>
                  <a:lnTo>
                    <a:pt x="5" y="4"/>
                  </a:lnTo>
                  <a:close/>
                </a:path>
              </a:pathLst>
            </a:custGeom>
            <a:solidFill>
              <a:srgbClr val="9A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54" name="Freeform 793">
              <a:extLst>
                <a:ext uri="{FF2B5EF4-FFF2-40B4-BE49-F238E27FC236}">
                  <a16:creationId xmlns:a16="http://schemas.microsoft.com/office/drawing/2014/main" id="{153AD446-E154-BA4C-A2E2-45C49A19E16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69" y="2083"/>
              <a:ext cx="314" cy="237"/>
            </a:xfrm>
            <a:custGeom>
              <a:avLst/>
              <a:gdLst>
                <a:gd name="T0" fmla="*/ 0 w 314"/>
                <a:gd name="T1" fmla="*/ 0 h 237"/>
                <a:gd name="T2" fmla="*/ 314 w 314"/>
                <a:gd name="T3" fmla="*/ 0 h 237"/>
                <a:gd name="T4" fmla="*/ 314 w 314"/>
                <a:gd name="T5" fmla="*/ 237 h 237"/>
                <a:gd name="T6" fmla="*/ 0 w 314"/>
                <a:gd name="T7" fmla="*/ 237 h 237"/>
                <a:gd name="T8" fmla="*/ 0 w 314"/>
                <a:gd name="T9" fmla="*/ 0 h 237"/>
                <a:gd name="T10" fmla="*/ 4 w 314"/>
                <a:gd name="T11" fmla="*/ 3 h 237"/>
                <a:gd name="T12" fmla="*/ 314 w 314"/>
                <a:gd name="T13" fmla="*/ 3 h 237"/>
                <a:gd name="T14" fmla="*/ 314 w 314"/>
                <a:gd name="T15" fmla="*/ 237 h 237"/>
                <a:gd name="T16" fmla="*/ 4 w 314"/>
                <a:gd name="T17" fmla="*/ 237 h 237"/>
                <a:gd name="T18" fmla="*/ 4 w 314"/>
                <a:gd name="T19" fmla="*/ 3 h 23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14" h="237">
                  <a:moveTo>
                    <a:pt x="0" y="0"/>
                  </a:moveTo>
                  <a:lnTo>
                    <a:pt x="314" y="0"/>
                  </a:lnTo>
                  <a:lnTo>
                    <a:pt x="314" y="237"/>
                  </a:lnTo>
                  <a:lnTo>
                    <a:pt x="0" y="237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314" y="3"/>
                  </a:lnTo>
                  <a:lnTo>
                    <a:pt x="314" y="237"/>
                  </a:lnTo>
                  <a:lnTo>
                    <a:pt x="4" y="237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9B9B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55" name="Freeform 794">
              <a:extLst>
                <a:ext uri="{FF2B5EF4-FFF2-40B4-BE49-F238E27FC236}">
                  <a16:creationId xmlns:a16="http://schemas.microsoft.com/office/drawing/2014/main" id="{9D7571F1-383E-B04A-9CDC-636894CF678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73" y="2086"/>
              <a:ext cx="310" cy="234"/>
            </a:xfrm>
            <a:custGeom>
              <a:avLst/>
              <a:gdLst>
                <a:gd name="T0" fmla="*/ 0 w 310"/>
                <a:gd name="T1" fmla="*/ 0 h 234"/>
                <a:gd name="T2" fmla="*/ 310 w 310"/>
                <a:gd name="T3" fmla="*/ 0 h 234"/>
                <a:gd name="T4" fmla="*/ 310 w 310"/>
                <a:gd name="T5" fmla="*/ 234 h 234"/>
                <a:gd name="T6" fmla="*/ 0 w 310"/>
                <a:gd name="T7" fmla="*/ 234 h 234"/>
                <a:gd name="T8" fmla="*/ 0 w 310"/>
                <a:gd name="T9" fmla="*/ 0 h 234"/>
                <a:gd name="T10" fmla="*/ 4 w 310"/>
                <a:gd name="T11" fmla="*/ 3 h 234"/>
                <a:gd name="T12" fmla="*/ 310 w 310"/>
                <a:gd name="T13" fmla="*/ 3 h 234"/>
                <a:gd name="T14" fmla="*/ 310 w 310"/>
                <a:gd name="T15" fmla="*/ 234 h 234"/>
                <a:gd name="T16" fmla="*/ 4 w 310"/>
                <a:gd name="T17" fmla="*/ 234 h 234"/>
                <a:gd name="T18" fmla="*/ 4 w 310"/>
                <a:gd name="T19" fmla="*/ 3 h 23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10" h="234">
                  <a:moveTo>
                    <a:pt x="0" y="0"/>
                  </a:moveTo>
                  <a:lnTo>
                    <a:pt x="310" y="0"/>
                  </a:lnTo>
                  <a:lnTo>
                    <a:pt x="310" y="234"/>
                  </a:lnTo>
                  <a:lnTo>
                    <a:pt x="0" y="234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310" y="3"/>
                  </a:lnTo>
                  <a:lnTo>
                    <a:pt x="310" y="234"/>
                  </a:lnTo>
                  <a:lnTo>
                    <a:pt x="4" y="234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9C9C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56" name="Freeform 795">
              <a:extLst>
                <a:ext uri="{FF2B5EF4-FFF2-40B4-BE49-F238E27FC236}">
                  <a16:creationId xmlns:a16="http://schemas.microsoft.com/office/drawing/2014/main" id="{3A62D4AD-BC56-B340-B764-DA7D2FADD1C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77" y="2089"/>
              <a:ext cx="306" cy="231"/>
            </a:xfrm>
            <a:custGeom>
              <a:avLst/>
              <a:gdLst>
                <a:gd name="T0" fmla="*/ 0 w 306"/>
                <a:gd name="T1" fmla="*/ 0 h 231"/>
                <a:gd name="T2" fmla="*/ 306 w 306"/>
                <a:gd name="T3" fmla="*/ 0 h 231"/>
                <a:gd name="T4" fmla="*/ 306 w 306"/>
                <a:gd name="T5" fmla="*/ 231 h 231"/>
                <a:gd name="T6" fmla="*/ 0 w 306"/>
                <a:gd name="T7" fmla="*/ 231 h 231"/>
                <a:gd name="T8" fmla="*/ 0 w 306"/>
                <a:gd name="T9" fmla="*/ 0 h 231"/>
                <a:gd name="T10" fmla="*/ 4 w 306"/>
                <a:gd name="T11" fmla="*/ 3 h 231"/>
                <a:gd name="T12" fmla="*/ 306 w 306"/>
                <a:gd name="T13" fmla="*/ 3 h 231"/>
                <a:gd name="T14" fmla="*/ 306 w 306"/>
                <a:gd name="T15" fmla="*/ 231 h 231"/>
                <a:gd name="T16" fmla="*/ 4 w 306"/>
                <a:gd name="T17" fmla="*/ 231 h 231"/>
                <a:gd name="T18" fmla="*/ 4 w 306"/>
                <a:gd name="T19" fmla="*/ 3 h 23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06" h="231">
                  <a:moveTo>
                    <a:pt x="0" y="0"/>
                  </a:moveTo>
                  <a:lnTo>
                    <a:pt x="306" y="0"/>
                  </a:lnTo>
                  <a:lnTo>
                    <a:pt x="306" y="231"/>
                  </a:lnTo>
                  <a:lnTo>
                    <a:pt x="0" y="231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306" y="3"/>
                  </a:lnTo>
                  <a:lnTo>
                    <a:pt x="306" y="231"/>
                  </a:lnTo>
                  <a:lnTo>
                    <a:pt x="4" y="231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9D9D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57" name="Freeform 796">
              <a:extLst>
                <a:ext uri="{FF2B5EF4-FFF2-40B4-BE49-F238E27FC236}">
                  <a16:creationId xmlns:a16="http://schemas.microsoft.com/office/drawing/2014/main" id="{F560E551-1A80-8F44-84E3-A6A3536B623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1" y="2092"/>
              <a:ext cx="302" cy="228"/>
            </a:xfrm>
            <a:custGeom>
              <a:avLst/>
              <a:gdLst>
                <a:gd name="T0" fmla="*/ 0 w 302"/>
                <a:gd name="T1" fmla="*/ 0 h 228"/>
                <a:gd name="T2" fmla="*/ 302 w 302"/>
                <a:gd name="T3" fmla="*/ 0 h 228"/>
                <a:gd name="T4" fmla="*/ 302 w 302"/>
                <a:gd name="T5" fmla="*/ 228 h 228"/>
                <a:gd name="T6" fmla="*/ 0 w 302"/>
                <a:gd name="T7" fmla="*/ 228 h 228"/>
                <a:gd name="T8" fmla="*/ 0 w 302"/>
                <a:gd name="T9" fmla="*/ 0 h 228"/>
                <a:gd name="T10" fmla="*/ 4 w 302"/>
                <a:gd name="T11" fmla="*/ 3 h 228"/>
                <a:gd name="T12" fmla="*/ 302 w 302"/>
                <a:gd name="T13" fmla="*/ 3 h 228"/>
                <a:gd name="T14" fmla="*/ 302 w 302"/>
                <a:gd name="T15" fmla="*/ 228 h 228"/>
                <a:gd name="T16" fmla="*/ 4 w 302"/>
                <a:gd name="T17" fmla="*/ 228 h 228"/>
                <a:gd name="T18" fmla="*/ 4 w 302"/>
                <a:gd name="T19" fmla="*/ 3 h 22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02" h="228">
                  <a:moveTo>
                    <a:pt x="0" y="0"/>
                  </a:moveTo>
                  <a:lnTo>
                    <a:pt x="302" y="0"/>
                  </a:lnTo>
                  <a:lnTo>
                    <a:pt x="302" y="228"/>
                  </a:lnTo>
                  <a:lnTo>
                    <a:pt x="0" y="228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302" y="3"/>
                  </a:lnTo>
                  <a:lnTo>
                    <a:pt x="302" y="228"/>
                  </a:lnTo>
                  <a:lnTo>
                    <a:pt x="4" y="228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58" name="Freeform 797">
              <a:extLst>
                <a:ext uri="{FF2B5EF4-FFF2-40B4-BE49-F238E27FC236}">
                  <a16:creationId xmlns:a16="http://schemas.microsoft.com/office/drawing/2014/main" id="{E6000014-F6CF-6E40-B406-F6F2CC66FA8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5" y="2095"/>
              <a:ext cx="298" cy="225"/>
            </a:xfrm>
            <a:custGeom>
              <a:avLst/>
              <a:gdLst>
                <a:gd name="T0" fmla="*/ 0 w 298"/>
                <a:gd name="T1" fmla="*/ 0 h 225"/>
                <a:gd name="T2" fmla="*/ 298 w 298"/>
                <a:gd name="T3" fmla="*/ 0 h 225"/>
                <a:gd name="T4" fmla="*/ 298 w 298"/>
                <a:gd name="T5" fmla="*/ 225 h 225"/>
                <a:gd name="T6" fmla="*/ 0 w 298"/>
                <a:gd name="T7" fmla="*/ 225 h 225"/>
                <a:gd name="T8" fmla="*/ 0 w 298"/>
                <a:gd name="T9" fmla="*/ 0 h 225"/>
                <a:gd name="T10" fmla="*/ 4 w 298"/>
                <a:gd name="T11" fmla="*/ 3 h 225"/>
                <a:gd name="T12" fmla="*/ 298 w 298"/>
                <a:gd name="T13" fmla="*/ 3 h 225"/>
                <a:gd name="T14" fmla="*/ 298 w 298"/>
                <a:gd name="T15" fmla="*/ 225 h 225"/>
                <a:gd name="T16" fmla="*/ 4 w 298"/>
                <a:gd name="T17" fmla="*/ 225 h 225"/>
                <a:gd name="T18" fmla="*/ 4 w 298"/>
                <a:gd name="T19" fmla="*/ 3 h 22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98" h="225">
                  <a:moveTo>
                    <a:pt x="0" y="0"/>
                  </a:moveTo>
                  <a:lnTo>
                    <a:pt x="298" y="0"/>
                  </a:lnTo>
                  <a:lnTo>
                    <a:pt x="298" y="225"/>
                  </a:lnTo>
                  <a:lnTo>
                    <a:pt x="0" y="225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98" y="3"/>
                  </a:lnTo>
                  <a:lnTo>
                    <a:pt x="298" y="225"/>
                  </a:lnTo>
                  <a:lnTo>
                    <a:pt x="4" y="225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9F9F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59" name="Freeform 798">
              <a:extLst>
                <a:ext uri="{FF2B5EF4-FFF2-40B4-BE49-F238E27FC236}">
                  <a16:creationId xmlns:a16="http://schemas.microsoft.com/office/drawing/2014/main" id="{3F2931D1-E761-1546-976F-90ED3F069B7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9" y="2098"/>
              <a:ext cx="294" cy="222"/>
            </a:xfrm>
            <a:custGeom>
              <a:avLst/>
              <a:gdLst>
                <a:gd name="T0" fmla="*/ 0 w 294"/>
                <a:gd name="T1" fmla="*/ 0 h 222"/>
                <a:gd name="T2" fmla="*/ 294 w 294"/>
                <a:gd name="T3" fmla="*/ 0 h 222"/>
                <a:gd name="T4" fmla="*/ 294 w 294"/>
                <a:gd name="T5" fmla="*/ 222 h 222"/>
                <a:gd name="T6" fmla="*/ 0 w 294"/>
                <a:gd name="T7" fmla="*/ 222 h 222"/>
                <a:gd name="T8" fmla="*/ 0 w 294"/>
                <a:gd name="T9" fmla="*/ 0 h 222"/>
                <a:gd name="T10" fmla="*/ 5 w 294"/>
                <a:gd name="T11" fmla="*/ 4 h 222"/>
                <a:gd name="T12" fmla="*/ 294 w 294"/>
                <a:gd name="T13" fmla="*/ 4 h 222"/>
                <a:gd name="T14" fmla="*/ 294 w 294"/>
                <a:gd name="T15" fmla="*/ 222 h 222"/>
                <a:gd name="T16" fmla="*/ 5 w 294"/>
                <a:gd name="T17" fmla="*/ 222 h 222"/>
                <a:gd name="T18" fmla="*/ 5 w 294"/>
                <a:gd name="T19" fmla="*/ 4 h 22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94" h="222">
                  <a:moveTo>
                    <a:pt x="0" y="0"/>
                  </a:moveTo>
                  <a:lnTo>
                    <a:pt x="294" y="0"/>
                  </a:lnTo>
                  <a:lnTo>
                    <a:pt x="294" y="222"/>
                  </a:lnTo>
                  <a:lnTo>
                    <a:pt x="0" y="222"/>
                  </a:lnTo>
                  <a:lnTo>
                    <a:pt x="0" y="0"/>
                  </a:lnTo>
                  <a:close/>
                  <a:moveTo>
                    <a:pt x="5" y="4"/>
                  </a:moveTo>
                  <a:lnTo>
                    <a:pt x="294" y="4"/>
                  </a:lnTo>
                  <a:lnTo>
                    <a:pt x="294" y="222"/>
                  </a:lnTo>
                  <a:lnTo>
                    <a:pt x="5" y="222"/>
                  </a:lnTo>
                  <a:lnTo>
                    <a:pt x="5" y="4"/>
                  </a:ln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60" name="Freeform 799">
              <a:extLst>
                <a:ext uri="{FF2B5EF4-FFF2-40B4-BE49-F238E27FC236}">
                  <a16:creationId xmlns:a16="http://schemas.microsoft.com/office/drawing/2014/main" id="{EB69DFDC-C2BA-2242-9C74-B7E89D28BC4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94" y="2102"/>
              <a:ext cx="289" cy="218"/>
            </a:xfrm>
            <a:custGeom>
              <a:avLst/>
              <a:gdLst>
                <a:gd name="T0" fmla="*/ 0 w 289"/>
                <a:gd name="T1" fmla="*/ 0 h 218"/>
                <a:gd name="T2" fmla="*/ 289 w 289"/>
                <a:gd name="T3" fmla="*/ 0 h 218"/>
                <a:gd name="T4" fmla="*/ 289 w 289"/>
                <a:gd name="T5" fmla="*/ 218 h 218"/>
                <a:gd name="T6" fmla="*/ 0 w 289"/>
                <a:gd name="T7" fmla="*/ 218 h 218"/>
                <a:gd name="T8" fmla="*/ 0 w 289"/>
                <a:gd name="T9" fmla="*/ 0 h 218"/>
                <a:gd name="T10" fmla="*/ 4 w 289"/>
                <a:gd name="T11" fmla="*/ 3 h 218"/>
                <a:gd name="T12" fmla="*/ 289 w 289"/>
                <a:gd name="T13" fmla="*/ 3 h 218"/>
                <a:gd name="T14" fmla="*/ 289 w 289"/>
                <a:gd name="T15" fmla="*/ 218 h 218"/>
                <a:gd name="T16" fmla="*/ 4 w 289"/>
                <a:gd name="T17" fmla="*/ 218 h 218"/>
                <a:gd name="T18" fmla="*/ 4 w 289"/>
                <a:gd name="T19" fmla="*/ 3 h 21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89" h="218">
                  <a:moveTo>
                    <a:pt x="0" y="0"/>
                  </a:moveTo>
                  <a:lnTo>
                    <a:pt x="289" y="0"/>
                  </a:lnTo>
                  <a:lnTo>
                    <a:pt x="289" y="218"/>
                  </a:lnTo>
                  <a:lnTo>
                    <a:pt x="0" y="218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89" y="3"/>
                  </a:lnTo>
                  <a:lnTo>
                    <a:pt x="289" y="218"/>
                  </a:lnTo>
                  <a:lnTo>
                    <a:pt x="4" y="218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A1A1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61" name="Freeform 800">
              <a:extLst>
                <a:ext uri="{FF2B5EF4-FFF2-40B4-BE49-F238E27FC236}">
                  <a16:creationId xmlns:a16="http://schemas.microsoft.com/office/drawing/2014/main" id="{F26A749E-DFEB-904C-81AD-F1554D5A821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98" y="2105"/>
              <a:ext cx="285" cy="215"/>
            </a:xfrm>
            <a:custGeom>
              <a:avLst/>
              <a:gdLst>
                <a:gd name="T0" fmla="*/ 0 w 285"/>
                <a:gd name="T1" fmla="*/ 0 h 215"/>
                <a:gd name="T2" fmla="*/ 285 w 285"/>
                <a:gd name="T3" fmla="*/ 0 h 215"/>
                <a:gd name="T4" fmla="*/ 285 w 285"/>
                <a:gd name="T5" fmla="*/ 215 h 215"/>
                <a:gd name="T6" fmla="*/ 0 w 285"/>
                <a:gd name="T7" fmla="*/ 215 h 215"/>
                <a:gd name="T8" fmla="*/ 0 w 285"/>
                <a:gd name="T9" fmla="*/ 0 h 215"/>
                <a:gd name="T10" fmla="*/ 4 w 285"/>
                <a:gd name="T11" fmla="*/ 3 h 215"/>
                <a:gd name="T12" fmla="*/ 285 w 285"/>
                <a:gd name="T13" fmla="*/ 3 h 215"/>
                <a:gd name="T14" fmla="*/ 285 w 285"/>
                <a:gd name="T15" fmla="*/ 215 h 215"/>
                <a:gd name="T16" fmla="*/ 4 w 285"/>
                <a:gd name="T17" fmla="*/ 215 h 215"/>
                <a:gd name="T18" fmla="*/ 4 w 285"/>
                <a:gd name="T19" fmla="*/ 3 h 21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85" h="215">
                  <a:moveTo>
                    <a:pt x="0" y="0"/>
                  </a:moveTo>
                  <a:lnTo>
                    <a:pt x="285" y="0"/>
                  </a:lnTo>
                  <a:lnTo>
                    <a:pt x="285" y="215"/>
                  </a:lnTo>
                  <a:lnTo>
                    <a:pt x="0" y="215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85" y="3"/>
                  </a:lnTo>
                  <a:lnTo>
                    <a:pt x="285" y="215"/>
                  </a:lnTo>
                  <a:lnTo>
                    <a:pt x="4" y="215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A2A2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62" name="Freeform 801">
              <a:extLst>
                <a:ext uri="{FF2B5EF4-FFF2-40B4-BE49-F238E27FC236}">
                  <a16:creationId xmlns:a16="http://schemas.microsoft.com/office/drawing/2014/main" id="{E8A2BF11-E408-0447-9FA8-ADCAAAAC77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02" y="2108"/>
              <a:ext cx="281" cy="212"/>
            </a:xfrm>
            <a:custGeom>
              <a:avLst/>
              <a:gdLst>
                <a:gd name="T0" fmla="*/ 0 w 281"/>
                <a:gd name="T1" fmla="*/ 0 h 212"/>
                <a:gd name="T2" fmla="*/ 281 w 281"/>
                <a:gd name="T3" fmla="*/ 0 h 212"/>
                <a:gd name="T4" fmla="*/ 281 w 281"/>
                <a:gd name="T5" fmla="*/ 212 h 212"/>
                <a:gd name="T6" fmla="*/ 0 w 281"/>
                <a:gd name="T7" fmla="*/ 212 h 212"/>
                <a:gd name="T8" fmla="*/ 0 w 281"/>
                <a:gd name="T9" fmla="*/ 0 h 212"/>
                <a:gd name="T10" fmla="*/ 4 w 281"/>
                <a:gd name="T11" fmla="*/ 3 h 212"/>
                <a:gd name="T12" fmla="*/ 281 w 281"/>
                <a:gd name="T13" fmla="*/ 3 h 212"/>
                <a:gd name="T14" fmla="*/ 281 w 281"/>
                <a:gd name="T15" fmla="*/ 212 h 212"/>
                <a:gd name="T16" fmla="*/ 4 w 281"/>
                <a:gd name="T17" fmla="*/ 212 h 212"/>
                <a:gd name="T18" fmla="*/ 4 w 281"/>
                <a:gd name="T19" fmla="*/ 3 h 21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81" h="212">
                  <a:moveTo>
                    <a:pt x="0" y="0"/>
                  </a:moveTo>
                  <a:lnTo>
                    <a:pt x="281" y="0"/>
                  </a:lnTo>
                  <a:lnTo>
                    <a:pt x="281" y="212"/>
                  </a:lnTo>
                  <a:lnTo>
                    <a:pt x="0" y="212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81" y="3"/>
                  </a:lnTo>
                  <a:lnTo>
                    <a:pt x="281" y="212"/>
                  </a:lnTo>
                  <a:lnTo>
                    <a:pt x="4" y="212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A3A3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63" name="Freeform 802">
              <a:extLst>
                <a:ext uri="{FF2B5EF4-FFF2-40B4-BE49-F238E27FC236}">
                  <a16:creationId xmlns:a16="http://schemas.microsoft.com/office/drawing/2014/main" id="{D48A77BA-A020-7541-8F3D-C7EA0D75349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06" y="2111"/>
              <a:ext cx="277" cy="209"/>
            </a:xfrm>
            <a:custGeom>
              <a:avLst/>
              <a:gdLst>
                <a:gd name="T0" fmla="*/ 0 w 277"/>
                <a:gd name="T1" fmla="*/ 0 h 209"/>
                <a:gd name="T2" fmla="*/ 277 w 277"/>
                <a:gd name="T3" fmla="*/ 0 h 209"/>
                <a:gd name="T4" fmla="*/ 277 w 277"/>
                <a:gd name="T5" fmla="*/ 209 h 209"/>
                <a:gd name="T6" fmla="*/ 0 w 277"/>
                <a:gd name="T7" fmla="*/ 209 h 209"/>
                <a:gd name="T8" fmla="*/ 0 w 277"/>
                <a:gd name="T9" fmla="*/ 0 h 209"/>
                <a:gd name="T10" fmla="*/ 4 w 277"/>
                <a:gd name="T11" fmla="*/ 3 h 209"/>
                <a:gd name="T12" fmla="*/ 277 w 277"/>
                <a:gd name="T13" fmla="*/ 3 h 209"/>
                <a:gd name="T14" fmla="*/ 277 w 277"/>
                <a:gd name="T15" fmla="*/ 209 h 209"/>
                <a:gd name="T16" fmla="*/ 4 w 277"/>
                <a:gd name="T17" fmla="*/ 209 h 209"/>
                <a:gd name="T18" fmla="*/ 4 w 277"/>
                <a:gd name="T19" fmla="*/ 3 h 20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77" h="209">
                  <a:moveTo>
                    <a:pt x="0" y="0"/>
                  </a:moveTo>
                  <a:lnTo>
                    <a:pt x="277" y="0"/>
                  </a:lnTo>
                  <a:lnTo>
                    <a:pt x="277" y="209"/>
                  </a:lnTo>
                  <a:lnTo>
                    <a:pt x="0" y="209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77" y="3"/>
                  </a:lnTo>
                  <a:lnTo>
                    <a:pt x="277" y="209"/>
                  </a:lnTo>
                  <a:lnTo>
                    <a:pt x="4" y="209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A4A4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64" name="Freeform 803">
              <a:extLst>
                <a:ext uri="{FF2B5EF4-FFF2-40B4-BE49-F238E27FC236}">
                  <a16:creationId xmlns:a16="http://schemas.microsoft.com/office/drawing/2014/main" id="{3472D0D0-498E-994F-A107-8A6CAED2866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10" y="2114"/>
              <a:ext cx="273" cy="206"/>
            </a:xfrm>
            <a:custGeom>
              <a:avLst/>
              <a:gdLst>
                <a:gd name="T0" fmla="*/ 0 w 273"/>
                <a:gd name="T1" fmla="*/ 0 h 206"/>
                <a:gd name="T2" fmla="*/ 273 w 273"/>
                <a:gd name="T3" fmla="*/ 0 h 206"/>
                <a:gd name="T4" fmla="*/ 273 w 273"/>
                <a:gd name="T5" fmla="*/ 206 h 206"/>
                <a:gd name="T6" fmla="*/ 0 w 273"/>
                <a:gd name="T7" fmla="*/ 206 h 206"/>
                <a:gd name="T8" fmla="*/ 0 w 273"/>
                <a:gd name="T9" fmla="*/ 0 h 206"/>
                <a:gd name="T10" fmla="*/ 5 w 273"/>
                <a:gd name="T11" fmla="*/ 3 h 206"/>
                <a:gd name="T12" fmla="*/ 273 w 273"/>
                <a:gd name="T13" fmla="*/ 3 h 206"/>
                <a:gd name="T14" fmla="*/ 273 w 273"/>
                <a:gd name="T15" fmla="*/ 206 h 206"/>
                <a:gd name="T16" fmla="*/ 5 w 273"/>
                <a:gd name="T17" fmla="*/ 206 h 206"/>
                <a:gd name="T18" fmla="*/ 5 w 273"/>
                <a:gd name="T19" fmla="*/ 3 h 20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73" h="206">
                  <a:moveTo>
                    <a:pt x="0" y="0"/>
                  </a:moveTo>
                  <a:lnTo>
                    <a:pt x="273" y="0"/>
                  </a:lnTo>
                  <a:lnTo>
                    <a:pt x="273" y="206"/>
                  </a:lnTo>
                  <a:lnTo>
                    <a:pt x="0" y="206"/>
                  </a:lnTo>
                  <a:lnTo>
                    <a:pt x="0" y="0"/>
                  </a:lnTo>
                  <a:close/>
                  <a:moveTo>
                    <a:pt x="5" y="3"/>
                  </a:moveTo>
                  <a:lnTo>
                    <a:pt x="273" y="3"/>
                  </a:lnTo>
                  <a:lnTo>
                    <a:pt x="273" y="206"/>
                  </a:lnTo>
                  <a:lnTo>
                    <a:pt x="5" y="206"/>
                  </a:lnTo>
                  <a:lnTo>
                    <a:pt x="5" y="3"/>
                  </a:lnTo>
                  <a:close/>
                </a:path>
              </a:pathLst>
            </a:custGeom>
            <a:solidFill>
              <a:srgbClr val="A5A5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65" name="Freeform 804">
              <a:extLst>
                <a:ext uri="{FF2B5EF4-FFF2-40B4-BE49-F238E27FC236}">
                  <a16:creationId xmlns:a16="http://schemas.microsoft.com/office/drawing/2014/main" id="{0A09199A-FF6A-9240-9E26-236B04238BC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15" y="2117"/>
              <a:ext cx="268" cy="203"/>
            </a:xfrm>
            <a:custGeom>
              <a:avLst/>
              <a:gdLst>
                <a:gd name="T0" fmla="*/ 0 w 268"/>
                <a:gd name="T1" fmla="*/ 0 h 203"/>
                <a:gd name="T2" fmla="*/ 268 w 268"/>
                <a:gd name="T3" fmla="*/ 0 h 203"/>
                <a:gd name="T4" fmla="*/ 268 w 268"/>
                <a:gd name="T5" fmla="*/ 203 h 203"/>
                <a:gd name="T6" fmla="*/ 0 w 268"/>
                <a:gd name="T7" fmla="*/ 203 h 203"/>
                <a:gd name="T8" fmla="*/ 0 w 268"/>
                <a:gd name="T9" fmla="*/ 0 h 203"/>
                <a:gd name="T10" fmla="*/ 4 w 268"/>
                <a:gd name="T11" fmla="*/ 4 h 203"/>
                <a:gd name="T12" fmla="*/ 268 w 268"/>
                <a:gd name="T13" fmla="*/ 4 h 203"/>
                <a:gd name="T14" fmla="*/ 268 w 268"/>
                <a:gd name="T15" fmla="*/ 203 h 203"/>
                <a:gd name="T16" fmla="*/ 4 w 268"/>
                <a:gd name="T17" fmla="*/ 203 h 203"/>
                <a:gd name="T18" fmla="*/ 4 w 268"/>
                <a:gd name="T19" fmla="*/ 4 h 20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68" h="203">
                  <a:moveTo>
                    <a:pt x="0" y="0"/>
                  </a:moveTo>
                  <a:lnTo>
                    <a:pt x="268" y="0"/>
                  </a:lnTo>
                  <a:lnTo>
                    <a:pt x="268" y="203"/>
                  </a:lnTo>
                  <a:lnTo>
                    <a:pt x="0" y="203"/>
                  </a:lnTo>
                  <a:lnTo>
                    <a:pt x="0" y="0"/>
                  </a:lnTo>
                  <a:close/>
                  <a:moveTo>
                    <a:pt x="4" y="4"/>
                  </a:moveTo>
                  <a:lnTo>
                    <a:pt x="268" y="4"/>
                  </a:lnTo>
                  <a:lnTo>
                    <a:pt x="268" y="203"/>
                  </a:lnTo>
                  <a:lnTo>
                    <a:pt x="4" y="203"/>
                  </a:lnTo>
                  <a:lnTo>
                    <a:pt x="4" y="4"/>
                  </a:lnTo>
                  <a:close/>
                </a:path>
              </a:pathLst>
            </a:custGeom>
            <a:solidFill>
              <a:srgbClr val="A7A7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66" name="Freeform 805">
              <a:extLst>
                <a:ext uri="{FF2B5EF4-FFF2-40B4-BE49-F238E27FC236}">
                  <a16:creationId xmlns:a16="http://schemas.microsoft.com/office/drawing/2014/main" id="{291552A8-422C-8243-8906-F9948A892B5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19" y="2121"/>
              <a:ext cx="264" cy="199"/>
            </a:xfrm>
            <a:custGeom>
              <a:avLst/>
              <a:gdLst>
                <a:gd name="T0" fmla="*/ 0 w 264"/>
                <a:gd name="T1" fmla="*/ 0 h 199"/>
                <a:gd name="T2" fmla="*/ 264 w 264"/>
                <a:gd name="T3" fmla="*/ 0 h 199"/>
                <a:gd name="T4" fmla="*/ 264 w 264"/>
                <a:gd name="T5" fmla="*/ 199 h 199"/>
                <a:gd name="T6" fmla="*/ 0 w 264"/>
                <a:gd name="T7" fmla="*/ 199 h 199"/>
                <a:gd name="T8" fmla="*/ 0 w 264"/>
                <a:gd name="T9" fmla="*/ 0 h 199"/>
                <a:gd name="T10" fmla="*/ 4 w 264"/>
                <a:gd name="T11" fmla="*/ 3 h 199"/>
                <a:gd name="T12" fmla="*/ 264 w 264"/>
                <a:gd name="T13" fmla="*/ 3 h 199"/>
                <a:gd name="T14" fmla="*/ 264 w 264"/>
                <a:gd name="T15" fmla="*/ 199 h 199"/>
                <a:gd name="T16" fmla="*/ 4 w 264"/>
                <a:gd name="T17" fmla="*/ 199 h 199"/>
                <a:gd name="T18" fmla="*/ 4 w 264"/>
                <a:gd name="T19" fmla="*/ 3 h 19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64" h="199">
                  <a:moveTo>
                    <a:pt x="0" y="0"/>
                  </a:moveTo>
                  <a:lnTo>
                    <a:pt x="264" y="0"/>
                  </a:lnTo>
                  <a:lnTo>
                    <a:pt x="264" y="199"/>
                  </a:lnTo>
                  <a:lnTo>
                    <a:pt x="0" y="199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64" y="3"/>
                  </a:lnTo>
                  <a:lnTo>
                    <a:pt x="264" y="199"/>
                  </a:lnTo>
                  <a:lnTo>
                    <a:pt x="4" y="199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67" name="Freeform 806">
              <a:extLst>
                <a:ext uri="{FF2B5EF4-FFF2-40B4-BE49-F238E27FC236}">
                  <a16:creationId xmlns:a16="http://schemas.microsoft.com/office/drawing/2014/main" id="{D7EE06CD-31AD-7A47-9208-46EEC71166F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23" y="2124"/>
              <a:ext cx="260" cy="196"/>
            </a:xfrm>
            <a:custGeom>
              <a:avLst/>
              <a:gdLst>
                <a:gd name="T0" fmla="*/ 0 w 260"/>
                <a:gd name="T1" fmla="*/ 0 h 196"/>
                <a:gd name="T2" fmla="*/ 260 w 260"/>
                <a:gd name="T3" fmla="*/ 0 h 196"/>
                <a:gd name="T4" fmla="*/ 260 w 260"/>
                <a:gd name="T5" fmla="*/ 196 h 196"/>
                <a:gd name="T6" fmla="*/ 0 w 260"/>
                <a:gd name="T7" fmla="*/ 196 h 196"/>
                <a:gd name="T8" fmla="*/ 0 w 260"/>
                <a:gd name="T9" fmla="*/ 0 h 196"/>
                <a:gd name="T10" fmla="*/ 4 w 260"/>
                <a:gd name="T11" fmla="*/ 3 h 196"/>
                <a:gd name="T12" fmla="*/ 260 w 260"/>
                <a:gd name="T13" fmla="*/ 3 h 196"/>
                <a:gd name="T14" fmla="*/ 260 w 260"/>
                <a:gd name="T15" fmla="*/ 196 h 196"/>
                <a:gd name="T16" fmla="*/ 4 w 260"/>
                <a:gd name="T17" fmla="*/ 196 h 196"/>
                <a:gd name="T18" fmla="*/ 4 w 260"/>
                <a:gd name="T19" fmla="*/ 3 h 19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60" h="196">
                  <a:moveTo>
                    <a:pt x="0" y="0"/>
                  </a:moveTo>
                  <a:lnTo>
                    <a:pt x="260" y="0"/>
                  </a:lnTo>
                  <a:lnTo>
                    <a:pt x="260" y="196"/>
                  </a:lnTo>
                  <a:lnTo>
                    <a:pt x="0" y="196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60" y="3"/>
                  </a:lnTo>
                  <a:lnTo>
                    <a:pt x="260" y="196"/>
                  </a:lnTo>
                  <a:lnTo>
                    <a:pt x="4" y="196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A9A9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68" name="Freeform 807">
              <a:extLst>
                <a:ext uri="{FF2B5EF4-FFF2-40B4-BE49-F238E27FC236}">
                  <a16:creationId xmlns:a16="http://schemas.microsoft.com/office/drawing/2014/main" id="{0FE90B1D-7371-8E41-9BC2-D04B6FC3BA0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27" y="2127"/>
              <a:ext cx="256" cy="193"/>
            </a:xfrm>
            <a:custGeom>
              <a:avLst/>
              <a:gdLst>
                <a:gd name="T0" fmla="*/ 0 w 256"/>
                <a:gd name="T1" fmla="*/ 0 h 193"/>
                <a:gd name="T2" fmla="*/ 256 w 256"/>
                <a:gd name="T3" fmla="*/ 0 h 193"/>
                <a:gd name="T4" fmla="*/ 256 w 256"/>
                <a:gd name="T5" fmla="*/ 193 h 193"/>
                <a:gd name="T6" fmla="*/ 0 w 256"/>
                <a:gd name="T7" fmla="*/ 193 h 193"/>
                <a:gd name="T8" fmla="*/ 0 w 256"/>
                <a:gd name="T9" fmla="*/ 0 h 193"/>
                <a:gd name="T10" fmla="*/ 4 w 256"/>
                <a:gd name="T11" fmla="*/ 3 h 193"/>
                <a:gd name="T12" fmla="*/ 256 w 256"/>
                <a:gd name="T13" fmla="*/ 3 h 193"/>
                <a:gd name="T14" fmla="*/ 256 w 256"/>
                <a:gd name="T15" fmla="*/ 193 h 193"/>
                <a:gd name="T16" fmla="*/ 4 w 256"/>
                <a:gd name="T17" fmla="*/ 193 h 193"/>
                <a:gd name="T18" fmla="*/ 4 w 256"/>
                <a:gd name="T19" fmla="*/ 3 h 19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56" h="193">
                  <a:moveTo>
                    <a:pt x="0" y="0"/>
                  </a:moveTo>
                  <a:lnTo>
                    <a:pt x="256" y="0"/>
                  </a:lnTo>
                  <a:lnTo>
                    <a:pt x="256" y="193"/>
                  </a:lnTo>
                  <a:lnTo>
                    <a:pt x="0" y="193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56" y="3"/>
                  </a:lnTo>
                  <a:lnTo>
                    <a:pt x="256" y="193"/>
                  </a:lnTo>
                  <a:lnTo>
                    <a:pt x="4" y="193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69" name="Freeform 808">
              <a:extLst>
                <a:ext uri="{FF2B5EF4-FFF2-40B4-BE49-F238E27FC236}">
                  <a16:creationId xmlns:a16="http://schemas.microsoft.com/office/drawing/2014/main" id="{6CD0BBA3-DA8D-7444-8797-3253302A27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31" y="2130"/>
              <a:ext cx="252" cy="190"/>
            </a:xfrm>
            <a:custGeom>
              <a:avLst/>
              <a:gdLst>
                <a:gd name="T0" fmla="*/ 0 w 252"/>
                <a:gd name="T1" fmla="*/ 0 h 190"/>
                <a:gd name="T2" fmla="*/ 252 w 252"/>
                <a:gd name="T3" fmla="*/ 0 h 190"/>
                <a:gd name="T4" fmla="*/ 252 w 252"/>
                <a:gd name="T5" fmla="*/ 190 h 190"/>
                <a:gd name="T6" fmla="*/ 0 w 252"/>
                <a:gd name="T7" fmla="*/ 190 h 190"/>
                <a:gd name="T8" fmla="*/ 0 w 252"/>
                <a:gd name="T9" fmla="*/ 0 h 190"/>
                <a:gd name="T10" fmla="*/ 4 w 252"/>
                <a:gd name="T11" fmla="*/ 3 h 190"/>
                <a:gd name="T12" fmla="*/ 252 w 252"/>
                <a:gd name="T13" fmla="*/ 3 h 190"/>
                <a:gd name="T14" fmla="*/ 252 w 252"/>
                <a:gd name="T15" fmla="*/ 190 h 190"/>
                <a:gd name="T16" fmla="*/ 4 w 252"/>
                <a:gd name="T17" fmla="*/ 190 h 190"/>
                <a:gd name="T18" fmla="*/ 4 w 252"/>
                <a:gd name="T19" fmla="*/ 3 h 19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52" h="190">
                  <a:moveTo>
                    <a:pt x="0" y="0"/>
                  </a:moveTo>
                  <a:lnTo>
                    <a:pt x="252" y="0"/>
                  </a:lnTo>
                  <a:lnTo>
                    <a:pt x="252" y="190"/>
                  </a:lnTo>
                  <a:lnTo>
                    <a:pt x="0" y="190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52" y="3"/>
                  </a:lnTo>
                  <a:lnTo>
                    <a:pt x="252" y="190"/>
                  </a:lnTo>
                  <a:lnTo>
                    <a:pt x="4" y="190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ACAC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70" name="Freeform 809">
              <a:extLst>
                <a:ext uri="{FF2B5EF4-FFF2-40B4-BE49-F238E27FC236}">
                  <a16:creationId xmlns:a16="http://schemas.microsoft.com/office/drawing/2014/main" id="{F06385D3-E3B4-9A42-A36C-EA6F4BD457F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35" y="2133"/>
              <a:ext cx="248" cy="187"/>
            </a:xfrm>
            <a:custGeom>
              <a:avLst/>
              <a:gdLst>
                <a:gd name="T0" fmla="*/ 0 w 248"/>
                <a:gd name="T1" fmla="*/ 0 h 187"/>
                <a:gd name="T2" fmla="*/ 248 w 248"/>
                <a:gd name="T3" fmla="*/ 0 h 187"/>
                <a:gd name="T4" fmla="*/ 248 w 248"/>
                <a:gd name="T5" fmla="*/ 187 h 187"/>
                <a:gd name="T6" fmla="*/ 0 w 248"/>
                <a:gd name="T7" fmla="*/ 187 h 187"/>
                <a:gd name="T8" fmla="*/ 0 w 248"/>
                <a:gd name="T9" fmla="*/ 0 h 187"/>
                <a:gd name="T10" fmla="*/ 5 w 248"/>
                <a:gd name="T11" fmla="*/ 3 h 187"/>
                <a:gd name="T12" fmla="*/ 248 w 248"/>
                <a:gd name="T13" fmla="*/ 3 h 187"/>
                <a:gd name="T14" fmla="*/ 248 w 248"/>
                <a:gd name="T15" fmla="*/ 187 h 187"/>
                <a:gd name="T16" fmla="*/ 5 w 248"/>
                <a:gd name="T17" fmla="*/ 187 h 187"/>
                <a:gd name="T18" fmla="*/ 5 w 248"/>
                <a:gd name="T19" fmla="*/ 3 h 18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48" h="187">
                  <a:moveTo>
                    <a:pt x="0" y="0"/>
                  </a:moveTo>
                  <a:lnTo>
                    <a:pt x="248" y="0"/>
                  </a:lnTo>
                  <a:lnTo>
                    <a:pt x="248" y="187"/>
                  </a:lnTo>
                  <a:lnTo>
                    <a:pt x="0" y="187"/>
                  </a:lnTo>
                  <a:lnTo>
                    <a:pt x="0" y="0"/>
                  </a:lnTo>
                  <a:close/>
                  <a:moveTo>
                    <a:pt x="5" y="3"/>
                  </a:moveTo>
                  <a:lnTo>
                    <a:pt x="248" y="3"/>
                  </a:lnTo>
                  <a:lnTo>
                    <a:pt x="248" y="187"/>
                  </a:lnTo>
                  <a:lnTo>
                    <a:pt x="5" y="187"/>
                  </a:lnTo>
                  <a:lnTo>
                    <a:pt x="5" y="3"/>
                  </a:lnTo>
                  <a:close/>
                </a:path>
              </a:pathLst>
            </a:custGeom>
            <a:solidFill>
              <a:srgbClr val="ADAD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71" name="Freeform 810">
              <a:extLst>
                <a:ext uri="{FF2B5EF4-FFF2-40B4-BE49-F238E27FC236}">
                  <a16:creationId xmlns:a16="http://schemas.microsoft.com/office/drawing/2014/main" id="{B107734A-9AB6-7F41-B7F3-9068577A69C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40" y="2136"/>
              <a:ext cx="243" cy="184"/>
            </a:xfrm>
            <a:custGeom>
              <a:avLst/>
              <a:gdLst>
                <a:gd name="T0" fmla="*/ 0 w 243"/>
                <a:gd name="T1" fmla="*/ 0 h 184"/>
                <a:gd name="T2" fmla="*/ 243 w 243"/>
                <a:gd name="T3" fmla="*/ 0 h 184"/>
                <a:gd name="T4" fmla="*/ 243 w 243"/>
                <a:gd name="T5" fmla="*/ 184 h 184"/>
                <a:gd name="T6" fmla="*/ 0 w 243"/>
                <a:gd name="T7" fmla="*/ 184 h 184"/>
                <a:gd name="T8" fmla="*/ 0 w 243"/>
                <a:gd name="T9" fmla="*/ 0 h 184"/>
                <a:gd name="T10" fmla="*/ 4 w 243"/>
                <a:gd name="T11" fmla="*/ 4 h 184"/>
                <a:gd name="T12" fmla="*/ 243 w 243"/>
                <a:gd name="T13" fmla="*/ 4 h 184"/>
                <a:gd name="T14" fmla="*/ 243 w 243"/>
                <a:gd name="T15" fmla="*/ 184 h 184"/>
                <a:gd name="T16" fmla="*/ 4 w 243"/>
                <a:gd name="T17" fmla="*/ 184 h 184"/>
                <a:gd name="T18" fmla="*/ 4 w 243"/>
                <a:gd name="T19" fmla="*/ 4 h 18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43" h="184">
                  <a:moveTo>
                    <a:pt x="0" y="0"/>
                  </a:moveTo>
                  <a:lnTo>
                    <a:pt x="243" y="0"/>
                  </a:lnTo>
                  <a:lnTo>
                    <a:pt x="243" y="184"/>
                  </a:lnTo>
                  <a:lnTo>
                    <a:pt x="0" y="184"/>
                  </a:lnTo>
                  <a:lnTo>
                    <a:pt x="0" y="0"/>
                  </a:lnTo>
                  <a:close/>
                  <a:moveTo>
                    <a:pt x="4" y="4"/>
                  </a:moveTo>
                  <a:lnTo>
                    <a:pt x="243" y="4"/>
                  </a:lnTo>
                  <a:lnTo>
                    <a:pt x="243" y="184"/>
                  </a:lnTo>
                  <a:lnTo>
                    <a:pt x="4" y="184"/>
                  </a:lnTo>
                  <a:lnTo>
                    <a:pt x="4" y="4"/>
                  </a:lnTo>
                  <a:close/>
                </a:path>
              </a:pathLst>
            </a:custGeom>
            <a:solidFill>
              <a:srgbClr val="AEAE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72" name="Freeform 811">
              <a:extLst>
                <a:ext uri="{FF2B5EF4-FFF2-40B4-BE49-F238E27FC236}">
                  <a16:creationId xmlns:a16="http://schemas.microsoft.com/office/drawing/2014/main" id="{03EA0647-00C4-D04D-8DC5-A2AD30FB9B8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44" y="2140"/>
              <a:ext cx="239" cy="180"/>
            </a:xfrm>
            <a:custGeom>
              <a:avLst/>
              <a:gdLst>
                <a:gd name="T0" fmla="*/ 0 w 239"/>
                <a:gd name="T1" fmla="*/ 0 h 180"/>
                <a:gd name="T2" fmla="*/ 239 w 239"/>
                <a:gd name="T3" fmla="*/ 0 h 180"/>
                <a:gd name="T4" fmla="*/ 239 w 239"/>
                <a:gd name="T5" fmla="*/ 180 h 180"/>
                <a:gd name="T6" fmla="*/ 0 w 239"/>
                <a:gd name="T7" fmla="*/ 180 h 180"/>
                <a:gd name="T8" fmla="*/ 0 w 239"/>
                <a:gd name="T9" fmla="*/ 0 h 180"/>
                <a:gd name="T10" fmla="*/ 4 w 239"/>
                <a:gd name="T11" fmla="*/ 3 h 180"/>
                <a:gd name="T12" fmla="*/ 239 w 239"/>
                <a:gd name="T13" fmla="*/ 3 h 180"/>
                <a:gd name="T14" fmla="*/ 239 w 239"/>
                <a:gd name="T15" fmla="*/ 180 h 180"/>
                <a:gd name="T16" fmla="*/ 4 w 239"/>
                <a:gd name="T17" fmla="*/ 180 h 180"/>
                <a:gd name="T18" fmla="*/ 4 w 239"/>
                <a:gd name="T19" fmla="*/ 3 h 18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39" h="180">
                  <a:moveTo>
                    <a:pt x="0" y="0"/>
                  </a:moveTo>
                  <a:lnTo>
                    <a:pt x="239" y="0"/>
                  </a:lnTo>
                  <a:lnTo>
                    <a:pt x="239" y="180"/>
                  </a:lnTo>
                  <a:lnTo>
                    <a:pt x="0" y="180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39" y="3"/>
                  </a:lnTo>
                  <a:lnTo>
                    <a:pt x="239" y="180"/>
                  </a:lnTo>
                  <a:lnTo>
                    <a:pt x="4" y="180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B0B0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73" name="Freeform 812">
              <a:extLst>
                <a:ext uri="{FF2B5EF4-FFF2-40B4-BE49-F238E27FC236}">
                  <a16:creationId xmlns:a16="http://schemas.microsoft.com/office/drawing/2014/main" id="{66FD08AC-CE1F-3D4F-B292-BCC0A087A4F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48" y="2143"/>
              <a:ext cx="235" cy="177"/>
            </a:xfrm>
            <a:custGeom>
              <a:avLst/>
              <a:gdLst>
                <a:gd name="T0" fmla="*/ 0 w 235"/>
                <a:gd name="T1" fmla="*/ 0 h 177"/>
                <a:gd name="T2" fmla="*/ 235 w 235"/>
                <a:gd name="T3" fmla="*/ 0 h 177"/>
                <a:gd name="T4" fmla="*/ 235 w 235"/>
                <a:gd name="T5" fmla="*/ 177 h 177"/>
                <a:gd name="T6" fmla="*/ 0 w 235"/>
                <a:gd name="T7" fmla="*/ 177 h 177"/>
                <a:gd name="T8" fmla="*/ 0 w 235"/>
                <a:gd name="T9" fmla="*/ 0 h 177"/>
                <a:gd name="T10" fmla="*/ 4 w 235"/>
                <a:gd name="T11" fmla="*/ 3 h 177"/>
                <a:gd name="T12" fmla="*/ 235 w 235"/>
                <a:gd name="T13" fmla="*/ 3 h 177"/>
                <a:gd name="T14" fmla="*/ 235 w 235"/>
                <a:gd name="T15" fmla="*/ 177 h 177"/>
                <a:gd name="T16" fmla="*/ 4 w 235"/>
                <a:gd name="T17" fmla="*/ 177 h 177"/>
                <a:gd name="T18" fmla="*/ 4 w 235"/>
                <a:gd name="T19" fmla="*/ 3 h 17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35" h="177">
                  <a:moveTo>
                    <a:pt x="0" y="0"/>
                  </a:moveTo>
                  <a:lnTo>
                    <a:pt x="235" y="0"/>
                  </a:lnTo>
                  <a:lnTo>
                    <a:pt x="235" y="177"/>
                  </a:lnTo>
                  <a:lnTo>
                    <a:pt x="0" y="177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35" y="3"/>
                  </a:lnTo>
                  <a:lnTo>
                    <a:pt x="235" y="177"/>
                  </a:lnTo>
                  <a:lnTo>
                    <a:pt x="4" y="177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B1B1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74" name="Freeform 813">
              <a:extLst>
                <a:ext uri="{FF2B5EF4-FFF2-40B4-BE49-F238E27FC236}">
                  <a16:creationId xmlns:a16="http://schemas.microsoft.com/office/drawing/2014/main" id="{0F907BBE-F6E8-3C41-BB07-40637B0C828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52" y="2146"/>
              <a:ext cx="231" cy="174"/>
            </a:xfrm>
            <a:custGeom>
              <a:avLst/>
              <a:gdLst>
                <a:gd name="T0" fmla="*/ 0 w 231"/>
                <a:gd name="T1" fmla="*/ 0 h 174"/>
                <a:gd name="T2" fmla="*/ 231 w 231"/>
                <a:gd name="T3" fmla="*/ 0 h 174"/>
                <a:gd name="T4" fmla="*/ 231 w 231"/>
                <a:gd name="T5" fmla="*/ 174 h 174"/>
                <a:gd name="T6" fmla="*/ 0 w 231"/>
                <a:gd name="T7" fmla="*/ 174 h 174"/>
                <a:gd name="T8" fmla="*/ 0 w 231"/>
                <a:gd name="T9" fmla="*/ 0 h 174"/>
                <a:gd name="T10" fmla="*/ 4 w 231"/>
                <a:gd name="T11" fmla="*/ 3 h 174"/>
                <a:gd name="T12" fmla="*/ 231 w 231"/>
                <a:gd name="T13" fmla="*/ 3 h 174"/>
                <a:gd name="T14" fmla="*/ 231 w 231"/>
                <a:gd name="T15" fmla="*/ 174 h 174"/>
                <a:gd name="T16" fmla="*/ 4 w 231"/>
                <a:gd name="T17" fmla="*/ 174 h 174"/>
                <a:gd name="T18" fmla="*/ 4 w 231"/>
                <a:gd name="T19" fmla="*/ 3 h 17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31" h="174">
                  <a:moveTo>
                    <a:pt x="0" y="0"/>
                  </a:moveTo>
                  <a:lnTo>
                    <a:pt x="231" y="0"/>
                  </a:lnTo>
                  <a:lnTo>
                    <a:pt x="231" y="174"/>
                  </a:lnTo>
                  <a:lnTo>
                    <a:pt x="0" y="174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31" y="3"/>
                  </a:lnTo>
                  <a:lnTo>
                    <a:pt x="231" y="174"/>
                  </a:lnTo>
                  <a:lnTo>
                    <a:pt x="4" y="174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75" name="Freeform 814">
              <a:extLst>
                <a:ext uri="{FF2B5EF4-FFF2-40B4-BE49-F238E27FC236}">
                  <a16:creationId xmlns:a16="http://schemas.microsoft.com/office/drawing/2014/main" id="{7772748A-925B-6C4A-BC9B-46A4997AFEB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56" y="2149"/>
              <a:ext cx="227" cy="171"/>
            </a:xfrm>
            <a:custGeom>
              <a:avLst/>
              <a:gdLst>
                <a:gd name="T0" fmla="*/ 0 w 227"/>
                <a:gd name="T1" fmla="*/ 0 h 171"/>
                <a:gd name="T2" fmla="*/ 227 w 227"/>
                <a:gd name="T3" fmla="*/ 0 h 171"/>
                <a:gd name="T4" fmla="*/ 227 w 227"/>
                <a:gd name="T5" fmla="*/ 171 h 171"/>
                <a:gd name="T6" fmla="*/ 0 w 227"/>
                <a:gd name="T7" fmla="*/ 171 h 171"/>
                <a:gd name="T8" fmla="*/ 0 w 227"/>
                <a:gd name="T9" fmla="*/ 0 h 171"/>
                <a:gd name="T10" fmla="*/ 4 w 227"/>
                <a:gd name="T11" fmla="*/ 3 h 171"/>
                <a:gd name="T12" fmla="*/ 227 w 227"/>
                <a:gd name="T13" fmla="*/ 3 h 171"/>
                <a:gd name="T14" fmla="*/ 227 w 227"/>
                <a:gd name="T15" fmla="*/ 171 h 171"/>
                <a:gd name="T16" fmla="*/ 4 w 227"/>
                <a:gd name="T17" fmla="*/ 171 h 171"/>
                <a:gd name="T18" fmla="*/ 4 w 227"/>
                <a:gd name="T19" fmla="*/ 3 h 17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27" h="171">
                  <a:moveTo>
                    <a:pt x="0" y="0"/>
                  </a:moveTo>
                  <a:lnTo>
                    <a:pt x="227" y="0"/>
                  </a:lnTo>
                  <a:lnTo>
                    <a:pt x="227" y="171"/>
                  </a:lnTo>
                  <a:lnTo>
                    <a:pt x="0" y="171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27" y="3"/>
                  </a:lnTo>
                  <a:lnTo>
                    <a:pt x="227" y="171"/>
                  </a:lnTo>
                  <a:lnTo>
                    <a:pt x="4" y="171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76" name="Freeform 815">
              <a:extLst>
                <a:ext uri="{FF2B5EF4-FFF2-40B4-BE49-F238E27FC236}">
                  <a16:creationId xmlns:a16="http://schemas.microsoft.com/office/drawing/2014/main" id="{9BA162D1-9039-1B4A-B807-AA9ED538710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60" y="2152"/>
              <a:ext cx="223" cy="168"/>
            </a:xfrm>
            <a:custGeom>
              <a:avLst/>
              <a:gdLst>
                <a:gd name="T0" fmla="*/ 0 w 223"/>
                <a:gd name="T1" fmla="*/ 0 h 168"/>
                <a:gd name="T2" fmla="*/ 223 w 223"/>
                <a:gd name="T3" fmla="*/ 0 h 168"/>
                <a:gd name="T4" fmla="*/ 223 w 223"/>
                <a:gd name="T5" fmla="*/ 168 h 168"/>
                <a:gd name="T6" fmla="*/ 0 w 223"/>
                <a:gd name="T7" fmla="*/ 168 h 168"/>
                <a:gd name="T8" fmla="*/ 0 w 223"/>
                <a:gd name="T9" fmla="*/ 0 h 168"/>
                <a:gd name="T10" fmla="*/ 5 w 223"/>
                <a:gd name="T11" fmla="*/ 3 h 168"/>
                <a:gd name="T12" fmla="*/ 223 w 223"/>
                <a:gd name="T13" fmla="*/ 3 h 168"/>
                <a:gd name="T14" fmla="*/ 223 w 223"/>
                <a:gd name="T15" fmla="*/ 168 h 168"/>
                <a:gd name="T16" fmla="*/ 5 w 223"/>
                <a:gd name="T17" fmla="*/ 168 h 168"/>
                <a:gd name="T18" fmla="*/ 5 w 223"/>
                <a:gd name="T19" fmla="*/ 3 h 16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23" h="168">
                  <a:moveTo>
                    <a:pt x="0" y="0"/>
                  </a:moveTo>
                  <a:lnTo>
                    <a:pt x="223" y="0"/>
                  </a:lnTo>
                  <a:lnTo>
                    <a:pt x="223" y="168"/>
                  </a:lnTo>
                  <a:lnTo>
                    <a:pt x="0" y="168"/>
                  </a:lnTo>
                  <a:lnTo>
                    <a:pt x="0" y="0"/>
                  </a:lnTo>
                  <a:close/>
                  <a:moveTo>
                    <a:pt x="5" y="3"/>
                  </a:moveTo>
                  <a:lnTo>
                    <a:pt x="223" y="3"/>
                  </a:lnTo>
                  <a:lnTo>
                    <a:pt x="223" y="168"/>
                  </a:lnTo>
                  <a:lnTo>
                    <a:pt x="5" y="168"/>
                  </a:lnTo>
                  <a:lnTo>
                    <a:pt x="5" y="3"/>
                  </a:lnTo>
                  <a:close/>
                </a:path>
              </a:pathLst>
            </a:custGeom>
            <a:solidFill>
              <a:srgbClr val="B6B6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77" name="Freeform 816">
              <a:extLst>
                <a:ext uri="{FF2B5EF4-FFF2-40B4-BE49-F238E27FC236}">
                  <a16:creationId xmlns:a16="http://schemas.microsoft.com/office/drawing/2014/main" id="{4C9FA35D-DD04-6345-B1C3-3D68F18035A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65" y="2155"/>
              <a:ext cx="218" cy="165"/>
            </a:xfrm>
            <a:custGeom>
              <a:avLst/>
              <a:gdLst>
                <a:gd name="T0" fmla="*/ 0 w 218"/>
                <a:gd name="T1" fmla="*/ 0 h 165"/>
                <a:gd name="T2" fmla="*/ 218 w 218"/>
                <a:gd name="T3" fmla="*/ 0 h 165"/>
                <a:gd name="T4" fmla="*/ 218 w 218"/>
                <a:gd name="T5" fmla="*/ 165 h 165"/>
                <a:gd name="T6" fmla="*/ 0 w 218"/>
                <a:gd name="T7" fmla="*/ 165 h 165"/>
                <a:gd name="T8" fmla="*/ 0 w 218"/>
                <a:gd name="T9" fmla="*/ 0 h 165"/>
                <a:gd name="T10" fmla="*/ 4 w 218"/>
                <a:gd name="T11" fmla="*/ 4 h 165"/>
                <a:gd name="T12" fmla="*/ 218 w 218"/>
                <a:gd name="T13" fmla="*/ 4 h 165"/>
                <a:gd name="T14" fmla="*/ 218 w 218"/>
                <a:gd name="T15" fmla="*/ 165 h 165"/>
                <a:gd name="T16" fmla="*/ 4 w 218"/>
                <a:gd name="T17" fmla="*/ 165 h 165"/>
                <a:gd name="T18" fmla="*/ 4 w 218"/>
                <a:gd name="T19" fmla="*/ 4 h 16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8" h="165">
                  <a:moveTo>
                    <a:pt x="0" y="0"/>
                  </a:moveTo>
                  <a:lnTo>
                    <a:pt x="218" y="0"/>
                  </a:lnTo>
                  <a:lnTo>
                    <a:pt x="218" y="165"/>
                  </a:lnTo>
                  <a:lnTo>
                    <a:pt x="0" y="165"/>
                  </a:lnTo>
                  <a:lnTo>
                    <a:pt x="0" y="0"/>
                  </a:lnTo>
                  <a:close/>
                  <a:moveTo>
                    <a:pt x="4" y="4"/>
                  </a:moveTo>
                  <a:lnTo>
                    <a:pt x="218" y="4"/>
                  </a:lnTo>
                  <a:lnTo>
                    <a:pt x="218" y="165"/>
                  </a:lnTo>
                  <a:lnTo>
                    <a:pt x="4" y="165"/>
                  </a:lnTo>
                  <a:lnTo>
                    <a:pt x="4" y="4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78" name="Freeform 817">
              <a:extLst>
                <a:ext uri="{FF2B5EF4-FFF2-40B4-BE49-F238E27FC236}">
                  <a16:creationId xmlns:a16="http://schemas.microsoft.com/office/drawing/2014/main" id="{A5DE760D-D0D0-C247-B65E-50C1AF06ED5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69" y="2159"/>
              <a:ext cx="214" cy="161"/>
            </a:xfrm>
            <a:custGeom>
              <a:avLst/>
              <a:gdLst>
                <a:gd name="T0" fmla="*/ 0 w 214"/>
                <a:gd name="T1" fmla="*/ 0 h 161"/>
                <a:gd name="T2" fmla="*/ 214 w 214"/>
                <a:gd name="T3" fmla="*/ 0 h 161"/>
                <a:gd name="T4" fmla="*/ 214 w 214"/>
                <a:gd name="T5" fmla="*/ 161 h 161"/>
                <a:gd name="T6" fmla="*/ 0 w 214"/>
                <a:gd name="T7" fmla="*/ 161 h 161"/>
                <a:gd name="T8" fmla="*/ 0 w 214"/>
                <a:gd name="T9" fmla="*/ 0 h 161"/>
                <a:gd name="T10" fmla="*/ 4 w 214"/>
                <a:gd name="T11" fmla="*/ 3 h 161"/>
                <a:gd name="T12" fmla="*/ 214 w 214"/>
                <a:gd name="T13" fmla="*/ 3 h 161"/>
                <a:gd name="T14" fmla="*/ 214 w 214"/>
                <a:gd name="T15" fmla="*/ 161 h 161"/>
                <a:gd name="T16" fmla="*/ 4 w 214"/>
                <a:gd name="T17" fmla="*/ 161 h 161"/>
                <a:gd name="T18" fmla="*/ 4 w 214"/>
                <a:gd name="T19" fmla="*/ 3 h 16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4" h="161">
                  <a:moveTo>
                    <a:pt x="0" y="0"/>
                  </a:moveTo>
                  <a:lnTo>
                    <a:pt x="214" y="0"/>
                  </a:lnTo>
                  <a:lnTo>
                    <a:pt x="214" y="161"/>
                  </a:lnTo>
                  <a:lnTo>
                    <a:pt x="0" y="161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14" y="3"/>
                  </a:lnTo>
                  <a:lnTo>
                    <a:pt x="214" y="161"/>
                  </a:lnTo>
                  <a:lnTo>
                    <a:pt x="4" y="161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B9B9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79" name="Freeform 818">
              <a:extLst>
                <a:ext uri="{FF2B5EF4-FFF2-40B4-BE49-F238E27FC236}">
                  <a16:creationId xmlns:a16="http://schemas.microsoft.com/office/drawing/2014/main" id="{A248AC92-91C9-6E43-9B40-DE7A12EA4B4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73" y="2162"/>
              <a:ext cx="210" cy="158"/>
            </a:xfrm>
            <a:custGeom>
              <a:avLst/>
              <a:gdLst>
                <a:gd name="T0" fmla="*/ 0 w 210"/>
                <a:gd name="T1" fmla="*/ 0 h 158"/>
                <a:gd name="T2" fmla="*/ 210 w 210"/>
                <a:gd name="T3" fmla="*/ 0 h 158"/>
                <a:gd name="T4" fmla="*/ 210 w 210"/>
                <a:gd name="T5" fmla="*/ 158 h 158"/>
                <a:gd name="T6" fmla="*/ 0 w 210"/>
                <a:gd name="T7" fmla="*/ 158 h 158"/>
                <a:gd name="T8" fmla="*/ 0 w 210"/>
                <a:gd name="T9" fmla="*/ 0 h 158"/>
                <a:gd name="T10" fmla="*/ 4 w 210"/>
                <a:gd name="T11" fmla="*/ 3 h 158"/>
                <a:gd name="T12" fmla="*/ 210 w 210"/>
                <a:gd name="T13" fmla="*/ 3 h 158"/>
                <a:gd name="T14" fmla="*/ 210 w 210"/>
                <a:gd name="T15" fmla="*/ 158 h 158"/>
                <a:gd name="T16" fmla="*/ 4 w 210"/>
                <a:gd name="T17" fmla="*/ 158 h 158"/>
                <a:gd name="T18" fmla="*/ 4 w 210"/>
                <a:gd name="T19" fmla="*/ 3 h 15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0" h="158">
                  <a:moveTo>
                    <a:pt x="0" y="0"/>
                  </a:moveTo>
                  <a:lnTo>
                    <a:pt x="210" y="0"/>
                  </a:lnTo>
                  <a:lnTo>
                    <a:pt x="210" y="158"/>
                  </a:lnTo>
                  <a:lnTo>
                    <a:pt x="0" y="158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10" y="3"/>
                  </a:lnTo>
                  <a:lnTo>
                    <a:pt x="210" y="158"/>
                  </a:lnTo>
                  <a:lnTo>
                    <a:pt x="4" y="158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BABA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80" name="Freeform 819">
              <a:extLst>
                <a:ext uri="{FF2B5EF4-FFF2-40B4-BE49-F238E27FC236}">
                  <a16:creationId xmlns:a16="http://schemas.microsoft.com/office/drawing/2014/main" id="{2375FD98-91DE-FD48-A3F3-ED979503EB0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77" y="2165"/>
              <a:ext cx="206" cy="155"/>
            </a:xfrm>
            <a:custGeom>
              <a:avLst/>
              <a:gdLst>
                <a:gd name="T0" fmla="*/ 0 w 206"/>
                <a:gd name="T1" fmla="*/ 0 h 155"/>
                <a:gd name="T2" fmla="*/ 206 w 206"/>
                <a:gd name="T3" fmla="*/ 0 h 155"/>
                <a:gd name="T4" fmla="*/ 206 w 206"/>
                <a:gd name="T5" fmla="*/ 155 h 155"/>
                <a:gd name="T6" fmla="*/ 0 w 206"/>
                <a:gd name="T7" fmla="*/ 155 h 155"/>
                <a:gd name="T8" fmla="*/ 0 w 206"/>
                <a:gd name="T9" fmla="*/ 0 h 155"/>
                <a:gd name="T10" fmla="*/ 4 w 206"/>
                <a:gd name="T11" fmla="*/ 3 h 155"/>
                <a:gd name="T12" fmla="*/ 206 w 206"/>
                <a:gd name="T13" fmla="*/ 3 h 155"/>
                <a:gd name="T14" fmla="*/ 206 w 206"/>
                <a:gd name="T15" fmla="*/ 155 h 155"/>
                <a:gd name="T16" fmla="*/ 4 w 206"/>
                <a:gd name="T17" fmla="*/ 155 h 155"/>
                <a:gd name="T18" fmla="*/ 4 w 206"/>
                <a:gd name="T19" fmla="*/ 3 h 15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06" h="155">
                  <a:moveTo>
                    <a:pt x="0" y="0"/>
                  </a:moveTo>
                  <a:lnTo>
                    <a:pt x="206" y="0"/>
                  </a:lnTo>
                  <a:lnTo>
                    <a:pt x="206" y="155"/>
                  </a:lnTo>
                  <a:lnTo>
                    <a:pt x="0" y="155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06" y="3"/>
                  </a:lnTo>
                  <a:lnTo>
                    <a:pt x="206" y="155"/>
                  </a:lnTo>
                  <a:lnTo>
                    <a:pt x="4" y="155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81" name="Freeform 820">
              <a:extLst>
                <a:ext uri="{FF2B5EF4-FFF2-40B4-BE49-F238E27FC236}">
                  <a16:creationId xmlns:a16="http://schemas.microsoft.com/office/drawing/2014/main" id="{A7D56531-B006-434A-802A-5E35D15778E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81" y="2168"/>
              <a:ext cx="202" cy="152"/>
            </a:xfrm>
            <a:custGeom>
              <a:avLst/>
              <a:gdLst>
                <a:gd name="T0" fmla="*/ 0 w 202"/>
                <a:gd name="T1" fmla="*/ 0 h 152"/>
                <a:gd name="T2" fmla="*/ 202 w 202"/>
                <a:gd name="T3" fmla="*/ 0 h 152"/>
                <a:gd name="T4" fmla="*/ 202 w 202"/>
                <a:gd name="T5" fmla="*/ 152 h 152"/>
                <a:gd name="T6" fmla="*/ 0 w 202"/>
                <a:gd name="T7" fmla="*/ 152 h 152"/>
                <a:gd name="T8" fmla="*/ 0 w 202"/>
                <a:gd name="T9" fmla="*/ 0 h 152"/>
                <a:gd name="T10" fmla="*/ 5 w 202"/>
                <a:gd name="T11" fmla="*/ 3 h 152"/>
                <a:gd name="T12" fmla="*/ 202 w 202"/>
                <a:gd name="T13" fmla="*/ 3 h 152"/>
                <a:gd name="T14" fmla="*/ 202 w 202"/>
                <a:gd name="T15" fmla="*/ 152 h 152"/>
                <a:gd name="T16" fmla="*/ 5 w 202"/>
                <a:gd name="T17" fmla="*/ 152 h 152"/>
                <a:gd name="T18" fmla="*/ 5 w 202"/>
                <a:gd name="T19" fmla="*/ 3 h 15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02" h="152">
                  <a:moveTo>
                    <a:pt x="0" y="0"/>
                  </a:moveTo>
                  <a:lnTo>
                    <a:pt x="202" y="0"/>
                  </a:lnTo>
                  <a:lnTo>
                    <a:pt x="202" y="152"/>
                  </a:lnTo>
                  <a:lnTo>
                    <a:pt x="0" y="152"/>
                  </a:lnTo>
                  <a:lnTo>
                    <a:pt x="0" y="0"/>
                  </a:lnTo>
                  <a:close/>
                  <a:moveTo>
                    <a:pt x="5" y="3"/>
                  </a:moveTo>
                  <a:lnTo>
                    <a:pt x="202" y="3"/>
                  </a:lnTo>
                  <a:lnTo>
                    <a:pt x="202" y="152"/>
                  </a:lnTo>
                  <a:lnTo>
                    <a:pt x="5" y="152"/>
                  </a:lnTo>
                  <a:lnTo>
                    <a:pt x="5" y="3"/>
                  </a:lnTo>
                  <a:close/>
                </a:path>
              </a:pathLst>
            </a:custGeom>
            <a:solidFill>
              <a:srgbClr val="BEBE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82" name="Freeform 821">
              <a:extLst>
                <a:ext uri="{FF2B5EF4-FFF2-40B4-BE49-F238E27FC236}">
                  <a16:creationId xmlns:a16="http://schemas.microsoft.com/office/drawing/2014/main" id="{094705B4-9544-9241-BAE4-8A34A1F86B9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86" y="2171"/>
              <a:ext cx="197" cy="149"/>
            </a:xfrm>
            <a:custGeom>
              <a:avLst/>
              <a:gdLst>
                <a:gd name="T0" fmla="*/ 0 w 197"/>
                <a:gd name="T1" fmla="*/ 0 h 149"/>
                <a:gd name="T2" fmla="*/ 197 w 197"/>
                <a:gd name="T3" fmla="*/ 0 h 149"/>
                <a:gd name="T4" fmla="*/ 197 w 197"/>
                <a:gd name="T5" fmla="*/ 149 h 149"/>
                <a:gd name="T6" fmla="*/ 0 w 197"/>
                <a:gd name="T7" fmla="*/ 149 h 149"/>
                <a:gd name="T8" fmla="*/ 0 w 197"/>
                <a:gd name="T9" fmla="*/ 0 h 149"/>
                <a:gd name="T10" fmla="*/ 4 w 197"/>
                <a:gd name="T11" fmla="*/ 3 h 149"/>
                <a:gd name="T12" fmla="*/ 197 w 197"/>
                <a:gd name="T13" fmla="*/ 3 h 149"/>
                <a:gd name="T14" fmla="*/ 197 w 197"/>
                <a:gd name="T15" fmla="*/ 149 h 149"/>
                <a:gd name="T16" fmla="*/ 4 w 197"/>
                <a:gd name="T17" fmla="*/ 149 h 149"/>
                <a:gd name="T18" fmla="*/ 4 w 197"/>
                <a:gd name="T19" fmla="*/ 3 h 14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97" h="149">
                  <a:moveTo>
                    <a:pt x="0" y="0"/>
                  </a:moveTo>
                  <a:lnTo>
                    <a:pt x="197" y="0"/>
                  </a:lnTo>
                  <a:lnTo>
                    <a:pt x="197" y="149"/>
                  </a:lnTo>
                  <a:lnTo>
                    <a:pt x="0" y="149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97" y="3"/>
                  </a:lnTo>
                  <a:lnTo>
                    <a:pt x="197" y="149"/>
                  </a:lnTo>
                  <a:lnTo>
                    <a:pt x="4" y="149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83" name="Freeform 822">
              <a:extLst>
                <a:ext uri="{FF2B5EF4-FFF2-40B4-BE49-F238E27FC236}">
                  <a16:creationId xmlns:a16="http://schemas.microsoft.com/office/drawing/2014/main" id="{13231060-9B44-3441-8470-F7558AC154E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90" y="2174"/>
              <a:ext cx="193" cy="146"/>
            </a:xfrm>
            <a:custGeom>
              <a:avLst/>
              <a:gdLst>
                <a:gd name="T0" fmla="*/ 0 w 193"/>
                <a:gd name="T1" fmla="*/ 0 h 146"/>
                <a:gd name="T2" fmla="*/ 193 w 193"/>
                <a:gd name="T3" fmla="*/ 0 h 146"/>
                <a:gd name="T4" fmla="*/ 193 w 193"/>
                <a:gd name="T5" fmla="*/ 146 h 146"/>
                <a:gd name="T6" fmla="*/ 0 w 193"/>
                <a:gd name="T7" fmla="*/ 146 h 146"/>
                <a:gd name="T8" fmla="*/ 0 w 193"/>
                <a:gd name="T9" fmla="*/ 0 h 146"/>
                <a:gd name="T10" fmla="*/ 4 w 193"/>
                <a:gd name="T11" fmla="*/ 4 h 146"/>
                <a:gd name="T12" fmla="*/ 193 w 193"/>
                <a:gd name="T13" fmla="*/ 4 h 146"/>
                <a:gd name="T14" fmla="*/ 193 w 193"/>
                <a:gd name="T15" fmla="*/ 146 h 146"/>
                <a:gd name="T16" fmla="*/ 4 w 193"/>
                <a:gd name="T17" fmla="*/ 146 h 146"/>
                <a:gd name="T18" fmla="*/ 4 w 193"/>
                <a:gd name="T19" fmla="*/ 4 h 14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93" h="146">
                  <a:moveTo>
                    <a:pt x="0" y="0"/>
                  </a:moveTo>
                  <a:lnTo>
                    <a:pt x="193" y="0"/>
                  </a:lnTo>
                  <a:lnTo>
                    <a:pt x="193" y="146"/>
                  </a:lnTo>
                  <a:lnTo>
                    <a:pt x="0" y="146"/>
                  </a:lnTo>
                  <a:lnTo>
                    <a:pt x="0" y="0"/>
                  </a:lnTo>
                  <a:close/>
                  <a:moveTo>
                    <a:pt x="4" y="4"/>
                  </a:moveTo>
                  <a:lnTo>
                    <a:pt x="193" y="4"/>
                  </a:lnTo>
                  <a:lnTo>
                    <a:pt x="193" y="146"/>
                  </a:lnTo>
                  <a:lnTo>
                    <a:pt x="4" y="146"/>
                  </a:lnTo>
                  <a:lnTo>
                    <a:pt x="4" y="4"/>
                  </a:ln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84" name="Freeform 823">
              <a:extLst>
                <a:ext uri="{FF2B5EF4-FFF2-40B4-BE49-F238E27FC236}">
                  <a16:creationId xmlns:a16="http://schemas.microsoft.com/office/drawing/2014/main" id="{4346344E-9845-2D48-A130-923E4110DA7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94" y="2178"/>
              <a:ext cx="189" cy="142"/>
            </a:xfrm>
            <a:custGeom>
              <a:avLst/>
              <a:gdLst>
                <a:gd name="T0" fmla="*/ 0 w 189"/>
                <a:gd name="T1" fmla="*/ 0 h 142"/>
                <a:gd name="T2" fmla="*/ 189 w 189"/>
                <a:gd name="T3" fmla="*/ 0 h 142"/>
                <a:gd name="T4" fmla="*/ 189 w 189"/>
                <a:gd name="T5" fmla="*/ 142 h 142"/>
                <a:gd name="T6" fmla="*/ 0 w 189"/>
                <a:gd name="T7" fmla="*/ 142 h 142"/>
                <a:gd name="T8" fmla="*/ 0 w 189"/>
                <a:gd name="T9" fmla="*/ 0 h 142"/>
                <a:gd name="T10" fmla="*/ 4 w 189"/>
                <a:gd name="T11" fmla="*/ 3 h 142"/>
                <a:gd name="T12" fmla="*/ 189 w 189"/>
                <a:gd name="T13" fmla="*/ 3 h 142"/>
                <a:gd name="T14" fmla="*/ 189 w 189"/>
                <a:gd name="T15" fmla="*/ 142 h 142"/>
                <a:gd name="T16" fmla="*/ 4 w 189"/>
                <a:gd name="T17" fmla="*/ 142 h 142"/>
                <a:gd name="T18" fmla="*/ 4 w 189"/>
                <a:gd name="T19" fmla="*/ 3 h 14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89" h="142">
                  <a:moveTo>
                    <a:pt x="0" y="0"/>
                  </a:moveTo>
                  <a:lnTo>
                    <a:pt x="189" y="0"/>
                  </a:lnTo>
                  <a:lnTo>
                    <a:pt x="189" y="142"/>
                  </a:lnTo>
                  <a:lnTo>
                    <a:pt x="0" y="142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89" y="3"/>
                  </a:lnTo>
                  <a:lnTo>
                    <a:pt x="189" y="142"/>
                  </a:lnTo>
                  <a:lnTo>
                    <a:pt x="4" y="142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C3C3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85" name="Freeform 824">
              <a:extLst>
                <a:ext uri="{FF2B5EF4-FFF2-40B4-BE49-F238E27FC236}">
                  <a16:creationId xmlns:a16="http://schemas.microsoft.com/office/drawing/2014/main" id="{313BEB40-E0E8-424E-B2CF-640A0B47185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85" y="2164"/>
              <a:ext cx="185" cy="139"/>
            </a:xfrm>
            <a:custGeom>
              <a:avLst/>
              <a:gdLst>
                <a:gd name="T0" fmla="*/ 0 w 185"/>
                <a:gd name="T1" fmla="*/ 0 h 139"/>
                <a:gd name="T2" fmla="*/ 185 w 185"/>
                <a:gd name="T3" fmla="*/ 0 h 139"/>
                <a:gd name="T4" fmla="*/ 185 w 185"/>
                <a:gd name="T5" fmla="*/ 139 h 139"/>
                <a:gd name="T6" fmla="*/ 0 w 185"/>
                <a:gd name="T7" fmla="*/ 139 h 139"/>
                <a:gd name="T8" fmla="*/ 0 w 185"/>
                <a:gd name="T9" fmla="*/ 0 h 139"/>
                <a:gd name="T10" fmla="*/ 4 w 185"/>
                <a:gd name="T11" fmla="*/ 3 h 139"/>
                <a:gd name="T12" fmla="*/ 185 w 185"/>
                <a:gd name="T13" fmla="*/ 3 h 139"/>
                <a:gd name="T14" fmla="*/ 185 w 185"/>
                <a:gd name="T15" fmla="*/ 139 h 139"/>
                <a:gd name="T16" fmla="*/ 4 w 185"/>
                <a:gd name="T17" fmla="*/ 139 h 139"/>
                <a:gd name="T18" fmla="*/ 4 w 185"/>
                <a:gd name="T19" fmla="*/ 3 h 13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85" h="139">
                  <a:moveTo>
                    <a:pt x="0" y="0"/>
                  </a:moveTo>
                  <a:lnTo>
                    <a:pt x="185" y="0"/>
                  </a:lnTo>
                  <a:lnTo>
                    <a:pt x="185" y="139"/>
                  </a:lnTo>
                  <a:lnTo>
                    <a:pt x="0" y="139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85" y="3"/>
                  </a:lnTo>
                  <a:lnTo>
                    <a:pt x="185" y="139"/>
                  </a:lnTo>
                  <a:lnTo>
                    <a:pt x="4" y="139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C5C5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86" name="Freeform 825">
              <a:extLst>
                <a:ext uri="{FF2B5EF4-FFF2-40B4-BE49-F238E27FC236}">
                  <a16:creationId xmlns:a16="http://schemas.microsoft.com/office/drawing/2014/main" id="{4BCFEC9D-F73B-DC4A-B8B1-E4A3BC82AB7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89" y="2167"/>
              <a:ext cx="181" cy="136"/>
            </a:xfrm>
            <a:custGeom>
              <a:avLst/>
              <a:gdLst>
                <a:gd name="T0" fmla="*/ 0 w 181"/>
                <a:gd name="T1" fmla="*/ 0 h 136"/>
                <a:gd name="T2" fmla="*/ 181 w 181"/>
                <a:gd name="T3" fmla="*/ 0 h 136"/>
                <a:gd name="T4" fmla="*/ 181 w 181"/>
                <a:gd name="T5" fmla="*/ 136 h 136"/>
                <a:gd name="T6" fmla="*/ 0 w 181"/>
                <a:gd name="T7" fmla="*/ 136 h 136"/>
                <a:gd name="T8" fmla="*/ 0 w 181"/>
                <a:gd name="T9" fmla="*/ 0 h 136"/>
                <a:gd name="T10" fmla="*/ 4 w 181"/>
                <a:gd name="T11" fmla="*/ 3 h 136"/>
                <a:gd name="T12" fmla="*/ 181 w 181"/>
                <a:gd name="T13" fmla="*/ 3 h 136"/>
                <a:gd name="T14" fmla="*/ 181 w 181"/>
                <a:gd name="T15" fmla="*/ 136 h 136"/>
                <a:gd name="T16" fmla="*/ 4 w 181"/>
                <a:gd name="T17" fmla="*/ 136 h 136"/>
                <a:gd name="T18" fmla="*/ 4 w 181"/>
                <a:gd name="T19" fmla="*/ 3 h 1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81" h="136">
                  <a:moveTo>
                    <a:pt x="0" y="0"/>
                  </a:moveTo>
                  <a:lnTo>
                    <a:pt x="181" y="0"/>
                  </a:lnTo>
                  <a:lnTo>
                    <a:pt x="181" y="136"/>
                  </a:lnTo>
                  <a:lnTo>
                    <a:pt x="0" y="136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81" y="3"/>
                  </a:lnTo>
                  <a:lnTo>
                    <a:pt x="181" y="136"/>
                  </a:lnTo>
                  <a:lnTo>
                    <a:pt x="4" y="136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87" name="Freeform 826">
              <a:extLst>
                <a:ext uri="{FF2B5EF4-FFF2-40B4-BE49-F238E27FC236}">
                  <a16:creationId xmlns:a16="http://schemas.microsoft.com/office/drawing/2014/main" id="{704FCE2D-2BA0-F44F-8105-FB834FBDFA5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93" y="2170"/>
              <a:ext cx="177" cy="133"/>
            </a:xfrm>
            <a:custGeom>
              <a:avLst/>
              <a:gdLst>
                <a:gd name="T0" fmla="*/ 0 w 177"/>
                <a:gd name="T1" fmla="*/ 0 h 133"/>
                <a:gd name="T2" fmla="*/ 177 w 177"/>
                <a:gd name="T3" fmla="*/ 0 h 133"/>
                <a:gd name="T4" fmla="*/ 177 w 177"/>
                <a:gd name="T5" fmla="*/ 133 h 133"/>
                <a:gd name="T6" fmla="*/ 0 w 177"/>
                <a:gd name="T7" fmla="*/ 133 h 133"/>
                <a:gd name="T8" fmla="*/ 0 w 177"/>
                <a:gd name="T9" fmla="*/ 0 h 133"/>
                <a:gd name="T10" fmla="*/ 5 w 177"/>
                <a:gd name="T11" fmla="*/ 3 h 133"/>
                <a:gd name="T12" fmla="*/ 177 w 177"/>
                <a:gd name="T13" fmla="*/ 3 h 133"/>
                <a:gd name="T14" fmla="*/ 177 w 177"/>
                <a:gd name="T15" fmla="*/ 133 h 133"/>
                <a:gd name="T16" fmla="*/ 5 w 177"/>
                <a:gd name="T17" fmla="*/ 133 h 133"/>
                <a:gd name="T18" fmla="*/ 5 w 177"/>
                <a:gd name="T19" fmla="*/ 3 h 13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77" h="133">
                  <a:moveTo>
                    <a:pt x="0" y="0"/>
                  </a:moveTo>
                  <a:lnTo>
                    <a:pt x="177" y="0"/>
                  </a:lnTo>
                  <a:lnTo>
                    <a:pt x="177" y="133"/>
                  </a:lnTo>
                  <a:lnTo>
                    <a:pt x="0" y="133"/>
                  </a:lnTo>
                  <a:lnTo>
                    <a:pt x="0" y="0"/>
                  </a:lnTo>
                  <a:close/>
                  <a:moveTo>
                    <a:pt x="5" y="3"/>
                  </a:moveTo>
                  <a:lnTo>
                    <a:pt x="177" y="3"/>
                  </a:lnTo>
                  <a:lnTo>
                    <a:pt x="177" y="133"/>
                  </a:lnTo>
                  <a:lnTo>
                    <a:pt x="5" y="133"/>
                  </a:lnTo>
                  <a:lnTo>
                    <a:pt x="5" y="3"/>
                  </a:lnTo>
                  <a:close/>
                </a:path>
              </a:pathLst>
            </a:custGeom>
            <a:solidFill>
              <a:srgbClr val="C8C8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88" name="Freeform 827">
              <a:extLst>
                <a:ext uri="{FF2B5EF4-FFF2-40B4-BE49-F238E27FC236}">
                  <a16:creationId xmlns:a16="http://schemas.microsoft.com/office/drawing/2014/main" id="{5EA3D0D1-9EAE-C948-961B-D2DFA4E31B3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98" y="2173"/>
              <a:ext cx="172" cy="130"/>
            </a:xfrm>
            <a:custGeom>
              <a:avLst/>
              <a:gdLst>
                <a:gd name="T0" fmla="*/ 0 w 172"/>
                <a:gd name="T1" fmla="*/ 0 h 130"/>
                <a:gd name="T2" fmla="*/ 172 w 172"/>
                <a:gd name="T3" fmla="*/ 0 h 130"/>
                <a:gd name="T4" fmla="*/ 172 w 172"/>
                <a:gd name="T5" fmla="*/ 130 h 130"/>
                <a:gd name="T6" fmla="*/ 0 w 172"/>
                <a:gd name="T7" fmla="*/ 130 h 130"/>
                <a:gd name="T8" fmla="*/ 0 w 172"/>
                <a:gd name="T9" fmla="*/ 0 h 130"/>
                <a:gd name="T10" fmla="*/ 4 w 172"/>
                <a:gd name="T11" fmla="*/ 4 h 130"/>
                <a:gd name="T12" fmla="*/ 172 w 172"/>
                <a:gd name="T13" fmla="*/ 4 h 130"/>
                <a:gd name="T14" fmla="*/ 172 w 172"/>
                <a:gd name="T15" fmla="*/ 130 h 130"/>
                <a:gd name="T16" fmla="*/ 4 w 172"/>
                <a:gd name="T17" fmla="*/ 130 h 130"/>
                <a:gd name="T18" fmla="*/ 4 w 172"/>
                <a:gd name="T19" fmla="*/ 4 h 13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72" h="130">
                  <a:moveTo>
                    <a:pt x="0" y="0"/>
                  </a:moveTo>
                  <a:lnTo>
                    <a:pt x="172" y="0"/>
                  </a:lnTo>
                  <a:lnTo>
                    <a:pt x="172" y="130"/>
                  </a:lnTo>
                  <a:lnTo>
                    <a:pt x="0" y="130"/>
                  </a:lnTo>
                  <a:lnTo>
                    <a:pt x="0" y="0"/>
                  </a:lnTo>
                  <a:close/>
                  <a:moveTo>
                    <a:pt x="4" y="4"/>
                  </a:moveTo>
                  <a:lnTo>
                    <a:pt x="172" y="4"/>
                  </a:lnTo>
                  <a:lnTo>
                    <a:pt x="172" y="130"/>
                  </a:lnTo>
                  <a:lnTo>
                    <a:pt x="4" y="130"/>
                  </a:lnTo>
                  <a:lnTo>
                    <a:pt x="4" y="4"/>
                  </a:ln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89" name="Freeform 828">
              <a:extLst>
                <a:ext uri="{FF2B5EF4-FFF2-40B4-BE49-F238E27FC236}">
                  <a16:creationId xmlns:a16="http://schemas.microsoft.com/office/drawing/2014/main" id="{0E101CDA-BDA4-CB4B-AB0A-BC9B9701B4A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02" y="2177"/>
              <a:ext cx="168" cy="126"/>
            </a:xfrm>
            <a:custGeom>
              <a:avLst/>
              <a:gdLst>
                <a:gd name="T0" fmla="*/ 0 w 168"/>
                <a:gd name="T1" fmla="*/ 0 h 126"/>
                <a:gd name="T2" fmla="*/ 168 w 168"/>
                <a:gd name="T3" fmla="*/ 0 h 126"/>
                <a:gd name="T4" fmla="*/ 168 w 168"/>
                <a:gd name="T5" fmla="*/ 126 h 126"/>
                <a:gd name="T6" fmla="*/ 0 w 168"/>
                <a:gd name="T7" fmla="*/ 126 h 126"/>
                <a:gd name="T8" fmla="*/ 0 w 168"/>
                <a:gd name="T9" fmla="*/ 0 h 126"/>
                <a:gd name="T10" fmla="*/ 4 w 168"/>
                <a:gd name="T11" fmla="*/ 3 h 126"/>
                <a:gd name="T12" fmla="*/ 168 w 168"/>
                <a:gd name="T13" fmla="*/ 3 h 126"/>
                <a:gd name="T14" fmla="*/ 168 w 168"/>
                <a:gd name="T15" fmla="*/ 126 h 126"/>
                <a:gd name="T16" fmla="*/ 4 w 168"/>
                <a:gd name="T17" fmla="*/ 126 h 126"/>
                <a:gd name="T18" fmla="*/ 4 w 168"/>
                <a:gd name="T19" fmla="*/ 3 h 12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68" h="126">
                  <a:moveTo>
                    <a:pt x="0" y="0"/>
                  </a:moveTo>
                  <a:lnTo>
                    <a:pt x="168" y="0"/>
                  </a:lnTo>
                  <a:lnTo>
                    <a:pt x="168" y="126"/>
                  </a:lnTo>
                  <a:lnTo>
                    <a:pt x="0" y="126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68" y="3"/>
                  </a:lnTo>
                  <a:lnTo>
                    <a:pt x="168" y="126"/>
                  </a:lnTo>
                  <a:lnTo>
                    <a:pt x="4" y="126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90" name="Freeform 829">
              <a:extLst>
                <a:ext uri="{FF2B5EF4-FFF2-40B4-BE49-F238E27FC236}">
                  <a16:creationId xmlns:a16="http://schemas.microsoft.com/office/drawing/2014/main" id="{31FA0EBE-EB19-104F-8BAE-CEE3A9FF7D5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06" y="2180"/>
              <a:ext cx="164" cy="123"/>
            </a:xfrm>
            <a:custGeom>
              <a:avLst/>
              <a:gdLst>
                <a:gd name="T0" fmla="*/ 0 w 164"/>
                <a:gd name="T1" fmla="*/ 0 h 123"/>
                <a:gd name="T2" fmla="*/ 164 w 164"/>
                <a:gd name="T3" fmla="*/ 0 h 123"/>
                <a:gd name="T4" fmla="*/ 164 w 164"/>
                <a:gd name="T5" fmla="*/ 123 h 123"/>
                <a:gd name="T6" fmla="*/ 0 w 164"/>
                <a:gd name="T7" fmla="*/ 123 h 123"/>
                <a:gd name="T8" fmla="*/ 0 w 164"/>
                <a:gd name="T9" fmla="*/ 0 h 123"/>
                <a:gd name="T10" fmla="*/ 4 w 164"/>
                <a:gd name="T11" fmla="*/ 3 h 123"/>
                <a:gd name="T12" fmla="*/ 164 w 164"/>
                <a:gd name="T13" fmla="*/ 3 h 123"/>
                <a:gd name="T14" fmla="*/ 164 w 164"/>
                <a:gd name="T15" fmla="*/ 123 h 123"/>
                <a:gd name="T16" fmla="*/ 4 w 164"/>
                <a:gd name="T17" fmla="*/ 123 h 123"/>
                <a:gd name="T18" fmla="*/ 4 w 164"/>
                <a:gd name="T19" fmla="*/ 3 h 12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64" h="123">
                  <a:moveTo>
                    <a:pt x="0" y="0"/>
                  </a:moveTo>
                  <a:lnTo>
                    <a:pt x="164" y="0"/>
                  </a:lnTo>
                  <a:lnTo>
                    <a:pt x="164" y="123"/>
                  </a:lnTo>
                  <a:lnTo>
                    <a:pt x="0" y="123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64" y="3"/>
                  </a:lnTo>
                  <a:lnTo>
                    <a:pt x="164" y="123"/>
                  </a:lnTo>
                  <a:lnTo>
                    <a:pt x="4" y="123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CDCDC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91" name="Freeform 830">
              <a:extLst>
                <a:ext uri="{FF2B5EF4-FFF2-40B4-BE49-F238E27FC236}">
                  <a16:creationId xmlns:a16="http://schemas.microsoft.com/office/drawing/2014/main" id="{FCD33473-41DA-3E4A-BC25-7B000F6064A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10" y="2183"/>
              <a:ext cx="160" cy="120"/>
            </a:xfrm>
            <a:custGeom>
              <a:avLst/>
              <a:gdLst>
                <a:gd name="T0" fmla="*/ 0 w 160"/>
                <a:gd name="T1" fmla="*/ 0 h 120"/>
                <a:gd name="T2" fmla="*/ 160 w 160"/>
                <a:gd name="T3" fmla="*/ 0 h 120"/>
                <a:gd name="T4" fmla="*/ 160 w 160"/>
                <a:gd name="T5" fmla="*/ 120 h 120"/>
                <a:gd name="T6" fmla="*/ 0 w 160"/>
                <a:gd name="T7" fmla="*/ 120 h 120"/>
                <a:gd name="T8" fmla="*/ 0 w 160"/>
                <a:gd name="T9" fmla="*/ 0 h 120"/>
                <a:gd name="T10" fmla="*/ 5 w 160"/>
                <a:gd name="T11" fmla="*/ 3 h 120"/>
                <a:gd name="T12" fmla="*/ 160 w 160"/>
                <a:gd name="T13" fmla="*/ 3 h 120"/>
                <a:gd name="T14" fmla="*/ 160 w 160"/>
                <a:gd name="T15" fmla="*/ 120 h 120"/>
                <a:gd name="T16" fmla="*/ 5 w 160"/>
                <a:gd name="T17" fmla="*/ 120 h 120"/>
                <a:gd name="T18" fmla="*/ 5 w 160"/>
                <a:gd name="T19" fmla="*/ 3 h 12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60" h="120">
                  <a:moveTo>
                    <a:pt x="0" y="0"/>
                  </a:moveTo>
                  <a:lnTo>
                    <a:pt x="160" y="0"/>
                  </a:lnTo>
                  <a:lnTo>
                    <a:pt x="160" y="120"/>
                  </a:lnTo>
                  <a:lnTo>
                    <a:pt x="0" y="120"/>
                  </a:lnTo>
                  <a:lnTo>
                    <a:pt x="0" y="0"/>
                  </a:lnTo>
                  <a:close/>
                  <a:moveTo>
                    <a:pt x="5" y="3"/>
                  </a:moveTo>
                  <a:lnTo>
                    <a:pt x="160" y="3"/>
                  </a:lnTo>
                  <a:lnTo>
                    <a:pt x="160" y="120"/>
                  </a:lnTo>
                  <a:lnTo>
                    <a:pt x="5" y="120"/>
                  </a:lnTo>
                  <a:lnTo>
                    <a:pt x="5" y="3"/>
                  </a:lnTo>
                  <a:close/>
                </a:path>
              </a:pathLst>
            </a:custGeom>
            <a:solidFill>
              <a:srgbClr val="CFCF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92" name="Freeform 831">
              <a:extLst>
                <a:ext uri="{FF2B5EF4-FFF2-40B4-BE49-F238E27FC236}">
                  <a16:creationId xmlns:a16="http://schemas.microsoft.com/office/drawing/2014/main" id="{189433A6-8091-E545-84A2-21D72A3D55D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15" y="2186"/>
              <a:ext cx="155" cy="117"/>
            </a:xfrm>
            <a:custGeom>
              <a:avLst/>
              <a:gdLst>
                <a:gd name="T0" fmla="*/ 0 w 155"/>
                <a:gd name="T1" fmla="*/ 0 h 117"/>
                <a:gd name="T2" fmla="*/ 155 w 155"/>
                <a:gd name="T3" fmla="*/ 0 h 117"/>
                <a:gd name="T4" fmla="*/ 155 w 155"/>
                <a:gd name="T5" fmla="*/ 117 h 117"/>
                <a:gd name="T6" fmla="*/ 0 w 155"/>
                <a:gd name="T7" fmla="*/ 117 h 117"/>
                <a:gd name="T8" fmla="*/ 0 w 155"/>
                <a:gd name="T9" fmla="*/ 0 h 117"/>
                <a:gd name="T10" fmla="*/ 4 w 155"/>
                <a:gd name="T11" fmla="*/ 3 h 117"/>
                <a:gd name="T12" fmla="*/ 155 w 155"/>
                <a:gd name="T13" fmla="*/ 3 h 117"/>
                <a:gd name="T14" fmla="*/ 155 w 155"/>
                <a:gd name="T15" fmla="*/ 117 h 117"/>
                <a:gd name="T16" fmla="*/ 4 w 155"/>
                <a:gd name="T17" fmla="*/ 117 h 117"/>
                <a:gd name="T18" fmla="*/ 4 w 155"/>
                <a:gd name="T19" fmla="*/ 3 h 11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55" h="117">
                  <a:moveTo>
                    <a:pt x="0" y="0"/>
                  </a:moveTo>
                  <a:lnTo>
                    <a:pt x="155" y="0"/>
                  </a:lnTo>
                  <a:lnTo>
                    <a:pt x="155" y="117"/>
                  </a:lnTo>
                  <a:lnTo>
                    <a:pt x="0" y="117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55" y="3"/>
                  </a:lnTo>
                  <a:lnTo>
                    <a:pt x="155" y="117"/>
                  </a:lnTo>
                  <a:lnTo>
                    <a:pt x="4" y="117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93" name="Freeform 832">
              <a:extLst>
                <a:ext uri="{FF2B5EF4-FFF2-40B4-BE49-F238E27FC236}">
                  <a16:creationId xmlns:a16="http://schemas.microsoft.com/office/drawing/2014/main" id="{A82B9487-2CBB-2947-B85B-536033549B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19" y="2189"/>
              <a:ext cx="151" cy="114"/>
            </a:xfrm>
            <a:custGeom>
              <a:avLst/>
              <a:gdLst>
                <a:gd name="T0" fmla="*/ 0 w 151"/>
                <a:gd name="T1" fmla="*/ 0 h 114"/>
                <a:gd name="T2" fmla="*/ 151 w 151"/>
                <a:gd name="T3" fmla="*/ 0 h 114"/>
                <a:gd name="T4" fmla="*/ 151 w 151"/>
                <a:gd name="T5" fmla="*/ 114 h 114"/>
                <a:gd name="T6" fmla="*/ 0 w 151"/>
                <a:gd name="T7" fmla="*/ 114 h 114"/>
                <a:gd name="T8" fmla="*/ 0 w 151"/>
                <a:gd name="T9" fmla="*/ 0 h 114"/>
                <a:gd name="T10" fmla="*/ 5 w 151"/>
                <a:gd name="T11" fmla="*/ 3 h 114"/>
                <a:gd name="T12" fmla="*/ 151 w 151"/>
                <a:gd name="T13" fmla="*/ 3 h 114"/>
                <a:gd name="T14" fmla="*/ 151 w 151"/>
                <a:gd name="T15" fmla="*/ 114 h 114"/>
                <a:gd name="T16" fmla="*/ 5 w 151"/>
                <a:gd name="T17" fmla="*/ 114 h 114"/>
                <a:gd name="T18" fmla="*/ 5 w 151"/>
                <a:gd name="T19" fmla="*/ 3 h 11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51" h="114">
                  <a:moveTo>
                    <a:pt x="0" y="0"/>
                  </a:moveTo>
                  <a:lnTo>
                    <a:pt x="151" y="0"/>
                  </a:lnTo>
                  <a:lnTo>
                    <a:pt x="151" y="114"/>
                  </a:lnTo>
                  <a:lnTo>
                    <a:pt x="0" y="114"/>
                  </a:lnTo>
                  <a:lnTo>
                    <a:pt x="0" y="0"/>
                  </a:lnTo>
                  <a:close/>
                  <a:moveTo>
                    <a:pt x="5" y="3"/>
                  </a:moveTo>
                  <a:lnTo>
                    <a:pt x="151" y="3"/>
                  </a:lnTo>
                  <a:lnTo>
                    <a:pt x="151" y="114"/>
                  </a:lnTo>
                  <a:lnTo>
                    <a:pt x="5" y="114"/>
                  </a:lnTo>
                  <a:lnTo>
                    <a:pt x="5" y="3"/>
                  </a:ln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94" name="Freeform 833">
              <a:extLst>
                <a:ext uri="{FF2B5EF4-FFF2-40B4-BE49-F238E27FC236}">
                  <a16:creationId xmlns:a16="http://schemas.microsoft.com/office/drawing/2014/main" id="{A5511DD3-0D55-D24E-A534-E2CBFBF234A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24" y="2192"/>
              <a:ext cx="146" cy="111"/>
            </a:xfrm>
            <a:custGeom>
              <a:avLst/>
              <a:gdLst>
                <a:gd name="T0" fmla="*/ 0 w 146"/>
                <a:gd name="T1" fmla="*/ 0 h 111"/>
                <a:gd name="T2" fmla="*/ 146 w 146"/>
                <a:gd name="T3" fmla="*/ 0 h 111"/>
                <a:gd name="T4" fmla="*/ 146 w 146"/>
                <a:gd name="T5" fmla="*/ 111 h 111"/>
                <a:gd name="T6" fmla="*/ 0 w 146"/>
                <a:gd name="T7" fmla="*/ 111 h 111"/>
                <a:gd name="T8" fmla="*/ 0 w 146"/>
                <a:gd name="T9" fmla="*/ 0 h 111"/>
                <a:gd name="T10" fmla="*/ 4 w 146"/>
                <a:gd name="T11" fmla="*/ 4 h 111"/>
                <a:gd name="T12" fmla="*/ 146 w 146"/>
                <a:gd name="T13" fmla="*/ 4 h 111"/>
                <a:gd name="T14" fmla="*/ 146 w 146"/>
                <a:gd name="T15" fmla="*/ 111 h 111"/>
                <a:gd name="T16" fmla="*/ 4 w 146"/>
                <a:gd name="T17" fmla="*/ 111 h 111"/>
                <a:gd name="T18" fmla="*/ 4 w 146"/>
                <a:gd name="T19" fmla="*/ 4 h 11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46" h="111">
                  <a:moveTo>
                    <a:pt x="0" y="0"/>
                  </a:moveTo>
                  <a:lnTo>
                    <a:pt x="146" y="0"/>
                  </a:lnTo>
                  <a:lnTo>
                    <a:pt x="146" y="111"/>
                  </a:lnTo>
                  <a:lnTo>
                    <a:pt x="0" y="111"/>
                  </a:lnTo>
                  <a:lnTo>
                    <a:pt x="0" y="0"/>
                  </a:lnTo>
                  <a:close/>
                  <a:moveTo>
                    <a:pt x="4" y="4"/>
                  </a:moveTo>
                  <a:lnTo>
                    <a:pt x="146" y="4"/>
                  </a:lnTo>
                  <a:lnTo>
                    <a:pt x="146" y="111"/>
                  </a:lnTo>
                  <a:lnTo>
                    <a:pt x="4" y="111"/>
                  </a:lnTo>
                  <a:lnTo>
                    <a:pt x="4" y="4"/>
                  </a:lnTo>
                  <a:close/>
                </a:path>
              </a:pathLst>
            </a:custGeom>
            <a:solidFill>
              <a:srgbClr val="D3D3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95" name="Freeform 834">
              <a:extLst>
                <a:ext uri="{FF2B5EF4-FFF2-40B4-BE49-F238E27FC236}">
                  <a16:creationId xmlns:a16="http://schemas.microsoft.com/office/drawing/2014/main" id="{522D58CF-87E3-864B-BE6F-AD9E0E2510F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28" y="2196"/>
              <a:ext cx="142" cy="107"/>
            </a:xfrm>
            <a:custGeom>
              <a:avLst/>
              <a:gdLst>
                <a:gd name="T0" fmla="*/ 0 w 142"/>
                <a:gd name="T1" fmla="*/ 0 h 107"/>
                <a:gd name="T2" fmla="*/ 142 w 142"/>
                <a:gd name="T3" fmla="*/ 0 h 107"/>
                <a:gd name="T4" fmla="*/ 142 w 142"/>
                <a:gd name="T5" fmla="*/ 107 h 107"/>
                <a:gd name="T6" fmla="*/ 0 w 142"/>
                <a:gd name="T7" fmla="*/ 107 h 107"/>
                <a:gd name="T8" fmla="*/ 0 w 142"/>
                <a:gd name="T9" fmla="*/ 0 h 107"/>
                <a:gd name="T10" fmla="*/ 4 w 142"/>
                <a:gd name="T11" fmla="*/ 3 h 107"/>
                <a:gd name="T12" fmla="*/ 142 w 142"/>
                <a:gd name="T13" fmla="*/ 3 h 107"/>
                <a:gd name="T14" fmla="*/ 142 w 142"/>
                <a:gd name="T15" fmla="*/ 107 h 107"/>
                <a:gd name="T16" fmla="*/ 4 w 142"/>
                <a:gd name="T17" fmla="*/ 107 h 107"/>
                <a:gd name="T18" fmla="*/ 4 w 142"/>
                <a:gd name="T19" fmla="*/ 3 h 10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42" h="107">
                  <a:moveTo>
                    <a:pt x="0" y="0"/>
                  </a:moveTo>
                  <a:lnTo>
                    <a:pt x="142" y="0"/>
                  </a:lnTo>
                  <a:lnTo>
                    <a:pt x="142" y="107"/>
                  </a:lnTo>
                  <a:lnTo>
                    <a:pt x="0" y="107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42" y="3"/>
                  </a:lnTo>
                  <a:lnTo>
                    <a:pt x="142" y="107"/>
                  </a:lnTo>
                  <a:lnTo>
                    <a:pt x="4" y="107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D4D4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96" name="Freeform 835">
              <a:extLst>
                <a:ext uri="{FF2B5EF4-FFF2-40B4-BE49-F238E27FC236}">
                  <a16:creationId xmlns:a16="http://schemas.microsoft.com/office/drawing/2014/main" id="{5B1E1B80-80C5-AF45-B2B0-7DA2877A0A2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32" y="2199"/>
              <a:ext cx="138" cy="104"/>
            </a:xfrm>
            <a:custGeom>
              <a:avLst/>
              <a:gdLst>
                <a:gd name="T0" fmla="*/ 0 w 138"/>
                <a:gd name="T1" fmla="*/ 0 h 104"/>
                <a:gd name="T2" fmla="*/ 138 w 138"/>
                <a:gd name="T3" fmla="*/ 0 h 104"/>
                <a:gd name="T4" fmla="*/ 138 w 138"/>
                <a:gd name="T5" fmla="*/ 104 h 104"/>
                <a:gd name="T6" fmla="*/ 0 w 138"/>
                <a:gd name="T7" fmla="*/ 104 h 104"/>
                <a:gd name="T8" fmla="*/ 0 w 138"/>
                <a:gd name="T9" fmla="*/ 0 h 104"/>
                <a:gd name="T10" fmla="*/ 4 w 138"/>
                <a:gd name="T11" fmla="*/ 3 h 104"/>
                <a:gd name="T12" fmla="*/ 138 w 138"/>
                <a:gd name="T13" fmla="*/ 3 h 104"/>
                <a:gd name="T14" fmla="*/ 138 w 138"/>
                <a:gd name="T15" fmla="*/ 104 h 104"/>
                <a:gd name="T16" fmla="*/ 4 w 138"/>
                <a:gd name="T17" fmla="*/ 104 h 104"/>
                <a:gd name="T18" fmla="*/ 4 w 138"/>
                <a:gd name="T19" fmla="*/ 3 h 10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38" h="104">
                  <a:moveTo>
                    <a:pt x="0" y="0"/>
                  </a:moveTo>
                  <a:lnTo>
                    <a:pt x="138" y="0"/>
                  </a:lnTo>
                  <a:lnTo>
                    <a:pt x="138" y="104"/>
                  </a:lnTo>
                  <a:lnTo>
                    <a:pt x="0" y="104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38" y="3"/>
                  </a:lnTo>
                  <a:lnTo>
                    <a:pt x="138" y="104"/>
                  </a:lnTo>
                  <a:lnTo>
                    <a:pt x="4" y="104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D5D5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97" name="Freeform 836">
              <a:extLst>
                <a:ext uri="{FF2B5EF4-FFF2-40B4-BE49-F238E27FC236}">
                  <a16:creationId xmlns:a16="http://schemas.microsoft.com/office/drawing/2014/main" id="{4C515CD4-4A6C-AC43-B24E-4F464E8F820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36" y="2202"/>
              <a:ext cx="134" cy="101"/>
            </a:xfrm>
            <a:custGeom>
              <a:avLst/>
              <a:gdLst>
                <a:gd name="T0" fmla="*/ 0 w 134"/>
                <a:gd name="T1" fmla="*/ 0 h 101"/>
                <a:gd name="T2" fmla="*/ 134 w 134"/>
                <a:gd name="T3" fmla="*/ 0 h 101"/>
                <a:gd name="T4" fmla="*/ 134 w 134"/>
                <a:gd name="T5" fmla="*/ 101 h 101"/>
                <a:gd name="T6" fmla="*/ 0 w 134"/>
                <a:gd name="T7" fmla="*/ 101 h 101"/>
                <a:gd name="T8" fmla="*/ 0 w 134"/>
                <a:gd name="T9" fmla="*/ 0 h 101"/>
                <a:gd name="T10" fmla="*/ 4 w 134"/>
                <a:gd name="T11" fmla="*/ 3 h 101"/>
                <a:gd name="T12" fmla="*/ 134 w 134"/>
                <a:gd name="T13" fmla="*/ 3 h 101"/>
                <a:gd name="T14" fmla="*/ 134 w 134"/>
                <a:gd name="T15" fmla="*/ 101 h 101"/>
                <a:gd name="T16" fmla="*/ 4 w 134"/>
                <a:gd name="T17" fmla="*/ 101 h 101"/>
                <a:gd name="T18" fmla="*/ 4 w 134"/>
                <a:gd name="T19" fmla="*/ 3 h 10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34" h="101">
                  <a:moveTo>
                    <a:pt x="0" y="0"/>
                  </a:moveTo>
                  <a:lnTo>
                    <a:pt x="134" y="0"/>
                  </a:lnTo>
                  <a:lnTo>
                    <a:pt x="134" y="101"/>
                  </a:lnTo>
                  <a:lnTo>
                    <a:pt x="0" y="101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34" y="3"/>
                  </a:lnTo>
                  <a:lnTo>
                    <a:pt x="134" y="101"/>
                  </a:lnTo>
                  <a:lnTo>
                    <a:pt x="4" y="101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D6D6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98" name="Freeform 837">
              <a:extLst>
                <a:ext uri="{FF2B5EF4-FFF2-40B4-BE49-F238E27FC236}">
                  <a16:creationId xmlns:a16="http://schemas.microsoft.com/office/drawing/2014/main" id="{4F135AB3-C04C-D74A-B784-000B83AC970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40" y="2205"/>
              <a:ext cx="130" cy="98"/>
            </a:xfrm>
            <a:custGeom>
              <a:avLst/>
              <a:gdLst>
                <a:gd name="T0" fmla="*/ 0 w 130"/>
                <a:gd name="T1" fmla="*/ 0 h 98"/>
                <a:gd name="T2" fmla="*/ 130 w 130"/>
                <a:gd name="T3" fmla="*/ 0 h 98"/>
                <a:gd name="T4" fmla="*/ 130 w 130"/>
                <a:gd name="T5" fmla="*/ 98 h 98"/>
                <a:gd name="T6" fmla="*/ 0 w 130"/>
                <a:gd name="T7" fmla="*/ 98 h 98"/>
                <a:gd name="T8" fmla="*/ 0 w 130"/>
                <a:gd name="T9" fmla="*/ 0 h 98"/>
                <a:gd name="T10" fmla="*/ 5 w 130"/>
                <a:gd name="T11" fmla="*/ 3 h 98"/>
                <a:gd name="T12" fmla="*/ 130 w 130"/>
                <a:gd name="T13" fmla="*/ 3 h 98"/>
                <a:gd name="T14" fmla="*/ 130 w 130"/>
                <a:gd name="T15" fmla="*/ 98 h 98"/>
                <a:gd name="T16" fmla="*/ 5 w 130"/>
                <a:gd name="T17" fmla="*/ 98 h 98"/>
                <a:gd name="T18" fmla="*/ 5 w 130"/>
                <a:gd name="T19" fmla="*/ 3 h 9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30" h="98">
                  <a:moveTo>
                    <a:pt x="0" y="0"/>
                  </a:moveTo>
                  <a:lnTo>
                    <a:pt x="130" y="0"/>
                  </a:lnTo>
                  <a:lnTo>
                    <a:pt x="130" y="98"/>
                  </a:lnTo>
                  <a:lnTo>
                    <a:pt x="0" y="98"/>
                  </a:lnTo>
                  <a:lnTo>
                    <a:pt x="0" y="0"/>
                  </a:lnTo>
                  <a:close/>
                  <a:moveTo>
                    <a:pt x="5" y="3"/>
                  </a:moveTo>
                  <a:lnTo>
                    <a:pt x="130" y="3"/>
                  </a:lnTo>
                  <a:lnTo>
                    <a:pt x="130" y="98"/>
                  </a:lnTo>
                  <a:lnTo>
                    <a:pt x="5" y="98"/>
                  </a:lnTo>
                  <a:lnTo>
                    <a:pt x="5" y="3"/>
                  </a:lnTo>
                  <a:close/>
                </a:path>
              </a:pathLst>
            </a:custGeom>
            <a:solidFill>
              <a:srgbClr val="D7D7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99" name="Freeform 838">
              <a:extLst>
                <a:ext uri="{FF2B5EF4-FFF2-40B4-BE49-F238E27FC236}">
                  <a16:creationId xmlns:a16="http://schemas.microsoft.com/office/drawing/2014/main" id="{A5CDEC44-7950-E44B-A8F0-1D7AA7644D4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45" y="2208"/>
              <a:ext cx="125" cy="95"/>
            </a:xfrm>
            <a:custGeom>
              <a:avLst/>
              <a:gdLst>
                <a:gd name="T0" fmla="*/ 0 w 125"/>
                <a:gd name="T1" fmla="*/ 0 h 95"/>
                <a:gd name="T2" fmla="*/ 125 w 125"/>
                <a:gd name="T3" fmla="*/ 0 h 95"/>
                <a:gd name="T4" fmla="*/ 125 w 125"/>
                <a:gd name="T5" fmla="*/ 95 h 95"/>
                <a:gd name="T6" fmla="*/ 0 w 125"/>
                <a:gd name="T7" fmla="*/ 95 h 95"/>
                <a:gd name="T8" fmla="*/ 0 w 125"/>
                <a:gd name="T9" fmla="*/ 0 h 95"/>
                <a:gd name="T10" fmla="*/ 4 w 125"/>
                <a:gd name="T11" fmla="*/ 3 h 95"/>
                <a:gd name="T12" fmla="*/ 125 w 125"/>
                <a:gd name="T13" fmla="*/ 3 h 95"/>
                <a:gd name="T14" fmla="*/ 125 w 125"/>
                <a:gd name="T15" fmla="*/ 95 h 95"/>
                <a:gd name="T16" fmla="*/ 4 w 125"/>
                <a:gd name="T17" fmla="*/ 95 h 95"/>
                <a:gd name="T18" fmla="*/ 4 w 125"/>
                <a:gd name="T19" fmla="*/ 3 h 9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25" h="95">
                  <a:moveTo>
                    <a:pt x="0" y="0"/>
                  </a:moveTo>
                  <a:lnTo>
                    <a:pt x="125" y="0"/>
                  </a:lnTo>
                  <a:lnTo>
                    <a:pt x="125" y="95"/>
                  </a:lnTo>
                  <a:lnTo>
                    <a:pt x="0" y="95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25" y="3"/>
                  </a:lnTo>
                  <a:lnTo>
                    <a:pt x="125" y="95"/>
                  </a:lnTo>
                  <a:lnTo>
                    <a:pt x="4" y="95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00" name="Freeform 839">
              <a:extLst>
                <a:ext uri="{FF2B5EF4-FFF2-40B4-BE49-F238E27FC236}">
                  <a16:creationId xmlns:a16="http://schemas.microsoft.com/office/drawing/2014/main" id="{2FAF5242-2C8B-0A4C-9F74-63E02CABF28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49" y="2211"/>
              <a:ext cx="121" cy="92"/>
            </a:xfrm>
            <a:custGeom>
              <a:avLst/>
              <a:gdLst>
                <a:gd name="T0" fmla="*/ 0 w 121"/>
                <a:gd name="T1" fmla="*/ 0 h 92"/>
                <a:gd name="T2" fmla="*/ 121 w 121"/>
                <a:gd name="T3" fmla="*/ 0 h 92"/>
                <a:gd name="T4" fmla="*/ 121 w 121"/>
                <a:gd name="T5" fmla="*/ 92 h 92"/>
                <a:gd name="T6" fmla="*/ 0 w 121"/>
                <a:gd name="T7" fmla="*/ 92 h 92"/>
                <a:gd name="T8" fmla="*/ 0 w 121"/>
                <a:gd name="T9" fmla="*/ 0 h 92"/>
                <a:gd name="T10" fmla="*/ 4 w 121"/>
                <a:gd name="T11" fmla="*/ 4 h 92"/>
                <a:gd name="T12" fmla="*/ 121 w 121"/>
                <a:gd name="T13" fmla="*/ 4 h 92"/>
                <a:gd name="T14" fmla="*/ 121 w 121"/>
                <a:gd name="T15" fmla="*/ 92 h 92"/>
                <a:gd name="T16" fmla="*/ 4 w 121"/>
                <a:gd name="T17" fmla="*/ 92 h 92"/>
                <a:gd name="T18" fmla="*/ 4 w 121"/>
                <a:gd name="T19" fmla="*/ 4 h 9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21" h="92">
                  <a:moveTo>
                    <a:pt x="0" y="0"/>
                  </a:moveTo>
                  <a:lnTo>
                    <a:pt x="121" y="0"/>
                  </a:lnTo>
                  <a:lnTo>
                    <a:pt x="121" y="92"/>
                  </a:lnTo>
                  <a:lnTo>
                    <a:pt x="0" y="92"/>
                  </a:lnTo>
                  <a:lnTo>
                    <a:pt x="0" y="0"/>
                  </a:lnTo>
                  <a:close/>
                  <a:moveTo>
                    <a:pt x="4" y="4"/>
                  </a:moveTo>
                  <a:lnTo>
                    <a:pt x="121" y="4"/>
                  </a:lnTo>
                  <a:lnTo>
                    <a:pt x="121" y="92"/>
                  </a:lnTo>
                  <a:lnTo>
                    <a:pt x="4" y="92"/>
                  </a:lnTo>
                  <a:lnTo>
                    <a:pt x="4" y="4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01" name="Freeform 840">
              <a:extLst>
                <a:ext uri="{FF2B5EF4-FFF2-40B4-BE49-F238E27FC236}">
                  <a16:creationId xmlns:a16="http://schemas.microsoft.com/office/drawing/2014/main" id="{513F0118-5C2B-3244-BCB6-D0A31799BE7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3" y="2215"/>
              <a:ext cx="117" cy="88"/>
            </a:xfrm>
            <a:custGeom>
              <a:avLst/>
              <a:gdLst>
                <a:gd name="T0" fmla="*/ 0 w 117"/>
                <a:gd name="T1" fmla="*/ 0 h 88"/>
                <a:gd name="T2" fmla="*/ 117 w 117"/>
                <a:gd name="T3" fmla="*/ 0 h 88"/>
                <a:gd name="T4" fmla="*/ 117 w 117"/>
                <a:gd name="T5" fmla="*/ 88 h 88"/>
                <a:gd name="T6" fmla="*/ 0 w 117"/>
                <a:gd name="T7" fmla="*/ 88 h 88"/>
                <a:gd name="T8" fmla="*/ 0 w 117"/>
                <a:gd name="T9" fmla="*/ 0 h 88"/>
                <a:gd name="T10" fmla="*/ 4 w 117"/>
                <a:gd name="T11" fmla="*/ 3 h 88"/>
                <a:gd name="T12" fmla="*/ 117 w 117"/>
                <a:gd name="T13" fmla="*/ 3 h 88"/>
                <a:gd name="T14" fmla="*/ 117 w 117"/>
                <a:gd name="T15" fmla="*/ 88 h 88"/>
                <a:gd name="T16" fmla="*/ 4 w 117"/>
                <a:gd name="T17" fmla="*/ 88 h 88"/>
                <a:gd name="T18" fmla="*/ 4 w 117"/>
                <a:gd name="T19" fmla="*/ 3 h 8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17" h="88">
                  <a:moveTo>
                    <a:pt x="0" y="0"/>
                  </a:moveTo>
                  <a:lnTo>
                    <a:pt x="117" y="0"/>
                  </a:lnTo>
                  <a:lnTo>
                    <a:pt x="117" y="88"/>
                  </a:lnTo>
                  <a:lnTo>
                    <a:pt x="0" y="88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17" y="3"/>
                  </a:lnTo>
                  <a:lnTo>
                    <a:pt x="117" y="88"/>
                  </a:lnTo>
                  <a:lnTo>
                    <a:pt x="4" y="88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DADA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02" name="Freeform 841">
              <a:extLst>
                <a:ext uri="{FF2B5EF4-FFF2-40B4-BE49-F238E27FC236}">
                  <a16:creationId xmlns:a16="http://schemas.microsoft.com/office/drawing/2014/main" id="{5D4A0218-7FB3-FE43-9603-3BE86CF9851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7" y="2218"/>
              <a:ext cx="113" cy="85"/>
            </a:xfrm>
            <a:custGeom>
              <a:avLst/>
              <a:gdLst>
                <a:gd name="T0" fmla="*/ 0 w 113"/>
                <a:gd name="T1" fmla="*/ 0 h 85"/>
                <a:gd name="T2" fmla="*/ 113 w 113"/>
                <a:gd name="T3" fmla="*/ 0 h 85"/>
                <a:gd name="T4" fmla="*/ 113 w 113"/>
                <a:gd name="T5" fmla="*/ 85 h 85"/>
                <a:gd name="T6" fmla="*/ 0 w 113"/>
                <a:gd name="T7" fmla="*/ 85 h 85"/>
                <a:gd name="T8" fmla="*/ 0 w 113"/>
                <a:gd name="T9" fmla="*/ 0 h 85"/>
                <a:gd name="T10" fmla="*/ 4 w 113"/>
                <a:gd name="T11" fmla="*/ 3 h 85"/>
                <a:gd name="T12" fmla="*/ 113 w 113"/>
                <a:gd name="T13" fmla="*/ 3 h 85"/>
                <a:gd name="T14" fmla="*/ 113 w 113"/>
                <a:gd name="T15" fmla="*/ 85 h 85"/>
                <a:gd name="T16" fmla="*/ 4 w 113"/>
                <a:gd name="T17" fmla="*/ 85 h 85"/>
                <a:gd name="T18" fmla="*/ 4 w 113"/>
                <a:gd name="T19" fmla="*/ 3 h 8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13" h="85">
                  <a:moveTo>
                    <a:pt x="0" y="0"/>
                  </a:moveTo>
                  <a:lnTo>
                    <a:pt x="113" y="0"/>
                  </a:lnTo>
                  <a:lnTo>
                    <a:pt x="113" y="85"/>
                  </a:lnTo>
                  <a:lnTo>
                    <a:pt x="0" y="85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13" y="3"/>
                  </a:lnTo>
                  <a:lnTo>
                    <a:pt x="113" y="85"/>
                  </a:lnTo>
                  <a:lnTo>
                    <a:pt x="4" y="85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03" name="Freeform 842">
              <a:extLst>
                <a:ext uri="{FF2B5EF4-FFF2-40B4-BE49-F238E27FC236}">
                  <a16:creationId xmlns:a16="http://schemas.microsoft.com/office/drawing/2014/main" id="{068F6EAC-7643-9C4A-BD78-0A913B214A0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61" y="2221"/>
              <a:ext cx="109" cy="82"/>
            </a:xfrm>
            <a:custGeom>
              <a:avLst/>
              <a:gdLst>
                <a:gd name="T0" fmla="*/ 0 w 109"/>
                <a:gd name="T1" fmla="*/ 0 h 82"/>
                <a:gd name="T2" fmla="*/ 109 w 109"/>
                <a:gd name="T3" fmla="*/ 0 h 82"/>
                <a:gd name="T4" fmla="*/ 109 w 109"/>
                <a:gd name="T5" fmla="*/ 82 h 82"/>
                <a:gd name="T6" fmla="*/ 0 w 109"/>
                <a:gd name="T7" fmla="*/ 82 h 82"/>
                <a:gd name="T8" fmla="*/ 0 w 109"/>
                <a:gd name="T9" fmla="*/ 0 h 82"/>
                <a:gd name="T10" fmla="*/ 4 w 109"/>
                <a:gd name="T11" fmla="*/ 3 h 82"/>
                <a:gd name="T12" fmla="*/ 109 w 109"/>
                <a:gd name="T13" fmla="*/ 3 h 82"/>
                <a:gd name="T14" fmla="*/ 109 w 109"/>
                <a:gd name="T15" fmla="*/ 82 h 82"/>
                <a:gd name="T16" fmla="*/ 4 w 109"/>
                <a:gd name="T17" fmla="*/ 82 h 82"/>
                <a:gd name="T18" fmla="*/ 4 w 109"/>
                <a:gd name="T19" fmla="*/ 3 h 8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09" h="82">
                  <a:moveTo>
                    <a:pt x="0" y="0"/>
                  </a:moveTo>
                  <a:lnTo>
                    <a:pt x="109" y="0"/>
                  </a:lnTo>
                  <a:lnTo>
                    <a:pt x="109" y="82"/>
                  </a:lnTo>
                  <a:lnTo>
                    <a:pt x="0" y="82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09" y="3"/>
                  </a:lnTo>
                  <a:lnTo>
                    <a:pt x="109" y="82"/>
                  </a:lnTo>
                  <a:lnTo>
                    <a:pt x="4" y="82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04" name="Freeform 843">
              <a:extLst>
                <a:ext uri="{FF2B5EF4-FFF2-40B4-BE49-F238E27FC236}">
                  <a16:creationId xmlns:a16="http://schemas.microsoft.com/office/drawing/2014/main" id="{F59E294D-BF26-DE49-9050-CFA9DE08CE4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65" y="2224"/>
              <a:ext cx="105" cy="79"/>
            </a:xfrm>
            <a:custGeom>
              <a:avLst/>
              <a:gdLst>
                <a:gd name="T0" fmla="*/ 0 w 105"/>
                <a:gd name="T1" fmla="*/ 0 h 79"/>
                <a:gd name="T2" fmla="*/ 105 w 105"/>
                <a:gd name="T3" fmla="*/ 0 h 79"/>
                <a:gd name="T4" fmla="*/ 105 w 105"/>
                <a:gd name="T5" fmla="*/ 79 h 79"/>
                <a:gd name="T6" fmla="*/ 0 w 105"/>
                <a:gd name="T7" fmla="*/ 79 h 79"/>
                <a:gd name="T8" fmla="*/ 0 w 105"/>
                <a:gd name="T9" fmla="*/ 0 h 79"/>
                <a:gd name="T10" fmla="*/ 5 w 105"/>
                <a:gd name="T11" fmla="*/ 3 h 79"/>
                <a:gd name="T12" fmla="*/ 105 w 105"/>
                <a:gd name="T13" fmla="*/ 3 h 79"/>
                <a:gd name="T14" fmla="*/ 105 w 105"/>
                <a:gd name="T15" fmla="*/ 79 h 79"/>
                <a:gd name="T16" fmla="*/ 5 w 105"/>
                <a:gd name="T17" fmla="*/ 79 h 79"/>
                <a:gd name="T18" fmla="*/ 5 w 105"/>
                <a:gd name="T19" fmla="*/ 3 h 7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05" h="79">
                  <a:moveTo>
                    <a:pt x="0" y="0"/>
                  </a:moveTo>
                  <a:lnTo>
                    <a:pt x="105" y="0"/>
                  </a:lnTo>
                  <a:lnTo>
                    <a:pt x="105" y="79"/>
                  </a:lnTo>
                  <a:lnTo>
                    <a:pt x="0" y="79"/>
                  </a:lnTo>
                  <a:lnTo>
                    <a:pt x="0" y="0"/>
                  </a:lnTo>
                  <a:close/>
                  <a:moveTo>
                    <a:pt x="5" y="3"/>
                  </a:moveTo>
                  <a:lnTo>
                    <a:pt x="105" y="3"/>
                  </a:lnTo>
                  <a:lnTo>
                    <a:pt x="105" y="79"/>
                  </a:lnTo>
                  <a:lnTo>
                    <a:pt x="5" y="79"/>
                  </a:lnTo>
                  <a:lnTo>
                    <a:pt x="5" y="3"/>
                  </a:ln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05" name="Freeform 844">
              <a:extLst>
                <a:ext uri="{FF2B5EF4-FFF2-40B4-BE49-F238E27FC236}">
                  <a16:creationId xmlns:a16="http://schemas.microsoft.com/office/drawing/2014/main" id="{E48E8E79-C634-3E46-9247-12076AC133B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70" y="2227"/>
              <a:ext cx="100" cy="76"/>
            </a:xfrm>
            <a:custGeom>
              <a:avLst/>
              <a:gdLst>
                <a:gd name="T0" fmla="*/ 0 w 100"/>
                <a:gd name="T1" fmla="*/ 0 h 76"/>
                <a:gd name="T2" fmla="*/ 100 w 100"/>
                <a:gd name="T3" fmla="*/ 0 h 76"/>
                <a:gd name="T4" fmla="*/ 100 w 100"/>
                <a:gd name="T5" fmla="*/ 76 h 76"/>
                <a:gd name="T6" fmla="*/ 0 w 100"/>
                <a:gd name="T7" fmla="*/ 76 h 76"/>
                <a:gd name="T8" fmla="*/ 0 w 100"/>
                <a:gd name="T9" fmla="*/ 0 h 76"/>
                <a:gd name="T10" fmla="*/ 4 w 100"/>
                <a:gd name="T11" fmla="*/ 3 h 76"/>
                <a:gd name="T12" fmla="*/ 100 w 100"/>
                <a:gd name="T13" fmla="*/ 3 h 76"/>
                <a:gd name="T14" fmla="*/ 100 w 100"/>
                <a:gd name="T15" fmla="*/ 76 h 76"/>
                <a:gd name="T16" fmla="*/ 4 w 100"/>
                <a:gd name="T17" fmla="*/ 76 h 76"/>
                <a:gd name="T18" fmla="*/ 4 w 100"/>
                <a:gd name="T19" fmla="*/ 3 h 7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00" h="76">
                  <a:moveTo>
                    <a:pt x="0" y="0"/>
                  </a:moveTo>
                  <a:lnTo>
                    <a:pt x="100" y="0"/>
                  </a:lnTo>
                  <a:lnTo>
                    <a:pt x="100" y="76"/>
                  </a:lnTo>
                  <a:lnTo>
                    <a:pt x="0" y="76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00" y="3"/>
                  </a:lnTo>
                  <a:lnTo>
                    <a:pt x="100" y="76"/>
                  </a:lnTo>
                  <a:lnTo>
                    <a:pt x="4" y="76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06" name="Freeform 845">
              <a:extLst>
                <a:ext uri="{FF2B5EF4-FFF2-40B4-BE49-F238E27FC236}">
                  <a16:creationId xmlns:a16="http://schemas.microsoft.com/office/drawing/2014/main" id="{2FC55708-B51F-854B-885B-79D49467B1B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74" y="2230"/>
              <a:ext cx="96" cy="73"/>
            </a:xfrm>
            <a:custGeom>
              <a:avLst/>
              <a:gdLst>
                <a:gd name="T0" fmla="*/ 0 w 96"/>
                <a:gd name="T1" fmla="*/ 0 h 73"/>
                <a:gd name="T2" fmla="*/ 96 w 96"/>
                <a:gd name="T3" fmla="*/ 0 h 73"/>
                <a:gd name="T4" fmla="*/ 96 w 96"/>
                <a:gd name="T5" fmla="*/ 73 h 73"/>
                <a:gd name="T6" fmla="*/ 0 w 96"/>
                <a:gd name="T7" fmla="*/ 73 h 73"/>
                <a:gd name="T8" fmla="*/ 0 w 96"/>
                <a:gd name="T9" fmla="*/ 0 h 73"/>
                <a:gd name="T10" fmla="*/ 4 w 96"/>
                <a:gd name="T11" fmla="*/ 4 h 73"/>
                <a:gd name="T12" fmla="*/ 96 w 96"/>
                <a:gd name="T13" fmla="*/ 4 h 73"/>
                <a:gd name="T14" fmla="*/ 96 w 96"/>
                <a:gd name="T15" fmla="*/ 73 h 73"/>
                <a:gd name="T16" fmla="*/ 4 w 96"/>
                <a:gd name="T17" fmla="*/ 73 h 73"/>
                <a:gd name="T18" fmla="*/ 4 w 96"/>
                <a:gd name="T19" fmla="*/ 4 h 7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6" h="73">
                  <a:moveTo>
                    <a:pt x="0" y="0"/>
                  </a:moveTo>
                  <a:lnTo>
                    <a:pt x="96" y="0"/>
                  </a:lnTo>
                  <a:lnTo>
                    <a:pt x="96" y="73"/>
                  </a:lnTo>
                  <a:lnTo>
                    <a:pt x="0" y="73"/>
                  </a:lnTo>
                  <a:lnTo>
                    <a:pt x="0" y="0"/>
                  </a:lnTo>
                  <a:close/>
                  <a:moveTo>
                    <a:pt x="4" y="4"/>
                  </a:moveTo>
                  <a:lnTo>
                    <a:pt x="96" y="4"/>
                  </a:lnTo>
                  <a:lnTo>
                    <a:pt x="96" y="73"/>
                  </a:lnTo>
                  <a:lnTo>
                    <a:pt x="4" y="73"/>
                  </a:lnTo>
                  <a:lnTo>
                    <a:pt x="4" y="4"/>
                  </a:lnTo>
                  <a:close/>
                </a:path>
              </a:pathLst>
            </a:custGeom>
            <a:solidFill>
              <a:srgbClr val="DEDE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07" name="Freeform 846">
              <a:extLst>
                <a:ext uri="{FF2B5EF4-FFF2-40B4-BE49-F238E27FC236}">
                  <a16:creationId xmlns:a16="http://schemas.microsoft.com/office/drawing/2014/main" id="{876750D1-F59B-BD47-8615-70B9DB48DE7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78" y="2234"/>
              <a:ext cx="92" cy="69"/>
            </a:xfrm>
            <a:custGeom>
              <a:avLst/>
              <a:gdLst>
                <a:gd name="T0" fmla="*/ 0 w 92"/>
                <a:gd name="T1" fmla="*/ 0 h 69"/>
                <a:gd name="T2" fmla="*/ 92 w 92"/>
                <a:gd name="T3" fmla="*/ 0 h 69"/>
                <a:gd name="T4" fmla="*/ 92 w 92"/>
                <a:gd name="T5" fmla="*/ 69 h 69"/>
                <a:gd name="T6" fmla="*/ 0 w 92"/>
                <a:gd name="T7" fmla="*/ 69 h 69"/>
                <a:gd name="T8" fmla="*/ 0 w 92"/>
                <a:gd name="T9" fmla="*/ 0 h 69"/>
                <a:gd name="T10" fmla="*/ 4 w 92"/>
                <a:gd name="T11" fmla="*/ 3 h 69"/>
                <a:gd name="T12" fmla="*/ 92 w 92"/>
                <a:gd name="T13" fmla="*/ 3 h 69"/>
                <a:gd name="T14" fmla="*/ 92 w 92"/>
                <a:gd name="T15" fmla="*/ 69 h 69"/>
                <a:gd name="T16" fmla="*/ 4 w 92"/>
                <a:gd name="T17" fmla="*/ 69 h 69"/>
                <a:gd name="T18" fmla="*/ 4 w 92"/>
                <a:gd name="T19" fmla="*/ 3 h 6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2" h="69">
                  <a:moveTo>
                    <a:pt x="0" y="0"/>
                  </a:moveTo>
                  <a:lnTo>
                    <a:pt x="92" y="0"/>
                  </a:lnTo>
                  <a:lnTo>
                    <a:pt x="92" y="69"/>
                  </a:lnTo>
                  <a:lnTo>
                    <a:pt x="0" y="69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92" y="3"/>
                  </a:lnTo>
                  <a:lnTo>
                    <a:pt x="92" y="69"/>
                  </a:lnTo>
                  <a:lnTo>
                    <a:pt x="4" y="69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08" name="Freeform 847">
              <a:extLst>
                <a:ext uri="{FF2B5EF4-FFF2-40B4-BE49-F238E27FC236}">
                  <a16:creationId xmlns:a16="http://schemas.microsoft.com/office/drawing/2014/main" id="{9941D5A0-F444-FB44-ABF7-391C69F434E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82" y="2237"/>
              <a:ext cx="88" cy="66"/>
            </a:xfrm>
            <a:custGeom>
              <a:avLst/>
              <a:gdLst>
                <a:gd name="T0" fmla="*/ 0 w 88"/>
                <a:gd name="T1" fmla="*/ 0 h 66"/>
                <a:gd name="T2" fmla="*/ 88 w 88"/>
                <a:gd name="T3" fmla="*/ 0 h 66"/>
                <a:gd name="T4" fmla="*/ 88 w 88"/>
                <a:gd name="T5" fmla="*/ 66 h 66"/>
                <a:gd name="T6" fmla="*/ 0 w 88"/>
                <a:gd name="T7" fmla="*/ 66 h 66"/>
                <a:gd name="T8" fmla="*/ 0 w 88"/>
                <a:gd name="T9" fmla="*/ 0 h 66"/>
                <a:gd name="T10" fmla="*/ 4 w 88"/>
                <a:gd name="T11" fmla="*/ 3 h 66"/>
                <a:gd name="T12" fmla="*/ 88 w 88"/>
                <a:gd name="T13" fmla="*/ 3 h 66"/>
                <a:gd name="T14" fmla="*/ 88 w 88"/>
                <a:gd name="T15" fmla="*/ 66 h 66"/>
                <a:gd name="T16" fmla="*/ 4 w 88"/>
                <a:gd name="T17" fmla="*/ 66 h 66"/>
                <a:gd name="T18" fmla="*/ 4 w 88"/>
                <a:gd name="T19" fmla="*/ 3 h 6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8" h="66">
                  <a:moveTo>
                    <a:pt x="0" y="0"/>
                  </a:moveTo>
                  <a:lnTo>
                    <a:pt x="88" y="0"/>
                  </a:lnTo>
                  <a:lnTo>
                    <a:pt x="88" y="66"/>
                  </a:lnTo>
                  <a:lnTo>
                    <a:pt x="0" y="66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88" y="3"/>
                  </a:lnTo>
                  <a:lnTo>
                    <a:pt x="88" y="66"/>
                  </a:lnTo>
                  <a:lnTo>
                    <a:pt x="4" y="66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09" name="Freeform 848">
              <a:extLst>
                <a:ext uri="{FF2B5EF4-FFF2-40B4-BE49-F238E27FC236}">
                  <a16:creationId xmlns:a16="http://schemas.microsoft.com/office/drawing/2014/main" id="{1B06DDE5-3F06-8443-B4D9-A1A506333DC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86" y="2240"/>
              <a:ext cx="84" cy="63"/>
            </a:xfrm>
            <a:custGeom>
              <a:avLst/>
              <a:gdLst>
                <a:gd name="T0" fmla="*/ 0 w 84"/>
                <a:gd name="T1" fmla="*/ 0 h 63"/>
                <a:gd name="T2" fmla="*/ 84 w 84"/>
                <a:gd name="T3" fmla="*/ 0 h 63"/>
                <a:gd name="T4" fmla="*/ 84 w 84"/>
                <a:gd name="T5" fmla="*/ 63 h 63"/>
                <a:gd name="T6" fmla="*/ 0 w 84"/>
                <a:gd name="T7" fmla="*/ 63 h 63"/>
                <a:gd name="T8" fmla="*/ 0 w 84"/>
                <a:gd name="T9" fmla="*/ 0 h 63"/>
                <a:gd name="T10" fmla="*/ 4 w 84"/>
                <a:gd name="T11" fmla="*/ 3 h 63"/>
                <a:gd name="T12" fmla="*/ 84 w 84"/>
                <a:gd name="T13" fmla="*/ 3 h 63"/>
                <a:gd name="T14" fmla="*/ 84 w 84"/>
                <a:gd name="T15" fmla="*/ 63 h 63"/>
                <a:gd name="T16" fmla="*/ 4 w 84"/>
                <a:gd name="T17" fmla="*/ 63 h 63"/>
                <a:gd name="T18" fmla="*/ 4 w 84"/>
                <a:gd name="T19" fmla="*/ 3 h 6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4" h="63">
                  <a:moveTo>
                    <a:pt x="0" y="0"/>
                  </a:moveTo>
                  <a:lnTo>
                    <a:pt x="84" y="0"/>
                  </a:lnTo>
                  <a:lnTo>
                    <a:pt x="84" y="63"/>
                  </a:lnTo>
                  <a:lnTo>
                    <a:pt x="0" y="63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84" y="3"/>
                  </a:lnTo>
                  <a:lnTo>
                    <a:pt x="84" y="63"/>
                  </a:lnTo>
                  <a:lnTo>
                    <a:pt x="4" y="63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10" name="Freeform 849">
              <a:extLst>
                <a:ext uri="{FF2B5EF4-FFF2-40B4-BE49-F238E27FC236}">
                  <a16:creationId xmlns:a16="http://schemas.microsoft.com/office/drawing/2014/main" id="{526FBE0D-4D33-174A-B32A-79EB55E2FFC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90" y="2243"/>
              <a:ext cx="80" cy="60"/>
            </a:xfrm>
            <a:custGeom>
              <a:avLst/>
              <a:gdLst>
                <a:gd name="T0" fmla="*/ 0 w 80"/>
                <a:gd name="T1" fmla="*/ 0 h 60"/>
                <a:gd name="T2" fmla="*/ 80 w 80"/>
                <a:gd name="T3" fmla="*/ 0 h 60"/>
                <a:gd name="T4" fmla="*/ 80 w 80"/>
                <a:gd name="T5" fmla="*/ 60 h 60"/>
                <a:gd name="T6" fmla="*/ 0 w 80"/>
                <a:gd name="T7" fmla="*/ 60 h 60"/>
                <a:gd name="T8" fmla="*/ 0 w 80"/>
                <a:gd name="T9" fmla="*/ 0 h 60"/>
                <a:gd name="T10" fmla="*/ 5 w 80"/>
                <a:gd name="T11" fmla="*/ 3 h 60"/>
                <a:gd name="T12" fmla="*/ 80 w 80"/>
                <a:gd name="T13" fmla="*/ 3 h 60"/>
                <a:gd name="T14" fmla="*/ 80 w 80"/>
                <a:gd name="T15" fmla="*/ 60 h 60"/>
                <a:gd name="T16" fmla="*/ 5 w 80"/>
                <a:gd name="T17" fmla="*/ 60 h 60"/>
                <a:gd name="T18" fmla="*/ 5 w 80"/>
                <a:gd name="T19" fmla="*/ 3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0" h="60">
                  <a:moveTo>
                    <a:pt x="0" y="0"/>
                  </a:moveTo>
                  <a:lnTo>
                    <a:pt x="80" y="0"/>
                  </a:lnTo>
                  <a:lnTo>
                    <a:pt x="80" y="60"/>
                  </a:lnTo>
                  <a:lnTo>
                    <a:pt x="0" y="60"/>
                  </a:lnTo>
                  <a:lnTo>
                    <a:pt x="0" y="0"/>
                  </a:lnTo>
                  <a:close/>
                  <a:moveTo>
                    <a:pt x="5" y="3"/>
                  </a:moveTo>
                  <a:lnTo>
                    <a:pt x="80" y="3"/>
                  </a:lnTo>
                  <a:lnTo>
                    <a:pt x="80" y="60"/>
                  </a:lnTo>
                  <a:lnTo>
                    <a:pt x="5" y="60"/>
                  </a:lnTo>
                  <a:lnTo>
                    <a:pt x="5" y="3"/>
                  </a:lnTo>
                  <a:close/>
                </a:path>
              </a:pathLst>
            </a:custGeom>
            <a:solidFill>
              <a:srgbClr val="E1E1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11" name="Freeform 850">
              <a:extLst>
                <a:ext uri="{FF2B5EF4-FFF2-40B4-BE49-F238E27FC236}">
                  <a16:creationId xmlns:a16="http://schemas.microsoft.com/office/drawing/2014/main" id="{485F5293-0DA7-6544-9A43-61B040DD842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95" y="2246"/>
              <a:ext cx="75" cy="57"/>
            </a:xfrm>
            <a:custGeom>
              <a:avLst/>
              <a:gdLst>
                <a:gd name="T0" fmla="*/ 0 w 75"/>
                <a:gd name="T1" fmla="*/ 0 h 57"/>
                <a:gd name="T2" fmla="*/ 75 w 75"/>
                <a:gd name="T3" fmla="*/ 0 h 57"/>
                <a:gd name="T4" fmla="*/ 75 w 75"/>
                <a:gd name="T5" fmla="*/ 57 h 57"/>
                <a:gd name="T6" fmla="*/ 0 w 75"/>
                <a:gd name="T7" fmla="*/ 57 h 57"/>
                <a:gd name="T8" fmla="*/ 0 w 75"/>
                <a:gd name="T9" fmla="*/ 0 h 57"/>
                <a:gd name="T10" fmla="*/ 4 w 75"/>
                <a:gd name="T11" fmla="*/ 3 h 57"/>
                <a:gd name="T12" fmla="*/ 75 w 75"/>
                <a:gd name="T13" fmla="*/ 3 h 57"/>
                <a:gd name="T14" fmla="*/ 75 w 75"/>
                <a:gd name="T15" fmla="*/ 57 h 57"/>
                <a:gd name="T16" fmla="*/ 4 w 75"/>
                <a:gd name="T17" fmla="*/ 57 h 57"/>
                <a:gd name="T18" fmla="*/ 4 w 75"/>
                <a:gd name="T19" fmla="*/ 3 h 5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5" h="57">
                  <a:moveTo>
                    <a:pt x="0" y="0"/>
                  </a:moveTo>
                  <a:lnTo>
                    <a:pt x="75" y="0"/>
                  </a:lnTo>
                  <a:lnTo>
                    <a:pt x="75" y="57"/>
                  </a:lnTo>
                  <a:lnTo>
                    <a:pt x="0" y="57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75" y="3"/>
                  </a:lnTo>
                  <a:lnTo>
                    <a:pt x="75" y="57"/>
                  </a:lnTo>
                  <a:lnTo>
                    <a:pt x="4" y="57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E1E1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12" name="Freeform 851">
              <a:extLst>
                <a:ext uri="{FF2B5EF4-FFF2-40B4-BE49-F238E27FC236}">
                  <a16:creationId xmlns:a16="http://schemas.microsoft.com/office/drawing/2014/main" id="{695FA286-2D72-BF49-B9BD-8C1319F6326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99" y="2249"/>
              <a:ext cx="71" cy="54"/>
            </a:xfrm>
            <a:custGeom>
              <a:avLst/>
              <a:gdLst>
                <a:gd name="T0" fmla="*/ 0 w 71"/>
                <a:gd name="T1" fmla="*/ 0 h 54"/>
                <a:gd name="T2" fmla="*/ 71 w 71"/>
                <a:gd name="T3" fmla="*/ 0 h 54"/>
                <a:gd name="T4" fmla="*/ 71 w 71"/>
                <a:gd name="T5" fmla="*/ 54 h 54"/>
                <a:gd name="T6" fmla="*/ 0 w 71"/>
                <a:gd name="T7" fmla="*/ 54 h 54"/>
                <a:gd name="T8" fmla="*/ 0 w 71"/>
                <a:gd name="T9" fmla="*/ 0 h 54"/>
                <a:gd name="T10" fmla="*/ 4 w 71"/>
                <a:gd name="T11" fmla="*/ 4 h 54"/>
                <a:gd name="T12" fmla="*/ 71 w 71"/>
                <a:gd name="T13" fmla="*/ 4 h 54"/>
                <a:gd name="T14" fmla="*/ 71 w 71"/>
                <a:gd name="T15" fmla="*/ 54 h 54"/>
                <a:gd name="T16" fmla="*/ 4 w 71"/>
                <a:gd name="T17" fmla="*/ 54 h 54"/>
                <a:gd name="T18" fmla="*/ 4 w 71"/>
                <a:gd name="T19" fmla="*/ 4 h 5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1" h="54">
                  <a:moveTo>
                    <a:pt x="0" y="0"/>
                  </a:moveTo>
                  <a:lnTo>
                    <a:pt x="71" y="0"/>
                  </a:lnTo>
                  <a:lnTo>
                    <a:pt x="71" y="54"/>
                  </a:lnTo>
                  <a:lnTo>
                    <a:pt x="0" y="54"/>
                  </a:lnTo>
                  <a:lnTo>
                    <a:pt x="0" y="0"/>
                  </a:lnTo>
                  <a:close/>
                  <a:moveTo>
                    <a:pt x="4" y="4"/>
                  </a:moveTo>
                  <a:lnTo>
                    <a:pt x="71" y="4"/>
                  </a:lnTo>
                  <a:lnTo>
                    <a:pt x="71" y="54"/>
                  </a:lnTo>
                  <a:lnTo>
                    <a:pt x="4" y="54"/>
                  </a:lnTo>
                  <a:lnTo>
                    <a:pt x="4" y="4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13" name="Freeform 852">
              <a:extLst>
                <a:ext uri="{FF2B5EF4-FFF2-40B4-BE49-F238E27FC236}">
                  <a16:creationId xmlns:a16="http://schemas.microsoft.com/office/drawing/2014/main" id="{3FC435CB-5418-B241-8E86-A255F68DB27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03" y="2253"/>
              <a:ext cx="67" cy="50"/>
            </a:xfrm>
            <a:custGeom>
              <a:avLst/>
              <a:gdLst>
                <a:gd name="T0" fmla="*/ 0 w 67"/>
                <a:gd name="T1" fmla="*/ 0 h 50"/>
                <a:gd name="T2" fmla="*/ 67 w 67"/>
                <a:gd name="T3" fmla="*/ 0 h 50"/>
                <a:gd name="T4" fmla="*/ 67 w 67"/>
                <a:gd name="T5" fmla="*/ 50 h 50"/>
                <a:gd name="T6" fmla="*/ 0 w 67"/>
                <a:gd name="T7" fmla="*/ 50 h 50"/>
                <a:gd name="T8" fmla="*/ 0 w 67"/>
                <a:gd name="T9" fmla="*/ 0 h 50"/>
                <a:gd name="T10" fmla="*/ 4 w 67"/>
                <a:gd name="T11" fmla="*/ 3 h 50"/>
                <a:gd name="T12" fmla="*/ 67 w 67"/>
                <a:gd name="T13" fmla="*/ 3 h 50"/>
                <a:gd name="T14" fmla="*/ 67 w 67"/>
                <a:gd name="T15" fmla="*/ 50 h 50"/>
                <a:gd name="T16" fmla="*/ 4 w 67"/>
                <a:gd name="T17" fmla="*/ 50 h 50"/>
                <a:gd name="T18" fmla="*/ 4 w 67"/>
                <a:gd name="T19" fmla="*/ 3 h 5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7" h="50">
                  <a:moveTo>
                    <a:pt x="0" y="0"/>
                  </a:moveTo>
                  <a:lnTo>
                    <a:pt x="67" y="0"/>
                  </a:lnTo>
                  <a:lnTo>
                    <a:pt x="67" y="50"/>
                  </a:lnTo>
                  <a:lnTo>
                    <a:pt x="0" y="50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67" y="3"/>
                  </a:lnTo>
                  <a:lnTo>
                    <a:pt x="67" y="50"/>
                  </a:lnTo>
                  <a:lnTo>
                    <a:pt x="4" y="50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E3E3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14" name="Freeform 853">
              <a:extLst>
                <a:ext uri="{FF2B5EF4-FFF2-40B4-BE49-F238E27FC236}">
                  <a16:creationId xmlns:a16="http://schemas.microsoft.com/office/drawing/2014/main" id="{6915D194-190C-5545-8DEA-12DC563C173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07" y="2256"/>
              <a:ext cx="63" cy="47"/>
            </a:xfrm>
            <a:custGeom>
              <a:avLst/>
              <a:gdLst>
                <a:gd name="T0" fmla="*/ 0 w 63"/>
                <a:gd name="T1" fmla="*/ 0 h 47"/>
                <a:gd name="T2" fmla="*/ 63 w 63"/>
                <a:gd name="T3" fmla="*/ 0 h 47"/>
                <a:gd name="T4" fmla="*/ 63 w 63"/>
                <a:gd name="T5" fmla="*/ 47 h 47"/>
                <a:gd name="T6" fmla="*/ 0 w 63"/>
                <a:gd name="T7" fmla="*/ 47 h 47"/>
                <a:gd name="T8" fmla="*/ 0 w 63"/>
                <a:gd name="T9" fmla="*/ 0 h 47"/>
                <a:gd name="T10" fmla="*/ 4 w 63"/>
                <a:gd name="T11" fmla="*/ 3 h 47"/>
                <a:gd name="T12" fmla="*/ 63 w 63"/>
                <a:gd name="T13" fmla="*/ 3 h 47"/>
                <a:gd name="T14" fmla="*/ 63 w 63"/>
                <a:gd name="T15" fmla="*/ 47 h 47"/>
                <a:gd name="T16" fmla="*/ 4 w 63"/>
                <a:gd name="T17" fmla="*/ 47 h 47"/>
                <a:gd name="T18" fmla="*/ 4 w 63"/>
                <a:gd name="T19" fmla="*/ 3 h 4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3" h="47">
                  <a:moveTo>
                    <a:pt x="0" y="0"/>
                  </a:moveTo>
                  <a:lnTo>
                    <a:pt x="63" y="0"/>
                  </a:lnTo>
                  <a:lnTo>
                    <a:pt x="63" y="47"/>
                  </a:lnTo>
                  <a:lnTo>
                    <a:pt x="0" y="47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63" y="3"/>
                  </a:lnTo>
                  <a:lnTo>
                    <a:pt x="63" y="47"/>
                  </a:lnTo>
                  <a:lnTo>
                    <a:pt x="4" y="47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E3E3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15" name="Freeform 854">
              <a:extLst>
                <a:ext uri="{FF2B5EF4-FFF2-40B4-BE49-F238E27FC236}">
                  <a16:creationId xmlns:a16="http://schemas.microsoft.com/office/drawing/2014/main" id="{83B67F71-9A7B-044B-9C80-2A65FC0BE9D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11" y="2259"/>
              <a:ext cx="59" cy="44"/>
            </a:xfrm>
            <a:custGeom>
              <a:avLst/>
              <a:gdLst>
                <a:gd name="T0" fmla="*/ 0 w 59"/>
                <a:gd name="T1" fmla="*/ 0 h 44"/>
                <a:gd name="T2" fmla="*/ 59 w 59"/>
                <a:gd name="T3" fmla="*/ 0 h 44"/>
                <a:gd name="T4" fmla="*/ 59 w 59"/>
                <a:gd name="T5" fmla="*/ 44 h 44"/>
                <a:gd name="T6" fmla="*/ 0 w 59"/>
                <a:gd name="T7" fmla="*/ 44 h 44"/>
                <a:gd name="T8" fmla="*/ 0 w 59"/>
                <a:gd name="T9" fmla="*/ 0 h 44"/>
                <a:gd name="T10" fmla="*/ 5 w 59"/>
                <a:gd name="T11" fmla="*/ 3 h 44"/>
                <a:gd name="T12" fmla="*/ 59 w 59"/>
                <a:gd name="T13" fmla="*/ 3 h 44"/>
                <a:gd name="T14" fmla="*/ 59 w 59"/>
                <a:gd name="T15" fmla="*/ 44 h 44"/>
                <a:gd name="T16" fmla="*/ 5 w 59"/>
                <a:gd name="T17" fmla="*/ 44 h 44"/>
                <a:gd name="T18" fmla="*/ 5 w 59"/>
                <a:gd name="T19" fmla="*/ 3 h 4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9" h="44">
                  <a:moveTo>
                    <a:pt x="0" y="0"/>
                  </a:moveTo>
                  <a:lnTo>
                    <a:pt x="59" y="0"/>
                  </a:lnTo>
                  <a:lnTo>
                    <a:pt x="59" y="44"/>
                  </a:lnTo>
                  <a:lnTo>
                    <a:pt x="0" y="44"/>
                  </a:lnTo>
                  <a:lnTo>
                    <a:pt x="0" y="0"/>
                  </a:lnTo>
                  <a:close/>
                  <a:moveTo>
                    <a:pt x="5" y="3"/>
                  </a:moveTo>
                  <a:lnTo>
                    <a:pt x="59" y="3"/>
                  </a:lnTo>
                  <a:lnTo>
                    <a:pt x="59" y="44"/>
                  </a:lnTo>
                  <a:lnTo>
                    <a:pt x="5" y="44"/>
                  </a:lnTo>
                  <a:lnTo>
                    <a:pt x="5" y="3"/>
                  </a:lnTo>
                  <a:close/>
                </a:path>
              </a:pathLst>
            </a:custGeom>
            <a:solidFill>
              <a:srgbClr val="E4E4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16" name="Freeform 855">
              <a:extLst>
                <a:ext uri="{FF2B5EF4-FFF2-40B4-BE49-F238E27FC236}">
                  <a16:creationId xmlns:a16="http://schemas.microsoft.com/office/drawing/2014/main" id="{CC5894E4-1CAC-3146-8CB5-4409CAA1DAE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16" y="2262"/>
              <a:ext cx="54" cy="41"/>
            </a:xfrm>
            <a:custGeom>
              <a:avLst/>
              <a:gdLst>
                <a:gd name="T0" fmla="*/ 0 w 54"/>
                <a:gd name="T1" fmla="*/ 0 h 41"/>
                <a:gd name="T2" fmla="*/ 54 w 54"/>
                <a:gd name="T3" fmla="*/ 0 h 41"/>
                <a:gd name="T4" fmla="*/ 54 w 54"/>
                <a:gd name="T5" fmla="*/ 41 h 41"/>
                <a:gd name="T6" fmla="*/ 0 w 54"/>
                <a:gd name="T7" fmla="*/ 41 h 41"/>
                <a:gd name="T8" fmla="*/ 0 w 54"/>
                <a:gd name="T9" fmla="*/ 0 h 41"/>
                <a:gd name="T10" fmla="*/ 4 w 54"/>
                <a:gd name="T11" fmla="*/ 3 h 41"/>
                <a:gd name="T12" fmla="*/ 54 w 54"/>
                <a:gd name="T13" fmla="*/ 3 h 41"/>
                <a:gd name="T14" fmla="*/ 54 w 54"/>
                <a:gd name="T15" fmla="*/ 41 h 41"/>
                <a:gd name="T16" fmla="*/ 4 w 54"/>
                <a:gd name="T17" fmla="*/ 41 h 41"/>
                <a:gd name="T18" fmla="*/ 4 w 54"/>
                <a:gd name="T19" fmla="*/ 3 h 4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4" h="41">
                  <a:moveTo>
                    <a:pt x="0" y="0"/>
                  </a:moveTo>
                  <a:lnTo>
                    <a:pt x="54" y="0"/>
                  </a:lnTo>
                  <a:lnTo>
                    <a:pt x="54" y="41"/>
                  </a:lnTo>
                  <a:lnTo>
                    <a:pt x="0" y="41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54" y="3"/>
                  </a:lnTo>
                  <a:lnTo>
                    <a:pt x="54" y="41"/>
                  </a:lnTo>
                  <a:lnTo>
                    <a:pt x="4" y="41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E4E4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17" name="Freeform 856">
              <a:extLst>
                <a:ext uri="{FF2B5EF4-FFF2-40B4-BE49-F238E27FC236}">
                  <a16:creationId xmlns:a16="http://schemas.microsoft.com/office/drawing/2014/main" id="{63984E50-F8C6-604B-B406-9401FC209B0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20" y="2265"/>
              <a:ext cx="50" cy="38"/>
            </a:xfrm>
            <a:custGeom>
              <a:avLst/>
              <a:gdLst>
                <a:gd name="T0" fmla="*/ 0 w 50"/>
                <a:gd name="T1" fmla="*/ 0 h 38"/>
                <a:gd name="T2" fmla="*/ 50 w 50"/>
                <a:gd name="T3" fmla="*/ 0 h 38"/>
                <a:gd name="T4" fmla="*/ 50 w 50"/>
                <a:gd name="T5" fmla="*/ 38 h 38"/>
                <a:gd name="T6" fmla="*/ 0 w 50"/>
                <a:gd name="T7" fmla="*/ 38 h 38"/>
                <a:gd name="T8" fmla="*/ 0 w 50"/>
                <a:gd name="T9" fmla="*/ 0 h 38"/>
                <a:gd name="T10" fmla="*/ 4 w 50"/>
                <a:gd name="T11" fmla="*/ 3 h 38"/>
                <a:gd name="T12" fmla="*/ 50 w 50"/>
                <a:gd name="T13" fmla="*/ 3 h 38"/>
                <a:gd name="T14" fmla="*/ 50 w 50"/>
                <a:gd name="T15" fmla="*/ 38 h 38"/>
                <a:gd name="T16" fmla="*/ 4 w 50"/>
                <a:gd name="T17" fmla="*/ 38 h 38"/>
                <a:gd name="T18" fmla="*/ 4 w 50"/>
                <a:gd name="T19" fmla="*/ 3 h 3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0" h="38">
                  <a:moveTo>
                    <a:pt x="0" y="0"/>
                  </a:moveTo>
                  <a:lnTo>
                    <a:pt x="50" y="0"/>
                  </a:lnTo>
                  <a:lnTo>
                    <a:pt x="50" y="38"/>
                  </a:lnTo>
                  <a:lnTo>
                    <a:pt x="0" y="38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50" y="3"/>
                  </a:lnTo>
                  <a:lnTo>
                    <a:pt x="50" y="38"/>
                  </a:lnTo>
                  <a:lnTo>
                    <a:pt x="4" y="38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18" name="Freeform 857">
              <a:extLst>
                <a:ext uri="{FF2B5EF4-FFF2-40B4-BE49-F238E27FC236}">
                  <a16:creationId xmlns:a16="http://schemas.microsoft.com/office/drawing/2014/main" id="{29D1A523-7830-5E43-8887-B251F2F6C6F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24" y="2268"/>
              <a:ext cx="46" cy="35"/>
            </a:xfrm>
            <a:custGeom>
              <a:avLst/>
              <a:gdLst>
                <a:gd name="T0" fmla="*/ 0 w 46"/>
                <a:gd name="T1" fmla="*/ 0 h 35"/>
                <a:gd name="T2" fmla="*/ 46 w 46"/>
                <a:gd name="T3" fmla="*/ 0 h 35"/>
                <a:gd name="T4" fmla="*/ 46 w 46"/>
                <a:gd name="T5" fmla="*/ 35 h 35"/>
                <a:gd name="T6" fmla="*/ 0 w 46"/>
                <a:gd name="T7" fmla="*/ 35 h 35"/>
                <a:gd name="T8" fmla="*/ 0 w 46"/>
                <a:gd name="T9" fmla="*/ 0 h 35"/>
                <a:gd name="T10" fmla="*/ 4 w 46"/>
                <a:gd name="T11" fmla="*/ 4 h 35"/>
                <a:gd name="T12" fmla="*/ 46 w 46"/>
                <a:gd name="T13" fmla="*/ 4 h 35"/>
                <a:gd name="T14" fmla="*/ 46 w 46"/>
                <a:gd name="T15" fmla="*/ 35 h 35"/>
                <a:gd name="T16" fmla="*/ 4 w 46"/>
                <a:gd name="T17" fmla="*/ 35 h 35"/>
                <a:gd name="T18" fmla="*/ 4 w 46"/>
                <a:gd name="T19" fmla="*/ 4 h 3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6" h="35">
                  <a:moveTo>
                    <a:pt x="0" y="0"/>
                  </a:moveTo>
                  <a:lnTo>
                    <a:pt x="46" y="0"/>
                  </a:lnTo>
                  <a:lnTo>
                    <a:pt x="46" y="35"/>
                  </a:lnTo>
                  <a:lnTo>
                    <a:pt x="0" y="35"/>
                  </a:lnTo>
                  <a:lnTo>
                    <a:pt x="0" y="0"/>
                  </a:lnTo>
                  <a:close/>
                  <a:moveTo>
                    <a:pt x="4" y="4"/>
                  </a:moveTo>
                  <a:lnTo>
                    <a:pt x="46" y="4"/>
                  </a:lnTo>
                  <a:lnTo>
                    <a:pt x="46" y="35"/>
                  </a:lnTo>
                  <a:lnTo>
                    <a:pt x="4" y="35"/>
                  </a:lnTo>
                  <a:lnTo>
                    <a:pt x="4" y="4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19" name="Freeform 858">
              <a:extLst>
                <a:ext uri="{FF2B5EF4-FFF2-40B4-BE49-F238E27FC236}">
                  <a16:creationId xmlns:a16="http://schemas.microsoft.com/office/drawing/2014/main" id="{8EABE061-26F3-7246-AD48-FF818577622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28" y="2272"/>
              <a:ext cx="42" cy="31"/>
            </a:xfrm>
            <a:custGeom>
              <a:avLst/>
              <a:gdLst>
                <a:gd name="T0" fmla="*/ 0 w 42"/>
                <a:gd name="T1" fmla="*/ 0 h 31"/>
                <a:gd name="T2" fmla="*/ 42 w 42"/>
                <a:gd name="T3" fmla="*/ 0 h 31"/>
                <a:gd name="T4" fmla="*/ 42 w 42"/>
                <a:gd name="T5" fmla="*/ 31 h 31"/>
                <a:gd name="T6" fmla="*/ 0 w 42"/>
                <a:gd name="T7" fmla="*/ 31 h 31"/>
                <a:gd name="T8" fmla="*/ 0 w 42"/>
                <a:gd name="T9" fmla="*/ 0 h 31"/>
                <a:gd name="T10" fmla="*/ 4 w 42"/>
                <a:gd name="T11" fmla="*/ 3 h 31"/>
                <a:gd name="T12" fmla="*/ 42 w 42"/>
                <a:gd name="T13" fmla="*/ 3 h 31"/>
                <a:gd name="T14" fmla="*/ 42 w 42"/>
                <a:gd name="T15" fmla="*/ 31 h 31"/>
                <a:gd name="T16" fmla="*/ 4 w 42"/>
                <a:gd name="T17" fmla="*/ 31 h 31"/>
                <a:gd name="T18" fmla="*/ 4 w 42"/>
                <a:gd name="T19" fmla="*/ 3 h 3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2" h="31">
                  <a:moveTo>
                    <a:pt x="0" y="0"/>
                  </a:moveTo>
                  <a:lnTo>
                    <a:pt x="42" y="0"/>
                  </a:lnTo>
                  <a:lnTo>
                    <a:pt x="42" y="31"/>
                  </a:lnTo>
                  <a:lnTo>
                    <a:pt x="0" y="31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42" y="3"/>
                  </a:lnTo>
                  <a:lnTo>
                    <a:pt x="42" y="31"/>
                  </a:lnTo>
                  <a:lnTo>
                    <a:pt x="4" y="31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20" name="Freeform 859">
              <a:extLst>
                <a:ext uri="{FF2B5EF4-FFF2-40B4-BE49-F238E27FC236}">
                  <a16:creationId xmlns:a16="http://schemas.microsoft.com/office/drawing/2014/main" id="{6D9F0CA1-E3A7-D147-994B-6CBAACA30BE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32" y="2275"/>
              <a:ext cx="38" cy="28"/>
            </a:xfrm>
            <a:custGeom>
              <a:avLst/>
              <a:gdLst>
                <a:gd name="T0" fmla="*/ 0 w 38"/>
                <a:gd name="T1" fmla="*/ 0 h 28"/>
                <a:gd name="T2" fmla="*/ 38 w 38"/>
                <a:gd name="T3" fmla="*/ 0 h 28"/>
                <a:gd name="T4" fmla="*/ 38 w 38"/>
                <a:gd name="T5" fmla="*/ 28 h 28"/>
                <a:gd name="T6" fmla="*/ 0 w 38"/>
                <a:gd name="T7" fmla="*/ 28 h 28"/>
                <a:gd name="T8" fmla="*/ 0 w 38"/>
                <a:gd name="T9" fmla="*/ 0 h 28"/>
                <a:gd name="T10" fmla="*/ 4 w 38"/>
                <a:gd name="T11" fmla="*/ 3 h 28"/>
                <a:gd name="T12" fmla="*/ 38 w 38"/>
                <a:gd name="T13" fmla="*/ 3 h 28"/>
                <a:gd name="T14" fmla="*/ 38 w 38"/>
                <a:gd name="T15" fmla="*/ 28 h 28"/>
                <a:gd name="T16" fmla="*/ 4 w 38"/>
                <a:gd name="T17" fmla="*/ 28 h 28"/>
                <a:gd name="T18" fmla="*/ 4 w 38"/>
                <a:gd name="T19" fmla="*/ 3 h 2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8" h="28">
                  <a:moveTo>
                    <a:pt x="0" y="0"/>
                  </a:moveTo>
                  <a:lnTo>
                    <a:pt x="38" y="0"/>
                  </a:lnTo>
                  <a:lnTo>
                    <a:pt x="38" y="28"/>
                  </a:lnTo>
                  <a:lnTo>
                    <a:pt x="0" y="28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38" y="3"/>
                  </a:lnTo>
                  <a:lnTo>
                    <a:pt x="38" y="28"/>
                  </a:lnTo>
                  <a:lnTo>
                    <a:pt x="4" y="28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21" name="Freeform 860">
              <a:extLst>
                <a:ext uri="{FF2B5EF4-FFF2-40B4-BE49-F238E27FC236}">
                  <a16:creationId xmlns:a16="http://schemas.microsoft.com/office/drawing/2014/main" id="{E1C28606-FE8E-EE4A-A883-DDBA54CB777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36" y="2278"/>
              <a:ext cx="34" cy="25"/>
            </a:xfrm>
            <a:custGeom>
              <a:avLst/>
              <a:gdLst>
                <a:gd name="T0" fmla="*/ 0 w 34"/>
                <a:gd name="T1" fmla="*/ 0 h 25"/>
                <a:gd name="T2" fmla="*/ 34 w 34"/>
                <a:gd name="T3" fmla="*/ 0 h 25"/>
                <a:gd name="T4" fmla="*/ 34 w 34"/>
                <a:gd name="T5" fmla="*/ 25 h 25"/>
                <a:gd name="T6" fmla="*/ 0 w 34"/>
                <a:gd name="T7" fmla="*/ 25 h 25"/>
                <a:gd name="T8" fmla="*/ 0 w 34"/>
                <a:gd name="T9" fmla="*/ 0 h 25"/>
                <a:gd name="T10" fmla="*/ 5 w 34"/>
                <a:gd name="T11" fmla="*/ 3 h 25"/>
                <a:gd name="T12" fmla="*/ 34 w 34"/>
                <a:gd name="T13" fmla="*/ 3 h 25"/>
                <a:gd name="T14" fmla="*/ 34 w 34"/>
                <a:gd name="T15" fmla="*/ 25 h 25"/>
                <a:gd name="T16" fmla="*/ 5 w 34"/>
                <a:gd name="T17" fmla="*/ 25 h 25"/>
                <a:gd name="T18" fmla="*/ 5 w 34"/>
                <a:gd name="T19" fmla="*/ 3 h 2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4" h="25">
                  <a:moveTo>
                    <a:pt x="0" y="0"/>
                  </a:moveTo>
                  <a:lnTo>
                    <a:pt x="34" y="0"/>
                  </a:lnTo>
                  <a:lnTo>
                    <a:pt x="34" y="25"/>
                  </a:lnTo>
                  <a:lnTo>
                    <a:pt x="0" y="25"/>
                  </a:lnTo>
                  <a:lnTo>
                    <a:pt x="0" y="0"/>
                  </a:lnTo>
                  <a:close/>
                  <a:moveTo>
                    <a:pt x="5" y="3"/>
                  </a:moveTo>
                  <a:lnTo>
                    <a:pt x="34" y="3"/>
                  </a:lnTo>
                  <a:lnTo>
                    <a:pt x="34" y="25"/>
                  </a:lnTo>
                  <a:lnTo>
                    <a:pt x="5" y="25"/>
                  </a:lnTo>
                  <a:lnTo>
                    <a:pt x="5" y="3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22" name="Freeform 861">
              <a:extLst>
                <a:ext uri="{FF2B5EF4-FFF2-40B4-BE49-F238E27FC236}">
                  <a16:creationId xmlns:a16="http://schemas.microsoft.com/office/drawing/2014/main" id="{CC2464B2-B9F7-8145-9AF0-D9065DF5C3B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41" y="2281"/>
              <a:ext cx="29" cy="22"/>
            </a:xfrm>
            <a:custGeom>
              <a:avLst/>
              <a:gdLst>
                <a:gd name="T0" fmla="*/ 0 w 29"/>
                <a:gd name="T1" fmla="*/ 0 h 22"/>
                <a:gd name="T2" fmla="*/ 29 w 29"/>
                <a:gd name="T3" fmla="*/ 0 h 22"/>
                <a:gd name="T4" fmla="*/ 29 w 29"/>
                <a:gd name="T5" fmla="*/ 22 h 22"/>
                <a:gd name="T6" fmla="*/ 0 w 29"/>
                <a:gd name="T7" fmla="*/ 22 h 22"/>
                <a:gd name="T8" fmla="*/ 0 w 29"/>
                <a:gd name="T9" fmla="*/ 0 h 22"/>
                <a:gd name="T10" fmla="*/ 4 w 29"/>
                <a:gd name="T11" fmla="*/ 3 h 22"/>
                <a:gd name="T12" fmla="*/ 29 w 29"/>
                <a:gd name="T13" fmla="*/ 3 h 22"/>
                <a:gd name="T14" fmla="*/ 29 w 29"/>
                <a:gd name="T15" fmla="*/ 22 h 22"/>
                <a:gd name="T16" fmla="*/ 4 w 29"/>
                <a:gd name="T17" fmla="*/ 22 h 22"/>
                <a:gd name="T18" fmla="*/ 4 w 29"/>
                <a:gd name="T19" fmla="*/ 3 h 2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9" h="22">
                  <a:moveTo>
                    <a:pt x="0" y="0"/>
                  </a:moveTo>
                  <a:lnTo>
                    <a:pt x="29" y="0"/>
                  </a:lnTo>
                  <a:lnTo>
                    <a:pt x="29" y="22"/>
                  </a:lnTo>
                  <a:lnTo>
                    <a:pt x="0" y="22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9" y="3"/>
                  </a:lnTo>
                  <a:lnTo>
                    <a:pt x="29" y="22"/>
                  </a:lnTo>
                  <a:lnTo>
                    <a:pt x="4" y="22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23" name="Freeform 862">
              <a:extLst>
                <a:ext uri="{FF2B5EF4-FFF2-40B4-BE49-F238E27FC236}">
                  <a16:creationId xmlns:a16="http://schemas.microsoft.com/office/drawing/2014/main" id="{DAE78CC1-39AF-BB49-8DF3-ED68C4624CD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45" y="2284"/>
              <a:ext cx="25" cy="19"/>
            </a:xfrm>
            <a:custGeom>
              <a:avLst/>
              <a:gdLst>
                <a:gd name="T0" fmla="*/ 0 w 25"/>
                <a:gd name="T1" fmla="*/ 0 h 19"/>
                <a:gd name="T2" fmla="*/ 25 w 25"/>
                <a:gd name="T3" fmla="*/ 0 h 19"/>
                <a:gd name="T4" fmla="*/ 25 w 25"/>
                <a:gd name="T5" fmla="*/ 19 h 19"/>
                <a:gd name="T6" fmla="*/ 0 w 25"/>
                <a:gd name="T7" fmla="*/ 19 h 19"/>
                <a:gd name="T8" fmla="*/ 0 w 25"/>
                <a:gd name="T9" fmla="*/ 0 h 19"/>
                <a:gd name="T10" fmla="*/ 4 w 25"/>
                <a:gd name="T11" fmla="*/ 3 h 19"/>
                <a:gd name="T12" fmla="*/ 25 w 25"/>
                <a:gd name="T13" fmla="*/ 3 h 19"/>
                <a:gd name="T14" fmla="*/ 25 w 25"/>
                <a:gd name="T15" fmla="*/ 19 h 19"/>
                <a:gd name="T16" fmla="*/ 4 w 25"/>
                <a:gd name="T17" fmla="*/ 19 h 19"/>
                <a:gd name="T18" fmla="*/ 4 w 25"/>
                <a:gd name="T19" fmla="*/ 3 h 1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5" h="19">
                  <a:moveTo>
                    <a:pt x="0" y="0"/>
                  </a:moveTo>
                  <a:lnTo>
                    <a:pt x="25" y="0"/>
                  </a:lnTo>
                  <a:lnTo>
                    <a:pt x="25" y="19"/>
                  </a:lnTo>
                  <a:lnTo>
                    <a:pt x="0" y="19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5" y="3"/>
                  </a:lnTo>
                  <a:lnTo>
                    <a:pt x="25" y="19"/>
                  </a:lnTo>
                  <a:lnTo>
                    <a:pt x="4" y="19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24" name="Freeform 863">
              <a:extLst>
                <a:ext uri="{FF2B5EF4-FFF2-40B4-BE49-F238E27FC236}">
                  <a16:creationId xmlns:a16="http://schemas.microsoft.com/office/drawing/2014/main" id="{6C7CD72A-27FE-D348-80F3-C3596CBA5F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49" y="2287"/>
              <a:ext cx="21" cy="16"/>
            </a:xfrm>
            <a:custGeom>
              <a:avLst/>
              <a:gdLst>
                <a:gd name="T0" fmla="*/ 0 w 21"/>
                <a:gd name="T1" fmla="*/ 0 h 16"/>
                <a:gd name="T2" fmla="*/ 21 w 21"/>
                <a:gd name="T3" fmla="*/ 0 h 16"/>
                <a:gd name="T4" fmla="*/ 21 w 21"/>
                <a:gd name="T5" fmla="*/ 16 h 16"/>
                <a:gd name="T6" fmla="*/ 0 w 21"/>
                <a:gd name="T7" fmla="*/ 16 h 16"/>
                <a:gd name="T8" fmla="*/ 0 w 21"/>
                <a:gd name="T9" fmla="*/ 0 h 16"/>
                <a:gd name="T10" fmla="*/ 4 w 21"/>
                <a:gd name="T11" fmla="*/ 4 h 16"/>
                <a:gd name="T12" fmla="*/ 21 w 21"/>
                <a:gd name="T13" fmla="*/ 4 h 16"/>
                <a:gd name="T14" fmla="*/ 21 w 21"/>
                <a:gd name="T15" fmla="*/ 16 h 16"/>
                <a:gd name="T16" fmla="*/ 4 w 21"/>
                <a:gd name="T17" fmla="*/ 16 h 16"/>
                <a:gd name="T18" fmla="*/ 4 w 21"/>
                <a:gd name="T19" fmla="*/ 4 h 1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" h="16">
                  <a:moveTo>
                    <a:pt x="0" y="0"/>
                  </a:moveTo>
                  <a:lnTo>
                    <a:pt x="21" y="0"/>
                  </a:lnTo>
                  <a:lnTo>
                    <a:pt x="21" y="16"/>
                  </a:lnTo>
                  <a:lnTo>
                    <a:pt x="0" y="16"/>
                  </a:lnTo>
                  <a:lnTo>
                    <a:pt x="0" y="0"/>
                  </a:lnTo>
                  <a:close/>
                  <a:moveTo>
                    <a:pt x="4" y="4"/>
                  </a:moveTo>
                  <a:lnTo>
                    <a:pt x="21" y="4"/>
                  </a:lnTo>
                  <a:lnTo>
                    <a:pt x="21" y="16"/>
                  </a:lnTo>
                  <a:lnTo>
                    <a:pt x="4" y="16"/>
                  </a:lnTo>
                  <a:lnTo>
                    <a:pt x="4" y="4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25" name="Freeform 864">
              <a:extLst>
                <a:ext uri="{FF2B5EF4-FFF2-40B4-BE49-F238E27FC236}">
                  <a16:creationId xmlns:a16="http://schemas.microsoft.com/office/drawing/2014/main" id="{1308B8C3-8E9E-814B-865A-AD43D3E5E9C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53" y="2291"/>
              <a:ext cx="17" cy="12"/>
            </a:xfrm>
            <a:custGeom>
              <a:avLst/>
              <a:gdLst>
                <a:gd name="T0" fmla="*/ 0 w 17"/>
                <a:gd name="T1" fmla="*/ 0 h 12"/>
                <a:gd name="T2" fmla="*/ 17 w 17"/>
                <a:gd name="T3" fmla="*/ 0 h 12"/>
                <a:gd name="T4" fmla="*/ 17 w 17"/>
                <a:gd name="T5" fmla="*/ 12 h 12"/>
                <a:gd name="T6" fmla="*/ 0 w 17"/>
                <a:gd name="T7" fmla="*/ 12 h 12"/>
                <a:gd name="T8" fmla="*/ 0 w 17"/>
                <a:gd name="T9" fmla="*/ 0 h 12"/>
                <a:gd name="T10" fmla="*/ 4 w 17"/>
                <a:gd name="T11" fmla="*/ 3 h 12"/>
                <a:gd name="T12" fmla="*/ 17 w 17"/>
                <a:gd name="T13" fmla="*/ 3 h 12"/>
                <a:gd name="T14" fmla="*/ 17 w 17"/>
                <a:gd name="T15" fmla="*/ 12 h 12"/>
                <a:gd name="T16" fmla="*/ 4 w 17"/>
                <a:gd name="T17" fmla="*/ 12 h 12"/>
                <a:gd name="T18" fmla="*/ 4 w 17"/>
                <a:gd name="T19" fmla="*/ 3 h 1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7" h="12">
                  <a:moveTo>
                    <a:pt x="0" y="0"/>
                  </a:moveTo>
                  <a:lnTo>
                    <a:pt x="17" y="0"/>
                  </a:lnTo>
                  <a:lnTo>
                    <a:pt x="17" y="12"/>
                  </a:lnTo>
                  <a:lnTo>
                    <a:pt x="0" y="12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7" y="3"/>
                  </a:lnTo>
                  <a:lnTo>
                    <a:pt x="17" y="12"/>
                  </a:lnTo>
                  <a:lnTo>
                    <a:pt x="4" y="12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26" name="Freeform 865">
              <a:extLst>
                <a:ext uri="{FF2B5EF4-FFF2-40B4-BE49-F238E27FC236}">
                  <a16:creationId xmlns:a16="http://schemas.microsoft.com/office/drawing/2014/main" id="{08954A9D-FF41-2F44-933B-AF6357EAB7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57" y="2294"/>
              <a:ext cx="13" cy="9"/>
            </a:xfrm>
            <a:custGeom>
              <a:avLst/>
              <a:gdLst>
                <a:gd name="T0" fmla="*/ 0 w 13"/>
                <a:gd name="T1" fmla="*/ 0 h 9"/>
                <a:gd name="T2" fmla="*/ 13 w 13"/>
                <a:gd name="T3" fmla="*/ 0 h 9"/>
                <a:gd name="T4" fmla="*/ 13 w 13"/>
                <a:gd name="T5" fmla="*/ 9 h 9"/>
                <a:gd name="T6" fmla="*/ 0 w 13"/>
                <a:gd name="T7" fmla="*/ 9 h 9"/>
                <a:gd name="T8" fmla="*/ 0 w 13"/>
                <a:gd name="T9" fmla="*/ 0 h 9"/>
                <a:gd name="T10" fmla="*/ 4 w 13"/>
                <a:gd name="T11" fmla="*/ 3 h 9"/>
                <a:gd name="T12" fmla="*/ 13 w 13"/>
                <a:gd name="T13" fmla="*/ 3 h 9"/>
                <a:gd name="T14" fmla="*/ 13 w 13"/>
                <a:gd name="T15" fmla="*/ 9 h 9"/>
                <a:gd name="T16" fmla="*/ 4 w 13"/>
                <a:gd name="T17" fmla="*/ 9 h 9"/>
                <a:gd name="T18" fmla="*/ 4 w 13"/>
                <a:gd name="T19" fmla="*/ 3 h 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3" h="9">
                  <a:moveTo>
                    <a:pt x="0" y="0"/>
                  </a:moveTo>
                  <a:lnTo>
                    <a:pt x="13" y="0"/>
                  </a:lnTo>
                  <a:lnTo>
                    <a:pt x="13" y="9"/>
                  </a:lnTo>
                  <a:lnTo>
                    <a:pt x="0" y="9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3" y="3"/>
                  </a:lnTo>
                  <a:lnTo>
                    <a:pt x="13" y="9"/>
                  </a:lnTo>
                  <a:lnTo>
                    <a:pt x="4" y="9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27" name="Freeform 866">
              <a:extLst>
                <a:ext uri="{FF2B5EF4-FFF2-40B4-BE49-F238E27FC236}">
                  <a16:creationId xmlns:a16="http://schemas.microsoft.com/office/drawing/2014/main" id="{90033C02-1ADA-B548-B5A4-990666D2B81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61" y="2297"/>
              <a:ext cx="9" cy="6"/>
            </a:xfrm>
            <a:custGeom>
              <a:avLst/>
              <a:gdLst>
                <a:gd name="T0" fmla="*/ 0 w 9"/>
                <a:gd name="T1" fmla="*/ 0 h 6"/>
                <a:gd name="T2" fmla="*/ 9 w 9"/>
                <a:gd name="T3" fmla="*/ 0 h 6"/>
                <a:gd name="T4" fmla="*/ 9 w 9"/>
                <a:gd name="T5" fmla="*/ 6 h 6"/>
                <a:gd name="T6" fmla="*/ 0 w 9"/>
                <a:gd name="T7" fmla="*/ 6 h 6"/>
                <a:gd name="T8" fmla="*/ 0 w 9"/>
                <a:gd name="T9" fmla="*/ 0 h 6"/>
                <a:gd name="T10" fmla="*/ 5 w 9"/>
                <a:gd name="T11" fmla="*/ 3 h 6"/>
                <a:gd name="T12" fmla="*/ 9 w 9"/>
                <a:gd name="T13" fmla="*/ 3 h 6"/>
                <a:gd name="T14" fmla="*/ 9 w 9"/>
                <a:gd name="T15" fmla="*/ 6 h 6"/>
                <a:gd name="T16" fmla="*/ 5 w 9"/>
                <a:gd name="T17" fmla="*/ 6 h 6"/>
                <a:gd name="T18" fmla="*/ 5 w 9"/>
                <a:gd name="T19" fmla="*/ 3 h 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" h="6">
                  <a:moveTo>
                    <a:pt x="0" y="0"/>
                  </a:moveTo>
                  <a:lnTo>
                    <a:pt x="9" y="0"/>
                  </a:lnTo>
                  <a:lnTo>
                    <a:pt x="9" y="6"/>
                  </a:lnTo>
                  <a:lnTo>
                    <a:pt x="0" y="6"/>
                  </a:lnTo>
                  <a:lnTo>
                    <a:pt x="0" y="0"/>
                  </a:lnTo>
                  <a:close/>
                  <a:moveTo>
                    <a:pt x="5" y="3"/>
                  </a:moveTo>
                  <a:lnTo>
                    <a:pt x="9" y="3"/>
                  </a:lnTo>
                  <a:lnTo>
                    <a:pt x="9" y="6"/>
                  </a:lnTo>
                  <a:lnTo>
                    <a:pt x="5" y="6"/>
                  </a:lnTo>
                  <a:lnTo>
                    <a:pt x="5" y="3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28" name="Freeform 867">
              <a:extLst>
                <a:ext uri="{FF2B5EF4-FFF2-40B4-BE49-F238E27FC236}">
                  <a16:creationId xmlns:a16="http://schemas.microsoft.com/office/drawing/2014/main" id="{B0B97378-8AF5-4943-A033-74324309C05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66" y="2300"/>
              <a:ext cx="4" cy="3"/>
            </a:xfrm>
            <a:custGeom>
              <a:avLst/>
              <a:gdLst>
                <a:gd name="T0" fmla="*/ 0 w 4"/>
                <a:gd name="T1" fmla="*/ 0 h 3"/>
                <a:gd name="T2" fmla="*/ 4 w 4"/>
                <a:gd name="T3" fmla="*/ 0 h 3"/>
                <a:gd name="T4" fmla="*/ 4 w 4"/>
                <a:gd name="T5" fmla="*/ 3 h 3"/>
                <a:gd name="T6" fmla="*/ 0 w 4"/>
                <a:gd name="T7" fmla="*/ 3 h 3"/>
                <a:gd name="T8" fmla="*/ 0 w 4"/>
                <a:gd name="T9" fmla="*/ 0 h 3"/>
                <a:gd name="T10" fmla="*/ 4 w 4"/>
                <a:gd name="T11" fmla="*/ 3 h 3"/>
                <a:gd name="T12" fmla="*/ 4 w 4"/>
                <a:gd name="T13" fmla="*/ 3 h 3"/>
                <a:gd name="T14" fmla="*/ 4 w 4"/>
                <a:gd name="T15" fmla="*/ 3 h 3"/>
                <a:gd name="T16" fmla="*/ 4 w 4"/>
                <a:gd name="T17" fmla="*/ 3 h 3"/>
                <a:gd name="T18" fmla="*/ 4 w 4"/>
                <a:gd name="T19" fmla="*/ 3 h 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3">
                  <a:moveTo>
                    <a:pt x="0" y="0"/>
                  </a:moveTo>
                  <a:lnTo>
                    <a:pt x="4" y="0"/>
                  </a:lnTo>
                  <a:lnTo>
                    <a:pt x="4" y="3"/>
                  </a:lnTo>
                  <a:lnTo>
                    <a:pt x="0" y="3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4" y="3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29" name="Freeform 868">
              <a:extLst>
                <a:ext uri="{FF2B5EF4-FFF2-40B4-BE49-F238E27FC236}">
                  <a16:creationId xmlns:a16="http://schemas.microsoft.com/office/drawing/2014/main" id="{ACD42DA9-83A3-8B4A-94AD-3DB7CD6D41EE}"/>
                </a:ext>
              </a:extLst>
            </p:cNvPr>
            <p:cNvSpPr>
              <a:spLocks/>
            </p:cNvSpPr>
            <p:nvPr/>
          </p:nvSpPr>
          <p:spPr bwMode="auto">
            <a:xfrm>
              <a:off x="2880" y="2219"/>
              <a:ext cx="1064" cy="202"/>
            </a:xfrm>
            <a:custGeom>
              <a:avLst/>
              <a:gdLst>
                <a:gd name="T0" fmla="*/ 10 w 1064"/>
                <a:gd name="T1" fmla="*/ 2 h 202"/>
                <a:gd name="T2" fmla="*/ 43 w 1064"/>
                <a:gd name="T3" fmla="*/ 0 h 202"/>
                <a:gd name="T4" fmla="*/ 86 w 1064"/>
                <a:gd name="T5" fmla="*/ 10 h 202"/>
                <a:gd name="T6" fmla="*/ 136 w 1064"/>
                <a:gd name="T7" fmla="*/ 29 h 202"/>
                <a:gd name="T8" fmla="*/ 191 w 1064"/>
                <a:gd name="T9" fmla="*/ 54 h 202"/>
                <a:gd name="T10" fmla="*/ 250 w 1064"/>
                <a:gd name="T11" fmla="*/ 79 h 202"/>
                <a:gd name="T12" fmla="*/ 307 w 1064"/>
                <a:gd name="T13" fmla="*/ 102 h 202"/>
                <a:gd name="T14" fmla="*/ 361 w 1064"/>
                <a:gd name="T15" fmla="*/ 119 h 202"/>
                <a:gd name="T16" fmla="*/ 409 w 1064"/>
                <a:gd name="T17" fmla="*/ 126 h 202"/>
                <a:gd name="T18" fmla="*/ 455 w 1064"/>
                <a:gd name="T19" fmla="*/ 116 h 202"/>
                <a:gd name="T20" fmla="*/ 466 w 1064"/>
                <a:gd name="T21" fmla="*/ 110 h 202"/>
                <a:gd name="T22" fmla="*/ 475 w 1064"/>
                <a:gd name="T23" fmla="*/ 101 h 202"/>
                <a:gd name="T24" fmla="*/ 482 w 1064"/>
                <a:gd name="T25" fmla="*/ 93 h 202"/>
                <a:gd name="T26" fmla="*/ 488 w 1064"/>
                <a:gd name="T27" fmla="*/ 83 h 202"/>
                <a:gd name="T28" fmla="*/ 491 w 1064"/>
                <a:gd name="T29" fmla="*/ 74 h 202"/>
                <a:gd name="T30" fmla="*/ 492 w 1064"/>
                <a:gd name="T31" fmla="*/ 64 h 202"/>
                <a:gd name="T32" fmla="*/ 491 w 1064"/>
                <a:gd name="T33" fmla="*/ 57 h 202"/>
                <a:gd name="T34" fmla="*/ 487 w 1064"/>
                <a:gd name="T35" fmla="*/ 50 h 202"/>
                <a:gd name="T36" fmla="*/ 477 w 1064"/>
                <a:gd name="T37" fmla="*/ 45 h 202"/>
                <a:gd name="T38" fmla="*/ 471 w 1064"/>
                <a:gd name="T39" fmla="*/ 44 h 202"/>
                <a:gd name="T40" fmla="*/ 465 w 1064"/>
                <a:gd name="T41" fmla="*/ 44 h 202"/>
                <a:gd name="T42" fmla="*/ 458 w 1064"/>
                <a:gd name="T43" fmla="*/ 44 h 202"/>
                <a:gd name="T44" fmla="*/ 451 w 1064"/>
                <a:gd name="T45" fmla="*/ 44 h 202"/>
                <a:gd name="T46" fmla="*/ 444 w 1064"/>
                <a:gd name="T47" fmla="*/ 46 h 202"/>
                <a:gd name="T48" fmla="*/ 436 w 1064"/>
                <a:gd name="T49" fmla="*/ 47 h 202"/>
                <a:gd name="T50" fmla="*/ 430 w 1064"/>
                <a:gd name="T51" fmla="*/ 49 h 202"/>
                <a:gd name="T52" fmla="*/ 423 w 1064"/>
                <a:gd name="T53" fmla="*/ 52 h 202"/>
                <a:gd name="T54" fmla="*/ 406 w 1064"/>
                <a:gd name="T55" fmla="*/ 60 h 202"/>
                <a:gd name="T56" fmla="*/ 393 w 1064"/>
                <a:gd name="T57" fmla="*/ 74 h 202"/>
                <a:gd name="T58" fmla="*/ 386 w 1064"/>
                <a:gd name="T59" fmla="*/ 89 h 202"/>
                <a:gd name="T60" fmla="*/ 388 w 1064"/>
                <a:gd name="T61" fmla="*/ 105 h 202"/>
                <a:gd name="T62" fmla="*/ 397 w 1064"/>
                <a:gd name="T63" fmla="*/ 122 h 202"/>
                <a:gd name="T64" fmla="*/ 410 w 1064"/>
                <a:gd name="T65" fmla="*/ 139 h 202"/>
                <a:gd name="T66" fmla="*/ 429 w 1064"/>
                <a:gd name="T67" fmla="*/ 156 h 202"/>
                <a:gd name="T68" fmla="*/ 451 w 1064"/>
                <a:gd name="T69" fmla="*/ 171 h 202"/>
                <a:gd name="T70" fmla="*/ 476 w 1064"/>
                <a:gd name="T71" fmla="*/ 184 h 202"/>
                <a:gd name="T72" fmla="*/ 503 w 1064"/>
                <a:gd name="T73" fmla="*/ 193 h 202"/>
                <a:gd name="T74" fmla="*/ 554 w 1064"/>
                <a:gd name="T75" fmla="*/ 202 h 202"/>
                <a:gd name="T76" fmla="*/ 602 w 1064"/>
                <a:gd name="T77" fmla="*/ 197 h 202"/>
                <a:gd name="T78" fmla="*/ 650 w 1064"/>
                <a:gd name="T79" fmla="*/ 184 h 202"/>
                <a:gd name="T80" fmla="*/ 698 w 1064"/>
                <a:gd name="T81" fmla="*/ 164 h 202"/>
                <a:gd name="T82" fmla="*/ 748 w 1064"/>
                <a:gd name="T83" fmla="*/ 139 h 202"/>
                <a:gd name="T84" fmla="*/ 798 w 1064"/>
                <a:gd name="T85" fmla="*/ 112 h 202"/>
                <a:gd name="T86" fmla="*/ 849 w 1064"/>
                <a:gd name="T87" fmla="*/ 85 h 202"/>
                <a:gd name="T88" fmla="*/ 900 w 1064"/>
                <a:gd name="T89" fmla="*/ 61 h 202"/>
                <a:gd name="T90" fmla="*/ 953 w 1064"/>
                <a:gd name="T91" fmla="*/ 42 h 202"/>
                <a:gd name="T92" fmla="*/ 1009 w 1064"/>
                <a:gd name="T93" fmla="*/ 29 h 202"/>
                <a:gd name="T94" fmla="*/ 1064 w 1064"/>
                <a:gd name="T95" fmla="*/ 27 h 202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1064" h="202">
                  <a:moveTo>
                    <a:pt x="0" y="9"/>
                  </a:moveTo>
                  <a:lnTo>
                    <a:pt x="10" y="2"/>
                  </a:lnTo>
                  <a:lnTo>
                    <a:pt x="25" y="0"/>
                  </a:lnTo>
                  <a:lnTo>
                    <a:pt x="43" y="0"/>
                  </a:lnTo>
                  <a:lnTo>
                    <a:pt x="64" y="4"/>
                  </a:lnTo>
                  <a:lnTo>
                    <a:pt x="86" y="10"/>
                  </a:lnTo>
                  <a:lnTo>
                    <a:pt x="110" y="19"/>
                  </a:lnTo>
                  <a:lnTo>
                    <a:pt x="136" y="29"/>
                  </a:lnTo>
                  <a:lnTo>
                    <a:pt x="163" y="41"/>
                  </a:lnTo>
                  <a:lnTo>
                    <a:pt x="191" y="54"/>
                  </a:lnTo>
                  <a:lnTo>
                    <a:pt x="220" y="66"/>
                  </a:lnTo>
                  <a:lnTo>
                    <a:pt x="250" y="79"/>
                  </a:lnTo>
                  <a:lnTo>
                    <a:pt x="278" y="91"/>
                  </a:lnTo>
                  <a:lnTo>
                    <a:pt x="307" y="102"/>
                  </a:lnTo>
                  <a:lnTo>
                    <a:pt x="334" y="112"/>
                  </a:lnTo>
                  <a:lnTo>
                    <a:pt x="361" y="119"/>
                  </a:lnTo>
                  <a:lnTo>
                    <a:pt x="386" y="123"/>
                  </a:lnTo>
                  <a:lnTo>
                    <a:pt x="409" y="126"/>
                  </a:lnTo>
                  <a:lnTo>
                    <a:pt x="431" y="124"/>
                  </a:lnTo>
                  <a:lnTo>
                    <a:pt x="455" y="116"/>
                  </a:lnTo>
                  <a:lnTo>
                    <a:pt x="460" y="113"/>
                  </a:lnTo>
                  <a:lnTo>
                    <a:pt x="466" y="110"/>
                  </a:lnTo>
                  <a:lnTo>
                    <a:pt x="471" y="105"/>
                  </a:lnTo>
                  <a:lnTo>
                    <a:pt x="475" y="101"/>
                  </a:lnTo>
                  <a:lnTo>
                    <a:pt x="479" y="97"/>
                  </a:lnTo>
                  <a:lnTo>
                    <a:pt x="482" y="93"/>
                  </a:lnTo>
                  <a:lnTo>
                    <a:pt x="485" y="87"/>
                  </a:lnTo>
                  <a:lnTo>
                    <a:pt x="488" y="83"/>
                  </a:lnTo>
                  <a:lnTo>
                    <a:pt x="490" y="78"/>
                  </a:lnTo>
                  <a:lnTo>
                    <a:pt x="491" y="74"/>
                  </a:lnTo>
                  <a:lnTo>
                    <a:pt x="492" y="70"/>
                  </a:lnTo>
                  <a:lnTo>
                    <a:pt x="492" y="64"/>
                  </a:lnTo>
                  <a:lnTo>
                    <a:pt x="492" y="61"/>
                  </a:lnTo>
                  <a:lnTo>
                    <a:pt x="491" y="57"/>
                  </a:lnTo>
                  <a:lnTo>
                    <a:pt x="489" y="54"/>
                  </a:lnTo>
                  <a:lnTo>
                    <a:pt x="487" y="50"/>
                  </a:lnTo>
                  <a:lnTo>
                    <a:pt x="483" y="48"/>
                  </a:lnTo>
                  <a:lnTo>
                    <a:pt x="477" y="45"/>
                  </a:lnTo>
                  <a:lnTo>
                    <a:pt x="474" y="44"/>
                  </a:lnTo>
                  <a:lnTo>
                    <a:pt x="471" y="44"/>
                  </a:lnTo>
                  <a:lnTo>
                    <a:pt x="468" y="44"/>
                  </a:lnTo>
                  <a:lnTo>
                    <a:pt x="465" y="44"/>
                  </a:lnTo>
                  <a:lnTo>
                    <a:pt x="461" y="44"/>
                  </a:lnTo>
                  <a:lnTo>
                    <a:pt x="458" y="44"/>
                  </a:lnTo>
                  <a:lnTo>
                    <a:pt x="455" y="44"/>
                  </a:lnTo>
                  <a:lnTo>
                    <a:pt x="451" y="44"/>
                  </a:lnTo>
                  <a:lnTo>
                    <a:pt x="448" y="45"/>
                  </a:lnTo>
                  <a:lnTo>
                    <a:pt x="444" y="46"/>
                  </a:lnTo>
                  <a:lnTo>
                    <a:pt x="441" y="46"/>
                  </a:lnTo>
                  <a:lnTo>
                    <a:pt x="436" y="47"/>
                  </a:lnTo>
                  <a:lnTo>
                    <a:pt x="433" y="48"/>
                  </a:lnTo>
                  <a:lnTo>
                    <a:pt x="430" y="49"/>
                  </a:lnTo>
                  <a:lnTo>
                    <a:pt x="426" y="50"/>
                  </a:lnTo>
                  <a:lnTo>
                    <a:pt x="423" y="52"/>
                  </a:lnTo>
                  <a:lnTo>
                    <a:pt x="420" y="53"/>
                  </a:lnTo>
                  <a:lnTo>
                    <a:pt x="406" y="60"/>
                  </a:lnTo>
                  <a:lnTo>
                    <a:pt x="398" y="66"/>
                  </a:lnTo>
                  <a:lnTo>
                    <a:pt x="393" y="74"/>
                  </a:lnTo>
                  <a:lnTo>
                    <a:pt x="388" y="81"/>
                  </a:lnTo>
                  <a:lnTo>
                    <a:pt x="386" y="89"/>
                  </a:lnTo>
                  <a:lnTo>
                    <a:pt x="386" y="97"/>
                  </a:lnTo>
                  <a:lnTo>
                    <a:pt x="388" y="105"/>
                  </a:lnTo>
                  <a:lnTo>
                    <a:pt x="392" y="114"/>
                  </a:lnTo>
                  <a:lnTo>
                    <a:pt x="397" y="122"/>
                  </a:lnTo>
                  <a:lnTo>
                    <a:pt x="403" y="131"/>
                  </a:lnTo>
                  <a:lnTo>
                    <a:pt x="410" y="139"/>
                  </a:lnTo>
                  <a:lnTo>
                    <a:pt x="419" y="148"/>
                  </a:lnTo>
                  <a:lnTo>
                    <a:pt x="429" y="156"/>
                  </a:lnTo>
                  <a:lnTo>
                    <a:pt x="440" y="164"/>
                  </a:lnTo>
                  <a:lnTo>
                    <a:pt x="451" y="171"/>
                  </a:lnTo>
                  <a:lnTo>
                    <a:pt x="464" y="177"/>
                  </a:lnTo>
                  <a:lnTo>
                    <a:pt x="476" y="184"/>
                  </a:lnTo>
                  <a:lnTo>
                    <a:pt x="490" y="189"/>
                  </a:lnTo>
                  <a:lnTo>
                    <a:pt x="503" y="193"/>
                  </a:lnTo>
                  <a:lnTo>
                    <a:pt x="517" y="197"/>
                  </a:lnTo>
                  <a:lnTo>
                    <a:pt x="554" y="202"/>
                  </a:lnTo>
                  <a:lnTo>
                    <a:pt x="578" y="201"/>
                  </a:lnTo>
                  <a:lnTo>
                    <a:pt x="602" y="197"/>
                  </a:lnTo>
                  <a:lnTo>
                    <a:pt x="626" y="192"/>
                  </a:lnTo>
                  <a:lnTo>
                    <a:pt x="650" y="184"/>
                  </a:lnTo>
                  <a:lnTo>
                    <a:pt x="674" y="174"/>
                  </a:lnTo>
                  <a:lnTo>
                    <a:pt x="698" y="164"/>
                  </a:lnTo>
                  <a:lnTo>
                    <a:pt x="724" y="152"/>
                  </a:lnTo>
                  <a:lnTo>
                    <a:pt x="748" y="139"/>
                  </a:lnTo>
                  <a:lnTo>
                    <a:pt x="773" y="126"/>
                  </a:lnTo>
                  <a:lnTo>
                    <a:pt x="798" y="112"/>
                  </a:lnTo>
                  <a:lnTo>
                    <a:pt x="823" y="98"/>
                  </a:lnTo>
                  <a:lnTo>
                    <a:pt x="849" y="85"/>
                  </a:lnTo>
                  <a:lnTo>
                    <a:pt x="874" y="73"/>
                  </a:lnTo>
                  <a:lnTo>
                    <a:pt x="900" y="61"/>
                  </a:lnTo>
                  <a:lnTo>
                    <a:pt x="927" y="50"/>
                  </a:lnTo>
                  <a:lnTo>
                    <a:pt x="953" y="42"/>
                  </a:lnTo>
                  <a:lnTo>
                    <a:pt x="980" y="35"/>
                  </a:lnTo>
                  <a:lnTo>
                    <a:pt x="1009" y="29"/>
                  </a:lnTo>
                  <a:lnTo>
                    <a:pt x="1036" y="27"/>
                  </a:lnTo>
                  <a:lnTo>
                    <a:pt x="1064" y="27"/>
                  </a:lnTo>
                </a:path>
              </a:pathLst>
            </a:custGeom>
            <a:noFill/>
            <a:ln w="30163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30" name="Freeform 869">
              <a:extLst>
                <a:ext uri="{FF2B5EF4-FFF2-40B4-BE49-F238E27FC236}">
                  <a16:creationId xmlns:a16="http://schemas.microsoft.com/office/drawing/2014/main" id="{623D6AF1-85B8-364D-A0C6-B037EBDDF74C}"/>
                </a:ext>
              </a:extLst>
            </p:cNvPr>
            <p:cNvSpPr>
              <a:spLocks/>
            </p:cNvSpPr>
            <p:nvPr/>
          </p:nvSpPr>
          <p:spPr bwMode="auto">
            <a:xfrm>
              <a:off x="3927" y="2204"/>
              <a:ext cx="88" cy="81"/>
            </a:xfrm>
            <a:custGeom>
              <a:avLst/>
              <a:gdLst>
                <a:gd name="T0" fmla="*/ 15 w 88"/>
                <a:gd name="T1" fmla="*/ 0 h 81"/>
                <a:gd name="T2" fmla="*/ 88 w 88"/>
                <a:gd name="T3" fmla="*/ 56 h 81"/>
                <a:gd name="T4" fmla="*/ 0 w 88"/>
                <a:gd name="T5" fmla="*/ 81 h 81"/>
                <a:gd name="T6" fmla="*/ 15 w 88"/>
                <a:gd name="T7" fmla="*/ 0 h 8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88" h="81">
                  <a:moveTo>
                    <a:pt x="15" y="0"/>
                  </a:moveTo>
                  <a:lnTo>
                    <a:pt x="88" y="56"/>
                  </a:lnTo>
                  <a:lnTo>
                    <a:pt x="0" y="81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31" name="Rectangle 870">
              <a:extLst>
                <a:ext uri="{FF2B5EF4-FFF2-40B4-BE49-F238E27FC236}">
                  <a16:creationId xmlns:a16="http://schemas.microsoft.com/office/drawing/2014/main" id="{6FA3DF80-4CCA-3E4B-A56E-71E7CA6E15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3" y="912"/>
              <a:ext cx="668" cy="1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zh-TW" sz="975" b="1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Arial" panose="020B0604020202020204" pitchFamily="34" charset="0"/>
                </a:rPr>
                <a:t>         Memory</a:t>
              </a:r>
              <a:endParaRPr lang="en-US" altLang="zh-TW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endParaRPr>
            </a:p>
          </p:txBody>
        </p:sp>
        <p:sp>
          <p:nvSpPr>
            <p:cNvPr id="30932" name="Freeform 871">
              <a:extLst>
                <a:ext uri="{FF2B5EF4-FFF2-40B4-BE49-F238E27FC236}">
                  <a16:creationId xmlns:a16="http://schemas.microsoft.com/office/drawing/2014/main" id="{942A791A-B820-B143-8331-8F8C12F3B44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7" y="2571"/>
              <a:ext cx="861" cy="145"/>
            </a:xfrm>
            <a:custGeom>
              <a:avLst/>
              <a:gdLst>
                <a:gd name="T0" fmla="*/ 0 w 861"/>
                <a:gd name="T1" fmla="*/ 0 h 145"/>
                <a:gd name="T2" fmla="*/ 861 w 861"/>
                <a:gd name="T3" fmla="*/ 0 h 145"/>
                <a:gd name="T4" fmla="*/ 861 w 861"/>
                <a:gd name="T5" fmla="*/ 145 h 145"/>
                <a:gd name="T6" fmla="*/ 0 w 861"/>
                <a:gd name="T7" fmla="*/ 145 h 145"/>
                <a:gd name="T8" fmla="*/ 0 w 861"/>
                <a:gd name="T9" fmla="*/ 0 h 145"/>
                <a:gd name="T10" fmla="*/ 0 w 861"/>
                <a:gd name="T11" fmla="*/ 0 h 145"/>
                <a:gd name="T12" fmla="*/ 861 w 861"/>
                <a:gd name="T13" fmla="*/ 0 h 145"/>
                <a:gd name="T14" fmla="*/ 861 w 861"/>
                <a:gd name="T15" fmla="*/ 139 h 145"/>
                <a:gd name="T16" fmla="*/ 0 w 861"/>
                <a:gd name="T17" fmla="*/ 139 h 145"/>
                <a:gd name="T18" fmla="*/ 0 w 861"/>
                <a:gd name="T19" fmla="*/ 0 h 14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145">
                  <a:moveTo>
                    <a:pt x="0" y="0"/>
                  </a:moveTo>
                  <a:lnTo>
                    <a:pt x="861" y="0"/>
                  </a:lnTo>
                  <a:lnTo>
                    <a:pt x="861" y="145"/>
                  </a:lnTo>
                  <a:lnTo>
                    <a:pt x="0" y="145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139"/>
                  </a:lnTo>
                  <a:lnTo>
                    <a:pt x="0" y="1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33" name="Freeform 872">
              <a:extLst>
                <a:ext uri="{FF2B5EF4-FFF2-40B4-BE49-F238E27FC236}">
                  <a16:creationId xmlns:a16="http://schemas.microsoft.com/office/drawing/2014/main" id="{7ABBFC5B-E8BA-AF46-A73D-F6D22644B4E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7" y="2571"/>
              <a:ext cx="861" cy="139"/>
            </a:xfrm>
            <a:custGeom>
              <a:avLst/>
              <a:gdLst>
                <a:gd name="T0" fmla="*/ 0 w 861"/>
                <a:gd name="T1" fmla="*/ 0 h 139"/>
                <a:gd name="T2" fmla="*/ 861 w 861"/>
                <a:gd name="T3" fmla="*/ 0 h 139"/>
                <a:gd name="T4" fmla="*/ 861 w 861"/>
                <a:gd name="T5" fmla="*/ 139 h 139"/>
                <a:gd name="T6" fmla="*/ 0 w 861"/>
                <a:gd name="T7" fmla="*/ 139 h 139"/>
                <a:gd name="T8" fmla="*/ 0 w 861"/>
                <a:gd name="T9" fmla="*/ 0 h 139"/>
                <a:gd name="T10" fmla="*/ 0 w 861"/>
                <a:gd name="T11" fmla="*/ 0 h 139"/>
                <a:gd name="T12" fmla="*/ 861 w 861"/>
                <a:gd name="T13" fmla="*/ 0 h 139"/>
                <a:gd name="T14" fmla="*/ 861 w 861"/>
                <a:gd name="T15" fmla="*/ 134 h 139"/>
                <a:gd name="T16" fmla="*/ 0 w 861"/>
                <a:gd name="T17" fmla="*/ 134 h 139"/>
                <a:gd name="T18" fmla="*/ 0 w 861"/>
                <a:gd name="T19" fmla="*/ 0 h 13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139">
                  <a:moveTo>
                    <a:pt x="0" y="0"/>
                  </a:moveTo>
                  <a:lnTo>
                    <a:pt x="861" y="0"/>
                  </a:lnTo>
                  <a:lnTo>
                    <a:pt x="861" y="139"/>
                  </a:lnTo>
                  <a:lnTo>
                    <a:pt x="0" y="139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134"/>
                  </a:lnTo>
                  <a:lnTo>
                    <a:pt x="0" y="1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34" name="Freeform 873">
              <a:extLst>
                <a:ext uri="{FF2B5EF4-FFF2-40B4-BE49-F238E27FC236}">
                  <a16:creationId xmlns:a16="http://schemas.microsoft.com/office/drawing/2014/main" id="{98987C69-8576-C34C-BCDF-7E10D81755B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7" y="2571"/>
              <a:ext cx="861" cy="134"/>
            </a:xfrm>
            <a:custGeom>
              <a:avLst/>
              <a:gdLst>
                <a:gd name="T0" fmla="*/ 0 w 861"/>
                <a:gd name="T1" fmla="*/ 0 h 134"/>
                <a:gd name="T2" fmla="*/ 861 w 861"/>
                <a:gd name="T3" fmla="*/ 0 h 134"/>
                <a:gd name="T4" fmla="*/ 861 w 861"/>
                <a:gd name="T5" fmla="*/ 134 h 134"/>
                <a:gd name="T6" fmla="*/ 0 w 861"/>
                <a:gd name="T7" fmla="*/ 134 h 134"/>
                <a:gd name="T8" fmla="*/ 0 w 861"/>
                <a:gd name="T9" fmla="*/ 0 h 134"/>
                <a:gd name="T10" fmla="*/ 0 w 861"/>
                <a:gd name="T11" fmla="*/ 0 h 134"/>
                <a:gd name="T12" fmla="*/ 861 w 861"/>
                <a:gd name="T13" fmla="*/ 0 h 134"/>
                <a:gd name="T14" fmla="*/ 861 w 861"/>
                <a:gd name="T15" fmla="*/ 127 h 134"/>
                <a:gd name="T16" fmla="*/ 0 w 861"/>
                <a:gd name="T17" fmla="*/ 127 h 134"/>
                <a:gd name="T18" fmla="*/ 0 w 861"/>
                <a:gd name="T19" fmla="*/ 0 h 13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134">
                  <a:moveTo>
                    <a:pt x="0" y="0"/>
                  </a:moveTo>
                  <a:lnTo>
                    <a:pt x="861" y="0"/>
                  </a:lnTo>
                  <a:lnTo>
                    <a:pt x="861" y="134"/>
                  </a:lnTo>
                  <a:lnTo>
                    <a:pt x="0" y="13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127"/>
                  </a:lnTo>
                  <a:lnTo>
                    <a:pt x="0" y="1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35" name="Freeform 874">
              <a:extLst>
                <a:ext uri="{FF2B5EF4-FFF2-40B4-BE49-F238E27FC236}">
                  <a16:creationId xmlns:a16="http://schemas.microsoft.com/office/drawing/2014/main" id="{4C6BD392-8A5E-A945-9C48-7E829EC0960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7" y="2571"/>
              <a:ext cx="861" cy="127"/>
            </a:xfrm>
            <a:custGeom>
              <a:avLst/>
              <a:gdLst>
                <a:gd name="T0" fmla="*/ 0 w 861"/>
                <a:gd name="T1" fmla="*/ 0 h 127"/>
                <a:gd name="T2" fmla="*/ 861 w 861"/>
                <a:gd name="T3" fmla="*/ 0 h 127"/>
                <a:gd name="T4" fmla="*/ 861 w 861"/>
                <a:gd name="T5" fmla="*/ 127 h 127"/>
                <a:gd name="T6" fmla="*/ 0 w 861"/>
                <a:gd name="T7" fmla="*/ 127 h 127"/>
                <a:gd name="T8" fmla="*/ 0 w 861"/>
                <a:gd name="T9" fmla="*/ 0 h 127"/>
                <a:gd name="T10" fmla="*/ 0 w 861"/>
                <a:gd name="T11" fmla="*/ 0 h 127"/>
                <a:gd name="T12" fmla="*/ 861 w 861"/>
                <a:gd name="T13" fmla="*/ 0 h 127"/>
                <a:gd name="T14" fmla="*/ 861 w 861"/>
                <a:gd name="T15" fmla="*/ 122 h 127"/>
                <a:gd name="T16" fmla="*/ 0 w 861"/>
                <a:gd name="T17" fmla="*/ 122 h 127"/>
                <a:gd name="T18" fmla="*/ 0 w 861"/>
                <a:gd name="T19" fmla="*/ 0 h 12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127">
                  <a:moveTo>
                    <a:pt x="0" y="0"/>
                  </a:moveTo>
                  <a:lnTo>
                    <a:pt x="861" y="0"/>
                  </a:lnTo>
                  <a:lnTo>
                    <a:pt x="861" y="127"/>
                  </a:lnTo>
                  <a:lnTo>
                    <a:pt x="0" y="127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122"/>
                  </a:lnTo>
                  <a:lnTo>
                    <a:pt x="0" y="1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CFC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36" name="Freeform 875">
              <a:extLst>
                <a:ext uri="{FF2B5EF4-FFF2-40B4-BE49-F238E27FC236}">
                  <a16:creationId xmlns:a16="http://schemas.microsoft.com/office/drawing/2014/main" id="{370F2B0C-FD4E-8243-B884-FACF51C3A9E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7" y="2571"/>
              <a:ext cx="861" cy="122"/>
            </a:xfrm>
            <a:custGeom>
              <a:avLst/>
              <a:gdLst>
                <a:gd name="T0" fmla="*/ 0 w 861"/>
                <a:gd name="T1" fmla="*/ 0 h 122"/>
                <a:gd name="T2" fmla="*/ 861 w 861"/>
                <a:gd name="T3" fmla="*/ 0 h 122"/>
                <a:gd name="T4" fmla="*/ 861 w 861"/>
                <a:gd name="T5" fmla="*/ 122 h 122"/>
                <a:gd name="T6" fmla="*/ 0 w 861"/>
                <a:gd name="T7" fmla="*/ 122 h 122"/>
                <a:gd name="T8" fmla="*/ 0 w 861"/>
                <a:gd name="T9" fmla="*/ 0 h 122"/>
                <a:gd name="T10" fmla="*/ 0 w 861"/>
                <a:gd name="T11" fmla="*/ 0 h 122"/>
                <a:gd name="T12" fmla="*/ 861 w 861"/>
                <a:gd name="T13" fmla="*/ 0 h 122"/>
                <a:gd name="T14" fmla="*/ 861 w 861"/>
                <a:gd name="T15" fmla="*/ 116 h 122"/>
                <a:gd name="T16" fmla="*/ 0 w 861"/>
                <a:gd name="T17" fmla="*/ 116 h 122"/>
                <a:gd name="T18" fmla="*/ 0 w 861"/>
                <a:gd name="T19" fmla="*/ 0 h 12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122">
                  <a:moveTo>
                    <a:pt x="0" y="0"/>
                  </a:moveTo>
                  <a:lnTo>
                    <a:pt x="861" y="0"/>
                  </a:lnTo>
                  <a:lnTo>
                    <a:pt x="861" y="122"/>
                  </a:lnTo>
                  <a:lnTo>
                    <a:pt x="0" y="122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116"/>
                  </a:lnTo>
                  <a:lnTo>
                    <a:pt x="0" y="1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BFB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37" name="Freeform 876">
              <a:extLst>
                <a:ext uri="{FF2B5EF4-FFF2-40B4-BE49-F238E27FC236}">
                  <a16:creationId xmlns:a16="http://schemas.microsoft.com/office/drawing/2014/main" id="{DE486E2A-CF0B-6742-913D-AA50A267D29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7" y="2571"/>
              <a:ext cx="861" cy="116"/>
            </a:xfrm>
            <a:custGeom>
              <a:avLst/>
              <a:gdLst>
                <a:gd name="T0" fmla="*/ 0 w 861"/>
                <a:gd name="T1" fmla="*/ 0 h 116"/>
                <a:gd name="T2" fmla="*/ 861 w 861"/>
                <a:gd name="T3" fmla="*/ 0 h 116"/>
                <a:gd name="T4" fmla="*/ 861 w 861"/>
                <a:gd name="T5" fmla="*/ 116 h 116"/>
                <a:gd name="T6" fmla="*/ 0 w 861"/>
                <a:gd name="T7" fmla="*/ 116 h 116"/>
                <a:gd name="T8" fmla="*/ 0 w 861"/>
                <a:gd name="T9" fmla="*/ 0 h 116"/>
                <a:gd name="T10" fmla="*/ 0 w 861"/>
                <a:gd name="T11" fmla="*/ 0 h 116"/>
                <a:gd name="T12" fmla="*/ 861 w 861"/>
                <a:gd name="T13" fmla="*/ 0 h 116"/>
                <a:gd name="T14" fmla="*/ 861 w 861"/>
                <a:gd name="T15" fmla="*/ 111 h 116"/>
                <a:gd name="T16" fmla="*/ 0 w 861"/>
                <a:gd name="T17" fmla="*/ 111 h 116"/>
                <a:gd name="T18" fmla="*/ 0 w 861"/>
                <a:gd name="T19" fmla="*/ 0 h 11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116">
                  <a:moveTo>
                    <a:pt x="0" y="0"/>
                  </a:moveTo>
                  <a:lnTo>
                    <a:pt x="861" y="0"/>
                  </a:lnTo>
                  <a:lnTo>
                    <a:pt x="861" y="116"/>
                  </a:lnTo>
                  <a:lnTo>
                    <a:pt x="0" y="11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111"/>
                  </a:lnTo>
                  <a:lnTo>
                    <a:pt x="0" y="1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38" name="Freeform 877">
              <a:extLst>
                <a:ext uri="{FF2B5EF4-FFF2-40B4-BE49-F238E27FC236}">
                  <a16:creationId xmlns:a16="http://schemas.microsoft.com/office/drawing/2014/main" id="{9B4EC3C2-E067-CF47-8447-3FEDD43406B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7" y="2571"/>
              <a:ext cx="861" cy="111"/>
            </a:xfrm>
            <a:custGeom>
              <a:avLst/>
              <a:gdLst>
                <a:gd name="T0" fmla="*/ 0 w 861"/>
                <a:gd name="T1" fmla="*/ 0 h 111"/>
                <a:gd name="T2" fmla="*/ 861 w 861"/>
                <a:gd name="T3" fmla="*/ 0 h 111"/>
                <a:gd name="T4" fmla="*/ 861 w 861"/>
                <a:gd name="T5" fmla="*/ 111 h 111"/>
                <a:gd name="T6" fmla="*/ 0 w 861"/>
                <a:gd name="T7" fmla="*/ 111 h 111"/>
                <a:gd name="T8" fmla="*/ 0 w 861"/>
                <a:gd name="T9" fmla="*/ 0 h 111"/>
                <a:gd name="T10" fmla="*/ 0 w 861"/>
                <a:gd name="T11" fmla="*/ 0 h 111"/>
                <a:gd name="T12" fmla="*/ 861 w 861"/>
                <a:gd name="T13" fmla="*/ 0 h 111"/>
                <a:gd name="T14" fmla="*/ 861 w 861"/>
                <a:gd name="T15" fmla="*/ 104 h 111"/>
                <a:gd name="T16" fmla="*/ 0 w 861"/>
                <a:gd name="T17" fmla="*/ 104 h 111"/>
                <a:gd name="T18" fmla="*/ 0 w 861"/>
                <a:gd name="T19" fmla="*/ 0 h 11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111">
                  <a:moveTo>
                    <a:pt x="0" y="0"/>
                  </a:moveTo>
                  <a:lnTo>
                    <a:pt x="861" y="0"/>
                  </a:lnTo>
                  <a:lnTo>
                    <a:pt x="861" y="111"/>
                  </a:lnTo>
                  <a:lnTo>
                    <a:pt x="0" y="111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104"/>
                  </a:lnTo>
                  <a:lnTo>
                    <a:pt x="0" y="1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39" name="Freeform 878">
              <a:extLst>
                <a:ext uri="{FF2B5EF4-FFF2-40B4-BE49-F238E27FC236}">
                  <a16:creationId xmlns:a16="http://schemas.microsoft.com/office/drawing/2014/main" id="{842473A3-482D-5A43-AFCB-ACD13FFEF8A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7" y="2571"/>
              <a:ext cx="861" cy="104"/>
            </a:xfrm>
            <a:custGeom>
              <a:avLst/>
              <a:gdLst>
                <a:gd name="T0" fmla="*/ 0 w 861"/>
                <a:gd name="T1" fmla="*/ 0 h 104"/>
                <a:gd name="T2" fmla="*/ 861 w 861"/>
                <a:gd name="T3" fmla="*/ 0 h 104"/>
                <a:gd name="T4" fmla="*/ 861 w 861"/>
                <a:gd name="T5" fmla="*/ 104 h 104"/>
                <a:gd name="T6" fmla="*/ 0 w 861"/>
                <a:gd name="T7" fmla="*/ 104 h 104"/>
                <a:gd name="T8" fmla="*/ 0 w 861"/>
                <a:gd name="T9" fmla="*/ 0 h 104"/>
                <a:gd name="T10" fmla="*/ 0 w 861"/>
                <a:gd name="T11" fmla="*/ 0 h 104"/>
                <a:gd name="T12" fmla="*/ 861 w 861"/>
                <a:gd name="T13" fmla="*/ 0 h 104"/>
                <a:gd name="T14" fmla="*/ 861 w 861"/>
                <a:gd name="T15" fmla="*/ 99 h 104"/>
                <a:gd name="T16" fmla="*/ 0 w 861"/>
                <a:gd name="T17" fmla="*/ 99 h 104"/>
                <a:gd name="T18" fmla="*/ 0 w 861"/>
                <a:gd name="T19" fmla="*/ 0 h 10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104">
                  <a:moveTo>
                    <a:pt x="0" y="0"/>
                  </a:moveTo>
                  <a:lnTo>
                    <a:pt x="861" y="0"/>
                  </a:lnTo>
                  <a:lnTo>
                    <a:pt x="861" y="104"/>
                  </a:lnTo>
                  <a:lnTo>
                    <a:pt x="0" y="10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99"/>
                  </a:lnTo>
                  <a:lnTo>
                    <a:pt x="0" y="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40" name="Freeform 879">
              <a:extLst>
                <a:ext uri="{FF2B5EF4-FFF2-40B4-BE49-F238E27FC236}">
                  <a16:creationId xmlns:a16="http://schemas.microsoft.com/office/drawing/2014/main" id="{BCB5B2D7-F57F-1744-8148-DCB0FB14AC9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7" y="2571"/>
              <a:ext cx="861" cy="99"/>
            </a:xfrm>
            <a:custGeom>
              <a:avLst/>
              <a:gdLst>
                <a:gd name="T0" fmla="*/ 0 w 861"/>
                <a:gd name="T1" fmla="*/ 0 h 99"/>
                <a:gd name="T2" fmla="*/ 861 w 861"/>
                <a:gd name="T3" fmla="*/ 0 h 99"/>
                <a:gd name="T4" fmla="*/ 861 w 861"/>
                <a:gd name="T5" fmla="*/ 99 h 99"/>
                <a:gd name="T6" fmla="*/ 0 w 861"/>
                <a:gd name="T7" fmla="*/ 99 h 99"/>
                <a:gd name="T8" fmla="*/ 0 w 861"/>
                <a:gd name="T9" fmla="*/ 0 h 99"/>
                <a:gd name="T10" fmla="*/ 0 w 861"/>
                <a:gd name="T11" fmla="*/ 0 h 99"/>
                <a:gd name="T12" fmla="*/ 861 w 861"/>
                <a:gd name="T13" fmla="*/ 0 h 99"/>
                <a:gd name="T14" fmla="*/ 861 w 861"/>
                <a:gd name="T15" fmla="*/ 93 h 99"/>
                <a:gd name="T16" fmla="*/ 0 w 861"/>
                <a:gd name="T17" fmla="*/ 93 h 99"/>
                <a:gd name="T18" fmla="*/ 0 w 861"/>
                <a:gd name="T19" fmla="*/ 0 h 9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99">
                  <a:moveTo>
                    <a:pt x="0" y="0"/>
                  </a:moveTo>
                  <a:lnTo>
                    <a:pt x="861" y="0"/>
                  </a:lnTo>
                  <a:lnTo>
                    <a:pt x="861" y="99"/>
                  </a:lnTo>
                  <a:lnTo>
                    <a:pt x="0" y="99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93"/>
                  </a:lnTo>
                  <a:lnTo>
                    <a:pt x="0" y="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41" name="Freeform 880">
              <a:extLst>
                <a:ext uri="{FF2B5EF4-FFF2-40B4-BE49-F238E27FC236}">
                  <a16:creationId xmlns:a16="http://schemas.microsoft.com/office/drawing/2014/main" id="{62C32F30-A09F-1345-9F12-DE7F9DE2F64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7" y="2571"/>
              <a:ext cx="861" cy="93"/>
            </a:xfrm>
            <a:custGeom>
              <a:avLst/>
              <a:gdLst>
                <a:gd name="T0" fmla="*/ 0 w 861"/>
                <a:gd name="T1" fmla="*/ 0 h 93"/>
                <a:gd name="T2" fmla="*/ 861 w 861"/>
                <a:gd name="T3" fmla="*/ 0 h 93"/>
                <a:gd name="T4" fmla="*/ 861 w 861"/>
                <a:gd name="T5" fmla="*/ 93 h 93"/>
                <a:gd name="T6" fmla="*/ 0 w 861"/>
                <a:gd name="T7" fmla="*/ 93 h 93"/>
                <a:gd name="T8" fmla="*/ 0 w 861"/>
                <a:gd name="T9" fmla="*/ 0 h 93"/>
                <a:gd name="T10" fmla="*/ 0 w 861"/>
                <a:gd name="T11" fmla="*/ 0 h 93"/>
                <a:gd name="T12" fmla="*/ 861 w 861"/>
                <a:gd name="T13" fmla="*/ 0 h 93"/>
                <a:gd name="T14" fmla="*/ 861 w 861"/>
                <a:gd name="T15" fmla="*/ 87 h 93"/>
                <a:gd name="T16" fmla="*/ 0 w 861"/>
                <a:gd name="T17" fmla="*/ 87 h 93"/>
                <a:gd name="T18" fmla="*/ 0 w 861"/>
                <a:gd name="T19" fmla="*/ 0 h 9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93">
                  <a:moveTo>
                    <a:pt x="0" y="0"/>
                  </a:moveTo>
                  <a:lnTo>
                    <a:pt x="861" y="0"/>
                  </a:lnTo>
                  <a:lnTo>
                    <a:pt x="861" y="93"/>
                  </a:lnTo>
                  <a:lnTo>
                    <a:pt x="0" y="93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87"/>
                  </a:ln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42" name="Freeform 881">
              <a:extLst>
                <a:ext uri="{FF2B5EF4-FFF2-40B4-BE49-F238E27FC236}">
                  <a16:creationId xmlns:a16="http://schemas.microsoft.com/office/drawing/2014/main" id="{10154F5D-BFAF-294B-A64C-074C3A55B63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7" y="2571"/>
              <a:ext cx="861" cy="87"/>
            </a:xfrm>
            <a:custGeom>
              <a:avLst/>
              <a:gdLst>
                <a:gd name="T0" fmla="*/ 0 w 861"/>
                <a:gd name="T1" fmla="*/ 0 h 87"/>
                <a:gd name="T2" fmla="*/ 861 w 861"/>
                <a:gd name="T3" fmla="*/ 0 h 87"/>
                <a:gd name="T4" fmla="*/ 861 w 861"/>
                <a:gd name="T5" fmla="*/ 87 h 87"/>
                <a:gd name="T6" fmla="*/ 0 w 861"/>
                <a:gd name="T7" fmla="*/ 87 h 87"/>
                <a:gd name="T8" fmla="*/ 0 w 861"/>
                <a:gd name="T9" fmla="*/ 0 h 87"/>
                <a:gd name="T10" fmla="*/ 0 w 861"/>
                <a:gd name="T11" fmla="*/ 0 h 87"/>
                <a:gd name="T12" fmla="*/ 861 w 861"/>
                <a:gd name="T13" fmla="*/ 0 h 87"/>
                <a:gd name="T14" fmla="*/ 861 w 861"/>
                <a:gd name="T15" fmla="*/ 81 h 87"/>
                <a:gd name="T16" fmla="*/ 0 w 861"/>
                <a:gd name="T17" fmla="*/ 81 h 87"/>
                <a:gd name="T18" fmla="*/ 0 w 861"/>
                <a:gd name="T19" fmla="*/ 0 h 8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87">
                  <a:moveTo>
                    <a:pt x="0" y="0"/>
                  </a:moveTo>
                  <a:lnTo>
                    <a:pt x="861" y="0"/>
                  </a:lnTo>
                  <a:lnTo>
                    <a:pt x="861" y="87"/>
                  </a:lnTo>
                  <a:lnTo>
                    <a:pt x="0" y="87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81"/>
                  </a:lnTo>
                  <a:lnTo>
                    <a:pt x="0" y="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43" name="Freeform 882">
              <a:extLst>
                <a:ext uri="{FF2B5EF4-FFF2-40B4-BE49-F238E27FC236}">
                  <a16:creationId xmlns:a16="http://schemas.microsoft.com/office/drawing/2014/main" id="{2FF33279-CC98-124E-A380-F6326D7B836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7" y="2571"/>
              <a:ext cx="861" cy="81"/>
            </a:xfrm>
            <a:custGeom>
              <a:avLst/>
              <a:gdLst>
                <a:gd name="T0" fmla="*/ 0 w 861"/>
                <a:gd name="T1" fmla="*/ 0 h 81"/>
                <a:gd name="T2" fmla="*/ 861 w 861"/>
                <a:gd name="T3" fmla="*/ 0 h 81"/>
                <a:gd name="T4" fmla="*/ 861 w 861"/>
                <a:gd name="T5" fmla="*/ 81 h 81"/>
                <a:gd name="T6" fmla="*/ 0 w 861"/>
                <a:gd name="T7" fmla="*/ 81 h 81"/>
                <a:gd name="T8" fmla="*/ 0 w 861"/>
                <a:gd name="T9" fmla="*/ 0 h 81"/>
                <a:gd name="T10" fmla="*/ 0 w 861"/>
                <a:gd name="T11" fmla="*/ 0 h 81"/>
                <a:gd name="T12" fmla="*/ 861 w 861"/>
                <a:gd name="T13" fmla="*/ 0 h 81"/>
                <a:gd name="T14" fmla="*/ 861 w 861"/>
                <a:gd name="T15" fmla="*/ 76 h 81"/>
                <a:gd name="T16" fmla="*/ 0 w 861"/>
                <a:gd name="T17" fmla="*/ 76 h 81"/>
                <a:gd name="T18" fmla="*/ 0 w 861"/>
                <a:gd name="T19" fmla="*/ 0 h 8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81">
                  <a:moveTo>
                    <a:pt x="0" y="0"/>
                  </a:moveTo>
                  <a:lnTo>
                    <a:pt x="861" y="0"/>
                  </a:lnTo>
                  <a:lnTo>
                    <a:pt x="861" y="81"/>
                  </a:lnTo>
                  <a:lnTo>
                    <a:pt x="0" y="81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76"/>
                  </a:lnTo>
                  <a:lnTo>
                    <a:pt x="0" y="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44" name="Freeform 883">
              <a:extLst>
                <a:ext uri="{FF2B5EF4-FFF2-40B4-BE49-F238E27FC236}">
                  <a16:creationId xmlns:a16="http://schemas.microsoft.com/office/drawing/2014/main" id="{3701135B-892B-7E43-9D70-F837198D76C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7" y="2571"/>
              <a:ext cx="861" cy="76"/>
            </a:xfrm>
            <a:custGeom>
              <a:avLst/>
              <a:gdLst>
                <a:gd name="T0" fmla="*/ 0 w 861"/>
                <a:gd name="T1" fmla="*/ 0 h 76"/>
                <a:gd name="T2" fmla="*/ 861 w 861"/>
                <a:gd name="T3" fmla="*/ 0 h 76"/>
                <a:gd name="T4" fmla="*/ 861 w 861"/>
                <a:gd name="T5" fmla="*/ 76 h 76"/>
                <a:gd name="T6" fmla="*/ 0 w 861"/>
                <a:gd name="T7" fmla="*/ 76 h 76"/>
                <a:gd name="T8" fmla="*/ 0 w 861"/>
                <a:gd name="T9" fmla="*/ 0 h 76"/>
                <a:gd name="T10" fmla="*/ 0 w 861"/>
                <a:gd name="T11" fmla="*/ 0 h 76"/>
                <a:gd name="T12" fmla="*/ 861 w 861"/>
                <a:gd name="T13" fmla="*/ 0 h 76"/>
                <a:gd name="T14" fmla="*/ 861 w 861"/>
                <a:gd name="T15" fmla="*/ 69 h 76"/>
                <a:gd name="T16" fmla="*/ 0 w 861"/>
                <a:gd name="T17" fmla="*/ 69 h 76"/>
                <a:gd name="T18" fmla="*/ 0 w 861"/>
                <a:gd name="T19" fmla="*/ 0 h 7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76">
                  <a:moveTo>
                    <a:pt x="0" y="0"/>
                  </a:moveTo>
                  <a:lnTo>
                    <a:pt x="861" y="0"/>
                  </a:lnTo>
                  <a:lnTo>
                    <a:pt x="861" y="76"/>
                  </a:lnTo>
                  <a:lnTo>
                    <a:pt x="0" y="7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69"/>
                  </a:lnTo>
                  <a:lnTo>
                    <a:pt x="0" y="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45" name="Freeform 884">
              <a:extLst>
                <a:ext uri="{FF2B5EF4-FFF2-40B4-BE49-F238E27FC236}">
                  <a16:creationId xmlns:a16="http://schemas.microsoft.com/office/drawing/2014/main" id="{553D1562-0F16-0247-AE47-C18B5B35FF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7" y="2571"/>
              <a:ext cx="861" cy="69"/>
            </a:xfrm>
            <a:custGeom>
              <a:avLst/>
              <a:gdLst>
                <a:gd name="T0" fmla="*/ 0 w 861"/>
                <a:gd name="T1" fmla="*/ 0 h 69"/>
                <a:gd name="T2" fmla="*/ 861 w 861"/>
                <a:gd name="T3" fmla="*/ 0 h 69"/>
                <a:gd name="T4" fmla="*/ 861 w 861"/>
                <a:gd name="T5" fmla="*/ 69 h 69"/>
                <a:gd name="T6" fmla="*/ 0 w 861"/>
                <a:gd name="T7" fmla="*/ 69 h 69"/>
                <a:gd name="T8" fmla="*/ 0 w 861"/>
                <a:gd name="T9" fmla="*/ 0 h 69"/>
                <a:gd name="T10" fmla="*/ 0 w 861"/>
                <a:gd name="T11" fmla="*/ 0 h 69"/>
                <a:gd name="T12" fmla="*/ 861 w 861"/>
                <a:gd name="T13" fmla="*/ 0 h 69"/>
                <a:gd name="T14" fmla="*/ 861 w 861"/>
                <a:gd name="T15" fmla="*/ 64 h 69"/>
                <a:gd name="T16" fmla="*/ 0 w 861"/>
                <a:gd name="T17" fmla="*/ 64 h 69"/>
                <a:gd name="T18" fmla="*/ 0 w 861"/>
                <a:gd name="T19" fmla="*/ 0 h 6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69">
                  <a:moveTo>
                    <a:pt x="0" y="0"/>
                  </a:moveTo>
                  <a:lnTo>
                    <a:pt x="861" y="0"/>
                  </a:lnTo>
                  <a:lnTo>
                    <a:pt x="861" y="69"/>
                  </a:lnTo>
                  <a:lnTo>
                    <a:pt x="0" y="69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64"/>
                  </a:lnTo>
                  <a:lnTo>
                    <a:pt x="0" y="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46" name="Freeform 885">
              <a:extLst>
                <a:ext uri="{FF2B5EF4-FFF2-40B4-BE49-F238E27FC236}">
                  <a16:creationId xmlns:a16="http://schemas.microsoft.com/office/drawing/2014/main" id="{5EFE05C6-F8B2-C24F-8F78-9B2C54BA916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7" y="2571"/>
              <a:ext cx="861" cy="64"/>
            </a:xfrm>
            <a:custGeom>
              <a:avLst/>
              <a:gdLst>
                <a:gd name="T0" fmla="*/ 0 w 861"/>
                <a:gd name="T1" fmla="*/ 0 h 64"/>
                <a:gd name="T2" fmla="*/ 861 w 861"/>
                <a:gd name="T3" fmla="*/ 0 h 64"/>
                <a:gd name="T4" fmla="*/ 861 w 861"/>
                <a:gd name="T5" fmla="*/ 64 h 64"/>
                <a:gd name="T6" fmla="*/ 0 w 861"/>
                <a:gd name="T7" fmla="*/ 64 h 64"/>
                <a:gd name="T8" fmla="*/ 0 w 861"/>
                <a:gd name="T9" fmla="*/ 0 h 64"/>
                <a:gd name="T10" fmla="*/ 0 w 861"/>
                <a:gd name="T11" fmla="*/ 0 h 64"/>
                <a:gd name="T12" fmla="*/ 861 w 861"/>
                <a:gd name="T13" fmla="*/ 0 h 64"/>
                <a:gd name="T14" fmla="*/ 861 w 861"/>
                <a:gd name="T15" fmla="*/ 58 h 64"/>
                <a:gd name="T16" fmla="*/ 0 w 861"/>
                <a:gd name="T17" fmla="*/ 58 h 64"/>
                <a:gd name="T18" fmla="*/ 0 w 861"/>
                <a:gd name="T19" fmla="*/ 0 h 6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64">
                  <a:moveTo>
                    <a:pt x="0" y="0"/>
                  </a:moveTo>
                  <a:lnTo>
                    <a:pt x="861" y="0"/>
                  </a:lnTo>
                  <a:lnTo>
                    <a:pt x="861" y="64"/>
                  </a:lnTo>
                  <a:lnTo>
                    <a:pt x="0" y="6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58"/>
                  </a:lnTo>
                  <a:lnTo>
                    <a:pt x="0" y="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F1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47" name="Freeform 886">
              <a:extLst>
                <a:ext uri="{FF2B5EF4-FFF2-40B4-BE49-F238E27FC236}">
                  <a16:creationId xmlns:a16="http://schemas.microsoft.com/office/drawing/2014/main" id="{2C51A52E-68A3-374B-97B5-3CE34CAE9BC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7" y="2571"/>
              <a:ext cx="861" cy="58"/>
            </a:xfrm>
            <a:custGeom>
              <a:avLst/>
              <a:gdLst>
                <a:gd name="T0" fmla="*/ 0 w 861"/>
                <a:gd name="T1" fmla="*/ 0 h 58"/>
                <a:gd name="T2" fmla="*/ 861 w 861"/>
                <a:gd name="T3" fmla="*/ 0 h 58"/>
                <a:gd name="T4" fmla="*/ 861 w 861"/>
                <a:gd name="T5" fmla="*/ 58 h 58"/>
                <a:gd name="T6" fmla="*/ 0 w 861"/>
                <a:gd name="T7" fmla="*/ 58 h 58"/>
                <a:gd name="T8" fmla="*/ 0 w 861"/>
                <a:gd name="T9" fmla="*/ 0 h 58"/>
                <a:gd name="T10" fmla="*/ 0 w 861"/>
                <a:gd name="T11" fmla="*/ 0 h 58"/>
                <a:gd name="T12" fmla="*/ 861 w 861"/>
                <a:gd name="T13" fmla="*/ 0 h 58"/>
                <a:gd name="T14" fmla="*/ 861 w 861"/>
                <a:gd name="T15" fmla="*/ 52 h 58"/>
                <a:gd name="T16" fmla="*/ 0 w 861"/>
                <a:gd name="T17" fmla="*/ 52 h 58"/>
                <a:gd name="T18" fmla="*/ 0 w 861"/>
                <a:gd name="T19" fmla="*/ 0 h 5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58">
                  <a:moveTo>
                    <a:pt x="0" y="0"/>
                  </a:moveTo>
                  <a:lnTo>
                    <a:pt x="861" y="0"/>
                  </a:lnTo>
                  <a:lnTo>
                    <a:pt x="861" y="58"/>
                  </a:lnTo>
                  <a:lnTo>
                    <a:pt x="0" y="58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52"/>
                  </a:lnTo>
                  <a:lnTo>
                    <a:pt x="0" y="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48" name="Freeform 887">
              <a:extLst>
                <a:ext uri="{FF2B5EF4-FFF2-40B4-BE49-F238E27FC236}">
                  <a16:creationId xmlns:a16="http://schemas.microsoft.com/office/drawing/2014/main" id="{F4A9E4F8-94B5-D842-B114-A0009E5A8D3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7" y="2571"/>
              <a:ext cx="861" cy="52"/>
            </a:xfrm>
            <a:custGeom>
              <a:avLst/>
              <a:gdLst>
                <a:gd name="T0" fmla="*/ 0 w 861"/>
                <a:gd name="T1" fmla="*/ 0 h 52"/>
                <a:gd name="T2" fmla="*/ 861 w 861"/>
                <a:gd name="T3" fmla="*/ 0 h 52"/>
                <a:gd name="T4" fmla="*/ 861 w 861"/>
                <a:gd name="T5" fmla="*/ 52 h 52"/>
                <a:gd name="T6" fmla="*/ 0 w 861"/>
                <a:gd name="T7" fmla="*/ 52 h 52"/>
                <a:gd name="T8" fmla="*/ 0 w 861"/>
                <a:gd name="T9" fmla="*/ 0 h 52"/>
                <a:gd name="T10" fmla="*/ 0 w 861"/>
                <a:gd name="T11" fmla="*/ 0 h 52"/>
                <a:gd name="T12" fmla="*/ 861 w 861"/>
                <a:gd name="T13" fmla="*/ 0 h 52"/>
                <a:gd name="T14" fmla="*/ 861 w 861"/>
                <a:gd name="T15" fmla="*/ 46 h 52"/>
                <a:gd name="T16" fmla="*/ 0 w 861"/>
                <a:gd name="T17" fmla="*/ 46 h 52"/>
                <a:gd name="T18" fmla="*/ 0 w 861"/>
                <a:gd name="T19" fmla="*/ 0 h 5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52">
                  <a:moveTo>
                    <a:pt x="0" y="0"/>
                  </a:moveTo>
                  <a:lnTo>
                    <a:pt x="861" y="0"/>
                  </a:lnTo>
                  <a:lnTo>
                    <a:pt x="861" y="52"/>
                  </a:lnTo>
                  <a:lnTo>
                    <a:pt x="0" y="52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46"/>
                  </a:lnTo>
                  <a:lnTo>
                    <a:pt x="0" y="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49" name="Freeform 888">
              <a:extLst>
                <a:ext uri="{FF2B5EF4-FFF2-40B4-BE49-F238E27FC236}">
                  <a16:creationId xmlns:a16="http://schemas.microsoft.com/office/drawing/2014/main" id="{E7A1F157-2CDC-2F48-9F24-941B3131284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7" y="2571"/>
              <a:ext cx="861" cy="46"/>
            </a:xfrm>
            <a:custGeom>
              <a:avLst/>
              <a:gdLst>
                <a:gd name="T0" fmla="*/ 0 w 861"/>
                <a:gd name="T1" fmla="*/ 0 h 46"/>
                <a:gd name="T2" fmla="*/ 861 w 861"/>
                <a:gd name="T3" fmla="*/ 0 h 46"/>
                <a:gd name="T4" fmla="*/ 861 w 861"/>
                <a:gd name="T5" fmla="*/ 46 h 46"/>
                <a:gd name="T6" fmla="*/ 0 w 861"/>
                <a:gd name="T7" fmla="*/ 46 h 46"/>
                <a:gd name="T8" fmla="*/ 0 w 861"/>
                <a:gd name="T9" fmla="*/ 0 h 46"/>
                <a:gd name="T10" fmla="*/ 0 w 861"/>
                <a:gd name="T11" fmla="*/ 0 h 46"/>
                <a:gd name="T12" fmla="*/ 861 w 861"/>
                <a:gd name="T13" fmla="*/ 0 h 46"/>
                <a:gd name="T14" fmla="*/ 861 w 861"/>
                <a:gd name="T15" fmla="*/ 41 h 46"/>
                <a:gd name="T16" fmla="*/ 0 w 861"/>
                <a:gd name="T17" fmla="*/ 41 h 46"/>
                <a:gd name="T18" fmla="*/ 0 w 861"/>
                <a:gd name="T19" fmla="*/ 0 h 4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46">
                  <a:moveTo>
                    <a:pt x="0" y="0"/>
                  </a:moveTo>
                  <a:lnTo>
                    <a:pt x="861" y="0"/>
                  </a:lnTo>
                  <a:lnTo>
                    <a:pt x="861" y="46"/>
                  </a:lnTo>
                  <a:lnTo>
                    <a:pt x="0" y="4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41"/>
                  </a:lnTo>
                  <a:lnTo>
                    <a:pt x="0" y="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50" name="Freeform 889">
              <a:extLst>
                <a:ext uri="{FF2B5EF4-FFF2-40B4-BE49-F238E27FC236}">
                  <a16:creationId xmlns:a16="http://schemas.microsoft.com/office/drawing/2014/main" id="{9D8E3151-A756-7A4A-8E54-427B16D6E0A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7" y="2571"/>
              <a:ext cx="861" cy="41"/>
            </a:xfrm>
            <a:custGeom>
              <a:avLst/>
              <a:gdLst>
                <a:gd name="T0" fmla="*/ 0 w 861"/>
                <a:gd name="T1" fmla="*/ 0 h 41"/>
                <a:gd name="T2" fmla="*/ 861 w 861"/>
                <a:gd name="T3" fmla="*/ 0 h 41"/>
                <a:gd name="T4" fmla="*/ 861 w 861"/>
                <a:gd name="T5" fmla="*/ 41 h 41"/>
                <a:gd name="T6" fmla="*/ 0 w 861"/>
                <a:gd name="T7" fmla="*/ 41 h 41"/>
                <a:gd name="T8" fmla="*/ 0 w 861"/>
                <a:gd name="T9" fmla="*/ 0 h 41"/>
                <a:gd name="T10" fmla="*/ 0 w 861"/>
                <a:gd name="T11" fmla="*/ 0 h 41"/>
                <a:gd name="T12" fmla="*/ 861 w 861"/>
                <a:gd name="T13" fmla="*/ 0 h 41"/>
                <a:gd name="T14" fmla="*/ 861 w 861"/>
                <a:gd name="T15" fmla="*/ 35 h 41"/>
                <a:gd name="T16" fmla="*/ 0 w 861"/>
                <a:gd name="T17" fmla="*/ 35 h 41"/>
                <a:gd name="T18" fmla="*/ 0 w 861"/>
                <a:gd name="T19" fmla="*/ 0 h 4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41">
                  <a:moveTo>
                    <a:pt x="0" y="0"/>
                  </a:moveTo>
                  <a:lnTo>
                    <a:pt x="861" y="0"/>
                  </a:lnTo>
                  <a:lnTo>
                    <a:pt x="861" y="41"/>
                  </a:lnTo>
                  <a:lnTo>
                    <a:pt x="0" y="41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35"/>
                  </a:lnTo>
                  <a:lnTo>
                    <a:pt x="0" y="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51" name="Freeform 890">
              <a:extLst>
                <a:ext uri="{FF2B5EF4-FFF2-40B4-BE49-F238E27FC236}">
                  <a16:creationId xmlns:a16="http://schemas.microsoft.com/office/drawing/2014/main" id="{C4E1103B-24E7-7E4F-B69B-6F40247DC5D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7" y="2571"/>
              <a:ext cx="861" cy="35"/>
            </a:xfrm>
            <a:custGeom>
              <a:avLst/>
              <a:gdLst>
                <a:gd name="T0" fmla="*/ 0 w 861"/>
                <a:gd name="T1" fmla="*/ 0 h 35"/>
                <a:gd name="T2" fmla="*/ 861 w 861"/>
                <a:gd name="T3" fmla="*/ 0 h 35"/>
                <a:gd name="T4" fmla="*/ 861 w 861"/>
                <a:gd name="T5" fmla="*/ 35 h 35"/>
                <a:gd name="T6" fmla="*/ 0 w 861"/>
                <a:gd name="T7" fmla="*/ 35 h 35"/>
                <a:gd name="T8" fmla="*/ 0 w 861"/>
                <a:gd name="T9" fmla="*/ 0 h 35"/>
                <a:gd name="T10" fmla="*/ 0 w 861"/>
                <a:gd name="T11" fmla="*/ 0 h 35"/>
                <a:gd name="T12" fmla="*/ 861 w 861"/>
                <a:gd name="T13" fmla="*/ 0 h 35"/>
                <a:gd name="T14" fmla="*/ 861 w 861"/>
                <a:gd name="T15" fmla="*/ 29 h 35"/>
                <a:gd name="T16" fmla="*/ 0 w 861"/>
                <a:gd name="T17" fmla="*/ 29 h 35"/>
                <a:gd name="T18" fmla="*/ 0 w 861"/>
                <a:gd name="T19" fmla="*/ 0 h 3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35">
                  <a:moveTo>
                    <a:pt x="0" y="0"/>
                  </a:moveTo>
                  <a:lnTo>
                    <a:pt x="861" y="0"/>
                  </a:lnTo>
                  <a:lnTo>
                    <a:pt x="861" y="35"/>
                  </a:lnTo>
                  <a:lnTo>
                    <a:pt x="0" y="35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29"/>
                  </a:lnTo>
                  <a:lnTo>
                    <a:pt x="0" y="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52" name="Freeform 891">
              <a:extLst>
                <a:ext uri="{FF2B5EF4-FFF2-40B4-BE49-F238E27FC236}">
                  <a16:creationId xmlns:a16="http://schemas.microsoft.com/office/drawing/2014/main" id="{B21C170A-E4AE-734A-980C-3BDB426F17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7" y="2571"/>
              <a:ext cx="861" cy="29"/>
            </a:xfrm>
            <a:custGeom>
              <a:avLst/>
              <a:gdLst>
                <a:gd name="T0" fmla="*/ 0 w 861"/>
                <a:gd name="T1" fmla="*/ 0 h 29"/>
                <a:gd name="T2" fmla="*/ 861 w 861"/>
                <a:gd name="T3" fmla="*/ 0 h 29"/>
                <a:gd name="T4" fmla="*/ 861 w 861"/>
                <a:gd name="T5" fmla="*/ 29 h 29"/>
                <a:gd name="T6" fmla="*/ 0 w 861"/>
                <a:gd name="T7" fmla="*/ 29 h 29"/>
                <a:gd name="T8" fmla="*/ 0 w 861"/>
                <a:gd name="T9" fmla="*/ 0 h 29"/>
                <a:gd name="T10" fmla="*/ 0 w 861"/>
                <a:gd name="T11" fmla="*/ 0 h 29"/>
                <a:gd name="T12" fmla="*/ 861 w 861"/>
                <a:gd name="T13" fmla="*/ 0 h 29"/>
                <a:gd name="T14" fmla="*/ 861 w 861"/>
                <a:gd name="T15" fmla="*/ 23 h 29"/>
                <a:gd name="T16" fmla="*/ 0 w 861"/>
                <a:gd name="T17" fmla="*/ 23 h 29"/>
                <a:gd name="T18" fmla="*/ 0 w 861"/>
                <a:gd name="T19" fmla="*/ 0 h 2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29">
                  <a:moveTo>
                    <a:pt x="0" y="0"/>
                  </a:moveTo>
                  <a:lnTo>
                    <a:pt x="861" y="0"/>
                  </a:lnTo>
                  <a:lnTo>
                    <a:pt x="861" y="29"/>
                  </a:lnTo>
                  <a:lnTo>
                    <a:pt x="0" y="29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23"/>
                  </a:lnTo>
                  <a:lnTo>
                    <a:pt x="0" y="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53" name="Freeform 892">
              <a:extLst>
                <a:ext uri="{FF2B5EF4-FFF2-40B4-BE49-F238E27FC236}">
                  <a16:creationId xmlns:a16="http://schemas.microsoft.com/office/drawing/2014/main" id="{A9EEDE8B-4BBC-7048-B8EF-47AA63A200A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7" y="2571"/>
              <a:ext cx="861" cy="23"/>
            </a:xfrm>
            <a:custGeom>
              <a:avLst/>
              <a:gdLst>
                <a:gd name="T0" fmla="*/ 0 w 861"/>
                <a:gd name="T1" fmla="*/ 0 h 23"/>
                <a:gd name="T2" fmla="*/ 861 w 861"/>
                <a:gd name="T3" fmla="*/ 0 h 23"/>
                <a:gd name="T4" fmla="*/ 861 w 861"/>
                <a:gd name="T5" fmla="*/ 23 h 23"/>
                <a:gd name="T6" fmla="*/ 0 w 861"/>
                <a:gd name="T7" fmla="*/ 23 h 23"/>
                <a:gd name="T8" fmla="*/ 0 w 861"/>
                <a:gd name="T9" fmla="*/ 0 h 23"/>
                <a:gd name="T10" fmla="*/ 0 w 861"/>
                <a:gd name="T11" fmla="*/ 0 h 23"/>
                <a:gd name="T12" fmla="*/ 861 w 861"/>
                <a:gd name="T13" fmla="*/ 0 h 23"/>
                <a:gd name="T14" fmla="*/ 861 w 861"/>
                <a:gd name="T15" fmla="*/ 18 h 23"/>
                <a:gd name="T16" fmla="*/ 0 w 861"/>
                <a:gd name="T17" fmla="*/ 18 h 23"/>
                <a:gd name="T18" fmla="*/ 0 w 861"/>
                <a:gd name="T19" fmla="*/ 0 h 2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23">
                  <a:moveTo>
                    <a:pt x="0" y="0"/>
                  </a:moveTo>
                  <a:lnTo>
                    <a:pt x="861" y="0"/>
                  </a:lnTo>
                  <a:lnTo>
                    <a:pt x="861" y="23"/>
                  </a:lnTo>
                  <a:lnTo>
                    <a:pt x="0" y="23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18"/>
                  </a:lnTo>
                  <a:lnTo>
                    <a:pt x="0" y="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AEA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54" name="Freeform 893">
              <a:extLst>
                <a:ext uri="{FF2B5EF4-FFF2-40B4-BE49-F238E27FC236}">
                  <a16:creationId xmlns:a16="http://schemas.microsoft.com/office/drawing/2014/main" id="{5B36F494-6551-2349-9858-0DB2C28B05C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7" y="2571"/>
              <a:ext cx="861" cy="18"/>
            </a:xfrm>
            <a:custGeom>
              <a:avLst/>
              <a:gdLst>
                <a:gd name="T0" fmla="*/ 0 w 861"/>
                <a:gd name="T1" fmla="*/ 0 h 18"/>
                <a:gd name="T2" fmla="*/ 861 w 861"/>
                <a:gd name="T3" fmla="*/ 0 h 18"/>
                <a:gd name="T4" fmla="*/ 861 w 861"/>
                <a:gd name="T5" fmla="*/ 18 h 18"/>
                <a:gd name="T6" fmla="*/ 0 w 861"/>
                <a:gd name="T7" fmla="*/ 18 h 18"/>
                <a:gd name="T8" fmla="*/ 0 w 861"/>
                <a:gd name="T9" fmla="*/ 0 h 18"/>
                <a:gd name="T10" fmla="*/ 0 w 861"/>
                <a:gd name="T11" fmla="*/ 0 h 18"/>
                <a:gd name="T12" fmla="*/ 861 w 861"/>
                <a:gd name="T13" fmla="*/ 0 h 18"/>
                <a:gd name="T14" fmla="*/ 861 w 861"/>
                <a:gd name="T15" fmla="*/ 11 h 18"/>
                <a:gd name="T16" fmla="*/ 0 w 861"/>
                <a:gd name="T17" fmla="*/ 11 h 18"/>
                <a:gd name="T18" fmla="*/ 0 w 861"/>
                <a:gd name="T19" fmla="*/ 0 h 1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18">
                  <a:moveTo>
                    <a:pt x="0" y="0"/>
                  </a:moveTo>
                  <a:lnTo>
                    <a:pt x="861" y="0"/>
                  </a:lnTo>
                  <a:lnTo>
                    <a:pt x="861" y="18"/>
                  </a:lnTo>
                  <a:lnTo>
                    <a:pt x="0" y="18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11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9E9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55" name="Freeform 894">
              <a:extLst>
                <a:ext uri="{FF2B5EF4-FFF2-40B4-BE49-F238E27FC236}">
                  <a16:creationId xmlns:a16="http://schemas.microsoft.com/office/drawing/2014/main" id="{4B6086E7-45B0-4146-A443-5D9C7E8DF52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7" y="2571"/>
              <a:ext cx="861" cy="11"/>
            </a:xfrm>
            <a:custGeom>
              <a:avLst/>
              <a:gdLst>
                <a:gd name="T0" fmla="*/ 0 w 861"/>
                <a:gd name="T1" fmla="*/ 0 h 11"/>
                <a:gd name="T2" fmla="*/ 861 w 861"/>
                <a:gd name="T3" fmla="*/ 0 h 11"/>
                <a:gd name="T4" fmla="*/ 861 w 861"/>
                <a:gd name="T5" fmla="*/ 11 h 11"/>
                <a:gd name="T6" fmla="*/ 0 w 861"/>
                <a:gd name="T7" fmla="*/ 11 h 11"/>
                <a:gd name="T8" fmla="*/ 0 w 861"/>
                <a:gd name="T9" fmla="*/ 0 h 11"/>
                <a:gd name="T10" fmla="*/ 0 w 861"/>
                <a:gd name="T11" fmla="*/ 0 h 11"/>
                <a:gd name="T12" fmla="*/ 861 w 861"/>
                <a:gd name="T13" fmla="*/ 0 h 11"/>
                <a:gd name="T14" fmla="*/ 861 w 861"/>
                <a:gd name="T15" fmla="*/ 6 h 11"/>
                <a:gd name="T16" fmla="*/ 0 w 861"/>
                <a:gd name="T17" fmla="*/ 6 h 11"/>
                <a:gd name="T18" fmla="*/ 0 w 861"/>
                <a:gd name="T19" fmla="*/ 0 h 1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11">
                  <a:moveTo>
                    <a:pt x="0" y="0"/>
                  </a:moveTo>
                  <a:lnTo>
                    <a:pt x="861" y="0"/>
                  </a:lnTo>
                  <a:lnTo>
                    <a:pt x="861" y="11"/>
                  </a:lnTo>
                  <a:lnTo>
                    <a:pt x="0" y="11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6"/>
                  </a:lnTo>
                  <a:lnTo>
                    <a:pt x="0" y="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E8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56" name="Freeform 895">
              <a:extLst>
                <a:ext uri="{FF2B5EF4-FFF2-40B4-BE49-F238E27FC236}">
                  <a16:creationId xmlns:a16="http://schemas.microsoft.com/office/drawing/2014/main" id="{A4E91EF5-A561-CC44-BC5B-150370E1373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7" y="2571"/>
              <a:ext cx="861" cy="6"/>
            </a:xfrm>
            <a:custGeom>
              <a:avLst/>
              <a:gdLst>
                <a:gd name="T0" fmla="*/ 0 w 861"/>
                <a:gd name="T1" fmla="*/ 0 h 6"/>
                <a:gd name="T2" fmla="*/ 861 w 861"/>
                <a:gd name="T3" fmla="*/ 0 h 6"/>
                <a:gd name="T4" fmla="*/ 861 w 861"/>
                <a:gd name="T5" fmla="*/ 6 h 6"/>
                <a:gd name="T6" fmla="*/ 0 w 861"/>
                <a:gd name="T7" fmla="*/ 6 h 6"/>
                <a:gd name="T8" fmla="*/ 0 w 861"/>
                <a:gd name="T9" fmla="*/ 0 h 6"/>
                <a:gd name="T10" fmla="*/ 0 w 861"/>
                <a:gd name="T11" fmla="*/ 0 h 6"/>
                <a:gd name="T12" fmla="*/ 861 w 861"/>
                <a:gd name="T13" fmla="*/ 0 h 6"/>
                <a:gd name="T14" fmla="*/ 861 w 861"/>
                <a:gd name="T15" fmla="*/ 0 h 6"/>
                <a:gd name="T16" fmla="*/ 0 w 861"/>
                <a:gd name="T17" fmla="*/ 0 h 6"/>
                <a:gd name="T18" fmla="*/ 0 w 861"/>
                <a:gd name="T19" fmla="*/ 0 h 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6">
                  <a:moveTo>
                    <a:pt x="0" y="0"/>
                  </a:moveTo>
                  <a:lnTo>
                    <a:pt x="861" y="0"/>
                  </a:lnTo>
                  <a:lnTo>
                    <a:pt x="861" y="6"/>
                  </a:lnTo>
                  <a:lnTo>
                    <a:pt x="0" y="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57" name="Freeform 896">
              <a:extLst>
                <a:ext uri="{FF2B5EF4-FFF2-40B4-BE49-F238E27FC236}">
                  <a16:creationId xmlns:a16="http://schemas.microsoft.com/office/drawing/2014/main" id="{EF80AA9E-3B33-4742-8F45-87E7E6662927}"/>
                </a:ext>
              </a:extLst>
            </p:cNvPr>
            <p:cNvSpPr>
              <a:spLocks/>
            </p:cNvSpPr>
            <p:nvPr/>
          </p:nvSpPr>
          <p:spPr bwMode="auto">
            <a:xfrm>
              <a:off x="4533" y="2571"/>
              <a:ext cx="95" cy="194"/>
            </a:xfrm>
            <a:custGeom>
              <a:avLst/>
              <a:gdLst>
                <a:gd name="T0" fmla="*/ 0 w 95"/>
                <a:gd name="T1" fmla="*/ 194 h 194"/>
                <a:gd name="T2" fmla="*/ 95 w 95"/>
                <a:gd name="T3" fmla="*/ 97 h 194"/>
                <a:gd name="T4" fmla="*/ 95 w 95"/>
                <a:gd name="T5" fmla="*/ 0 h 194"/>
                <a:gd name="T6" fmla="*/ 85 w 95"/>
                <a:gd name="T7" fmla="*/ 28 h 194"/>
                <a:gd name="T8" fmla="*/ 74 w 95"/>
                <a:gd name="T9" fmla="*/ 55 h 194"/>
                <a:gd name="T10" fmla="*/ 59 w 95"/>
                <a:gd name="T11" fmla="*/ 81 h 194"/>
                <a:gd name="T12" fmla="*/ 41 w 95"/>
                <a:gd name="T13" fmla="*/ 104 h 194"/>
                <a:gd name="T14" fmla="*/ 22 w 95"/>
                <a:gd name="T15" fmla="*/ 125 h 194"/>
                <a:gd name="T16" fmla="*/ 0 w 95"/>
                <a:gd name="T17" fmla="*/ 145 h 194"/>
                <a:gd name="T18" fmla="*/ 0 w 95"/>
                <a:gd name="T19" fmla="*/ 194 h 19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5" h="194">
                  <a:moveTo>
                    <a:pt x="0" y="194"/>
                  </a:moveTo>
                  <a:lnTo>
                    <a:pt x="95" y="97"/>
                  </a:lnTo>
                  <a:lnTo>
                    <a:pt x="95" y="0"/>
                  </a:lnTo>
                  <a:lnTo>
                    <a:pt x="85" y="28"/>
                  </a:lnTo>
                  <a:lnTo>
                    <a:pt x="74" y="55"/>
                  </a:lnTo>
                  <a:lnTo>
                    <a:pt x="59" y="81"/>
                  </a:lnTo>
                  <a:lnTo>
                    <a:pt x="41" y="104"/>
                  </a:lnTo>
                  <a:lnTo>
                    <a:pt x="22" y="125"/>
                  </a:lnTo>
                  <a:lnTo>
                    <a:pt x="0" y="145"/>
                  </a:lnTo>
                  <a:lnTo>
                    <a:pt x="0" y="194"/>
                  </a:lnTo>
                  <a:close/>
                </a:path>
              </a:pathLst>
            </a:custGeom>
            <a:solidFill>
              <a:srgbClr val="9A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58" name="Freeform 897">
              <a:extLst>
                <a:ext uri="{FF2B5EF4-FFF2-40B4-BE49-F238E27FC236}">
                  <a16:creationId xmlns:a16="http://schemas.microsoft.com/office/drawing/2014/main" id="{7F59F60B-6672-2C4A-A57A-8F524F12C66F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2" y="2590"/>
              <a:ext cx="33" cy="10"/>
            </a:xfrm>
            <a:custGeom>
              <a:avLst/>
              <a:gdLst>
                <a:gd name="T0" fmla="*/ 5 w 33"/>
                <a:gd name="T1" fmla="*/ 0 h 10"/>
                <a:gd name="T2" fmla="*/ 33 w 33"/>
                <a:gd name="T3" fmla="*/ 0 h 10"/>
                <a:gd name="T4" fmla="*/ 31 w 33"/>
                <a:gd name="T5" fmla="*/ 5 h 10"/>
                <a:gd name="T6" fmla="*/ 28 w 33"/>
                <a:gd name="T7" fmla="*/ 10 h 10"/>
                <a:gd name="T8" fmla="*/ 0 w 33"/>
                <a:gd name="T9" fmla="*/ 10 h 10"/>
                <a:gd name="T10" fmla="*/ 3 w 33"/>
                <a:gd name="T11" fmla="*/ 5 h 10"/>
                <a:gd name="T12" fmla="*/ 5 w 33"/>
                <a:gd name="T13" fmla="*/ 0 h 1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3" h="10">
                  <a:moveTo>
                    <a:pt x="5" y="0"/>
                  </a:moveTo>
                  <a:lnTo>
                    <a:pt x="33" y="0"/>
                  </a:lnTo>
                  <a:lnTo>
                    <a:pt x="31" y="5"/>
                  </a:lnTo>
                  <a:lnTo>
                    <a:pt x="28" y="10"/>
                  </a:lnTo>
                  <a:lnTo>
                    <a:pt x="0" y="10"/>
                  </a:lnTo>
                  <a:lnTo>
                    <a:pt x="3" y="5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59" name="Freeform 898">
              <a:extLst>
                <a:ext uri="{FF2B5EF4-FFF2-40B4-BE49-F238E27FC236}">
                  <a16:creationId xmlns:a16="http://schemas.microsoft.com/office/drawing/2014/main" id="{F3262E2A-05E9-124F-860D-1A3B522E8EB6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0" y="2590"/>
              <a:ext cx="34" cy="10"/>
            </a:xfrm>
            <a:custGeom>
              <a:avLst/>
              <a:gdLst>
                <a:gd name="T0" fmla="*/ 5 w 34"/>
                <a:gd name="T1" fmla="*/ 0 h 10"/>
                <a:gd name="T2" fmla="*/ 34 w 34"/>
                <a:gd name="T3" fmla="*/ 0 h 10"/>
                <a:gd name="T4" fmla="*/ 31 w 34"/>
                <a:gd name="T5" fmla="*/ 5 h 10"/>
                <a:gd name="T6" fmla="*/ 28 w 34"/>
                <a:gd name="T7" fmla="*/ 10 h 10"/>
                <a:gd name="T8" fmla="*/ 0 w 34"/>
                <a:gd name="T9" fmla="*/ 10 h 10"/>
                <a:gd name="T10" fmla="*/ 3 w 34"/>
                <a:gd name="T11" fmla="*/ 5 h 10"/>
                <a:gd name="T12" fmla="*/ 5 w 34"/>
                <a:gd name="T13" fmla="*/ 0 h 1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4" h="10">
                  <a:moveTo>
                    <a:pt x="5" y="0"/>
                  </a:moveTo>
                  <a:lnTo>
                    <a:pt x="34" y="0"/>
                  </a:lnTo>
                  <a:lnTo>
                    <a:pt x="31" y="5"/>
                  </a:lnTo>
                  <a:lnTo>
                    <a:pt x="28" y="10"/>
                  </a:lnTo>
                  <a:lnTo>
                    <a:pt x="0" y="10"/>
                  </a:lnTo>
                  <a:lnTo>
                    <a:pt x="3" y="5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60" name="Freeform 899">
              <a:extLst>
                <a:ext uri="{FF2B5EF4-FFF2-40B4-BE49-F238E27FC236}">
                  <a16:creationId xmlns:a16="http://schemas.microsoft.com/office/drawing/2014/main" id="{1D8B486B-ABA8-734C-A28D-514DCF160260}"/>
                </a:ext>
              </a:extLst>
            </p:cNvPr>
            <p:cNvSpPr>
              <a:spLocks/>
            </p:cNvSpPr>
            <p:nvPr/>
          </p:nvSpPr>
          <p:spPr bwMode="auto">
            <a:xfrm>
              <a:off x="4475" y="2590"/>
              <a:ext cx="34" cy="10"/>
            </a:xfrm>
            <a:custGeom>
              <a:avLst/>
              <a:gdLst>
                <a:gd name="T0" fmla="*/ 6 w 34"/>
                <a:gd name="T1" fmla="*/ 0 h 10"/>
                <a:gd name="T2" fmla="*/ 34 w 34"/>
                <a:gd name="T3" fmla="*/ 0 h 10"/>
                <a:gd name="T4" fmla="*/ 32 w 34"/>
                <a:gd name="T5" fmla="*/ 5 h 10"/>
                <a:gd name="T6" fmla="*/ 28 w 34"/>
                <a:gd name="T7" fmla="*/ 10 h 10"/>
                <a:gd name="T8" fmla="*/ 0 w 34"/>
                <a:gd name="T9" fmla="*/ 10 h 10"/>
                <a:gd name="T10" fmla="*/ 3 w 34"/>
                <a:gd name="T11" fmla="*/ 5 h 10"/>
                <a:gd name="T12" fmla="*/ 6 w 34"/>
                <a:gd name="T13" fmla="*/ 0 h 1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4" h="10">
                  <a:moveTo>
                    <a:pt x="6" y="0"/>
                  </a:moveTo>
                  <a:lnTo>
                    <a:pt x="34" y="0"/>
                  </a:lnTo>
                  <a:lnTo>
                    <a:pt x="32" y="5"/>
                  </a:lnTo>
                  <a:lnTo>
                    <a:pt x="28" y="10"/>
                  </a:lnTo>
                  <a:lnTo>
                    <a:pt x="0" y="10"/>
                  </a:lnTo>
                  <a:lnTo>
                    <a:pt x="3" y="5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61" name="Rectangle 900">
              <a:extLst>
                <a:ext uri="{FF2B5EF4-FFF2-40B4-BE49-F238E27FC236}">
                  <a16:creationId xmlns:a16="http://schemas.microsoft.com/office/drawing/2014/main" id="{9C6D6644-3B50-5F46-9759-79CD7B549D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7" y="2716"/>
              <a:ext cx="766" cy="49"/>
            </a:xfrm>
            <a:prstGeom prst="rect">
              <a:avLst/>
            </a:prstGeom>
            <a:solidFill>
              <a:srgbClr val="C0C0C0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endParaRPr lang="zh-TW" altLang="en-US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30962" name="Freeform 901">
              <a:extLst>
                <a:ext uri="{FF2B5EF4-FFF2-40B4-BE49-F238E27FC236}">
                  <a16:creationId xmlns:a16="http://schemas.microsoft.com/office/drawing/2014/main" id="{B66BE103-06AF-C84D-B0D4-41474E44F996}"/>
                </a:ext>
              </a:extLst>
            </p:cNvPr>
            <p:cNvSpPr>
              <a:spLocks/>
            </p:cNvSpPr>
            <p:nvPr/>
          </p:nvSpPr>
          <p:spPr bwMode="auto">
            <a:xfrm>
              <a:off x="3767" y="2571"/>
              <a:ext cx="861" cy="194"/>
            </a:xfrm>
            <a:custGeom>
              <a:avLst/>
              <a:gdLst>
                <a:gd name="T0" fmla="*/ 0 w 861"/>
                <a:gd name="T1" fmla="*/ 145 h 194"/>
                <a:gd name="T2" fmla="*/ 0 w 861"/>
                <a:gd name="T3" fmla="*/ 194 h 194"/>
                <a:gd name="T4" fmla="*/ 766 w 861"/>
                <a:gd name="T5" fmla="*/ 194 h 194"/>
                <a:gd name="T6" fmla="*/ 861 w 861"/>
                <a:gd name="T7" fmla="*/ 97 h 194"/>
                <a:gd name="T8" fmla="*/ 861 w 861"/>
                <a:gd name="T9" fmla="*/ 0 h 194"/>
                <a:gd name="T10" fmla="*/ 96 w 861"/>
                <a:gd name="T11" fmla="*/ 0 h 194"/>
                <a:gd name="T12" fmla="*/ 87 w 861"/>
                <a:gd name="T13" fmla="*/ 28 h 194"/>
                <a:gd name="T14" fmla="*/ 75 w 861"/>
                <a:gd name="T15" fmla="*/ 55 h 194"/>
                <a:gd name="T16" fmla="*/ 60 w 861"/>
                <a:gd name="T17" fmla="*/ 81 h 194"/>
                <a:gd name="T18" fmla="*/ 42 w 861"/>
                <a:gd name="T19" fmla="*/ 104 h 194"/>
                <a:gd name="T20" fmla="*/ 22 w 861"/>
                <a:gd name="T21" fmla="*/ 125 h 194"/>
                <a:gd name="T22" fmla="*/ 0 w 861"/>
                <a:gd name="T23" fmla="*/ 145 h 19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861" h="194">
                  <a:moveTo>
                    <a:pt x="0" y="145"/>
                  </a:moveTo>
                  <a:lnTo>
                    <a:pt x="0" y="194"/>
                  </a:lnTo>
                  <a:lnTo>
                    <a:pt x="766" y="194"/>
                  </a:lnTo>
                  <a:lnTo>
                    <a:pt x="861" y="97"/>
                  </a:lnTo>
                  <a:lnTo>
                    <a:pt x="861" y="0"/>
                  </a:lnTo>
                  <a:lnTo>
                    <a:pt x="96" y="0"/>
                  </a:lnTo>
                  <a:lnTo>
                    <a:pt x="87" y="28"/>
                  </a:lnTo>
                  <a:lnTo>
                    <a:pt x="75" y="55"/>
                  </a:lnTo>
                  <a:lnTo>
                    <a:pt x="60" y="81"/>
                  </a:lnTo>
                  <a:lnTo>
                    <a:pt x="42" y="104"/>
                  </a:lnTo>
                  <a:lnTo>
                    <a:pt x="22" y="125"/>
                  </a:lnTo>
                  <a:lnTo>
                    <a:pt x="0" y="145"/>
                  </a:lnTo>
                </a:path>
              </a:pathLst>
            </a:custGeom>
            <a:noFill/>
            <a:ln w="952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63" name="Freeform 902">
              <a:extLst>
                <a:ext uri="{FF2B5EF4-FFF2-40B4-BE49-F238E27FC236}">
                  <a16:creationId xmlns:a16="http://schemas.microsoft.com/office/drawing/2014/main" id="{97B0E422-6F48-FC4F-A80B-4DB7C9474D7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584"/>
              <a:ext cx="777" cy="119"/>
            </a:xfrm>
            <a:custGeom>
              <a:avLst/>
              <a:gdLst>
                <a:gd name="T0" fmla="*/ 0 w 777"/>
                <a:gd name="T1" fmla="*/ 0 h 119"/>
                <a:gd name="T2" fmla="*/ 777 w 777"/>
                <a:gd name="T3" fmla="*/ 0 h 119"/>
                <a:gd name="T4" fmla="*/ 777 w 777"/>
                <a:gd name="T5" fmla="*/ 119 h 119"/>
                <a:gd name="T6" fmla="*/ 0 w 777"/>
                <a:gd name="T7" fmla="*/ 119 h 119"/>
                <a:gd name="T8" fmla="*/ 0 w 777"/>
                <a:gd name="T9" fmla="*/ 0 h 119"/>
                <a:gd name="T10" fmla="*/ 0 w 777"/>
                <a:gd name="T11" fmla="*/ 2 h 119"/>
                <a:gd name="T12" fmla="*/ 777 w 777"/>
                <a:gd name="T13" fmla="*/ 2 h 119"/>
                <a:gd name="T14" fmla="*/ 777 w 777"/>
                <a:gd name="T15" fmla="*/ 119 h 119"/>
                <a:gd name="T16" fmla="*/ 0 w 777"/>
                <a:gd name="T17" fmla="*/ 119 h 119"/>
                <a:gd name="T18" fmla="*/ 0 w 777"/>
                <a:gd name="T19" fmla="*/ 2 h 11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119">
                  <a:moveTo>
                    <a:pt x="0" y="0"/>
                  </a:moveTo>
                  <a:lnTo>
                    <a:pt x="777" y="0"/>
                  </a:lnTo>
                  <a:lnTo>
                    <a:pt x="777" y="119"/>
                  </a:lnTo>
                  <a:lnTo>
                    <a:pt x="0" y="119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119"/>
                  </a:lnTo>
                  <a:lnTo>
                    <a:pt x="0" y="119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64" name="Freeform 903">
              <a:extLst>
                <a:ext uri="{FF2B5EF4-FFF2-40B4-BE49-F238E27FC236}">
                  <a16:creationId xmlns:a16="http://schemas.microsoft.com/office/drawing/2014/main" id="{DD023FC5-574E-4248-AF4C-FC1D9B428DE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586"/>
              <a:ext cx="777" cy="117"/>
            </a:xfrm>
            <a:custGeom>
              <a:avLst/>
              <a:gdLst>
                <a:gd name="T0" fmla="*/ 0 w 777"/>
                <a:gd name="T1" fmla="*/ 0 h 117"/>
                <a:gd name="T2" fmla="*/ 777 w 777"/>
                <a:gd name="T3" fmla="*/ 0 h 117"/>
                <a:gd name="T4" fmla="*/ 777 w 777"/>
                <a:gd name="T5" fmla="*/ 117 h 117"/>
                <a:gd name="T6" fmla="*/ 0 w 777"/>
                <a:gd name="T7" fmla="*/ 117 h 117"/>
                <a:gd name="T8" fmla="*/ 0 w 777"/>
                <a:gd name="T9" fmla="*/ 0 h 117"/>
                <a:gd name="T10" fmla="*/ 0 w 777"/>
                <a:gd name="T11" fmla="*/ 3 h 117"/>
                <a:gd name="T12" fmla="*/ 777 w 777"/>
                <a:gd name="T13" fmla="*/ 3 h 117"/>
                <a:gd name="T14" fmla="*/ 777 w 777"/>
                <a:gd name="T15" fmla="*/ 117 h 117"/>
                <a:gd name="T16" fmla="*/ 0 w 777"/>
                <a:gd name="T17" fmla="*/ 117 h 117"/>
                <a:gd name="T18" fmla="*/ 0 w 777"/>
                <a:gd name="T19" fmla="*/ 3 h 11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117">
                  <a:moveTo>
                    <a:pt x="0" y="0"/>
                  </a:moveTo>
                  <a:lnTo>
                    <a:pt x="777" y="0"/>
                  </a:lnTo>
                  <a:lnTo>
                    <a:pt x="777" y="117"/>
                  </a:lnTo>
                  <a:lnTo>
                    <a:pt x="0" y="117"/>
                  </a:lnTo>
                  <a:lnTo>
                    <a:pt x="0" y="0"/>
                  </a:lnTo>
                  <a:close/>
                  <a:moveTo>
                    <a:pt x="0" y="3"/>
                  </a:moveTo>
                  <a:lnTo>
                    <a:pt x="777" y="3"/>
                  </a:lnTo>
                  <a:lnTo>
                    <a:pt x="777" y="117"/>
                  </a:lnTo>
                  <a:lnTo>
                    <a:pt x="0" y="117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9B9B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65" name="Freeform 904">
              <a:extLst>
                <a:ext uri="{FF2B5EF4-FFF2-40B4-BE49-F238E27FC236}">
                  <a16:creationId xmlns:a16="http://schemas.microsoft.com/office/drawing/2014/main" id="{EB19D047-1918-9043-A1E3-4737CFD13D2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589"/>
              <a:ext cx="777" cy="114"/>
            </a:xfrm>
            <a:custGeom>
              <a:avLst/>
              <a:gdLst>
                <a:gd name="T0" fmla="*/ 0 w 777"/>
                <a:gd name="T1" fmla="*/ 0 h 114"/>
                <a:gd name="T2" fmla="*/ 777 w 777"/>
                <a:gd name="T3" fmla="*/ 0 h 114"/>
                <a:gd name="T4" fmla="*/ 777 w 777"/>
                <a:gd name="T5" fmla="*/ 114 h 114"/>
                <a:gd name="T6" fmla="*/ 0 w 777"/>
                <a:gd name="T7" fmla="*/ 114 h 114"/>
                <a:gd name="T8" fmla="*/ 0 w 777"/>
                <a:gd name="T9" fmla="*/ 0 h 114"/>
                <a:gd name="T10" fmla="*/ 0 w 777"/>
                <a:gd name="T11" fmla="*/ 2 h 114"/>
                <a:gd name="T12" fmla="*/ 777 w 777"/>
                <a:gd name="T13" fmla="*/ 2 h 114"/>
                <a:gd name="T14" fmla="*/ 777 w 777"/>
                <a:gd name="T15" fmla="*/ 114 h 114"/>
                <a:gd name="T16" fmla="*/ 0 w 777"/>
                <a:gd name="T17" fmla="*/ 114 h 114"/>
                <a:gd name="T18" fmla="*/ 0 w 777"/>
                <a:gd name="T19" fmla="*/ 2 h 11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114">
                  <a:moveTo>
                    <a:pt x="0" y="0"/>
                  </a:moveTo>
                  <a:lnTo>
                    <a:pt x="777" y="0"/>
                  </a:lnTo>
                  <a:lnTo>
                    <a:pt x="777" y="114"/>
                  </a:lnTo>
                  <a:lnTo>
                    <a:pt x="0" y="114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114"/>
                  </a:lnTo>
                  <a:lnTo>
                    <a:pt x="0" y="11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C9C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66" name="Freeform 905">
              <a:extLst>
                <a:ext uri="{FF2B5EF4-FFF2-40B4-BE49-F238E27FC236}">
                  <a16:creationId xmlns:a16="http://schemas.microsoft.com/office/drawing/2014/main" id="{F942620F-AD4F-B440-9BD3-B0B9A4F2C7A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591"/>
              <a:ext cx="777" cy="112"/>
            </a:xfrm>
            <a:custGeom>
              <a:avLst/>
              <a:gdLst>
                <a:gd name="T0" fmla="*/ 0 w 777"/>
                <a:gd name="T1" fmla="*/ 0 h 112"/>
                <a:gd name="T2" fmla="*/ 777 w 777"/>
                <a:gd name="T3" fmla="*/ 0 h 112"/>
                <a:gd name="T4" fmla="*/ 777 w 777"/>
                <a:gd name="T5" fmla="*/ 112 h 112"/>
                <a:gd name="T6" fmla="*/ 0 w 777"/>
                <a:gd name="T7" fmla="*/ 112 h 112"/>
                <a:gd name="T8" fmla="*/ 0 w 777"/>
                <a:gd name="T9" fmla="*/ 0 h 112"/>
                <a:gd name="T10" fmla="*/ 0 w 777"/>
                <a:gd name="T11" fmla="*/ 2 h 112"/>
                <a:gd name="T12" fmla="*/ 777 w 777"/>
                <a:gd name="T13" fmla="*/ 2 h 112"/>
                <a:gd name="T14" fmla="*/ 777 w 777"/>
                <a:gd name="T15" fmla="*/ 112 h 112"/>
                <a:gd name="T16" fmla="*/ 0 w 777"/>
                <a:gd name="T17" fmla="*/ 112 h 112"/>
                <a:gd name="T18" fmla="*/ 0 w 777"/>
                <a:gd name="T19" fmla="*/ 2 h 11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112">
                  <a:moveTo>
                    <a:pt x="0" y="0"/>
                  </a:moveTo>
                  <a:lnTo>
                    <a:pt x="777" y="0"/>
                  </a:lnTo>
                  <a:lnTo>
                    <a:pt x="777" y="112"/>
                  </a:lnTo>
                  <a:lnTo>
                    <a:pt x="0" y="112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112"/>
                  </a:lnTo>
                  <a:lnTo>
                    <a:pt x="0" y="11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67" name="Freeform 906">
              <a:extLst>
                <a:ext uri="{FF2B5EF4-FFF2-40B4-BE49-F238E27FC236}">
                  <a16:creationId xmlns:a16="http://schemas.microsoft.com/office/drawing/2014/main" id="{D06990E9-FB38-AF4B-A4F3-48515FBCED9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593"/>
              <a:ext cx="777" cy="110"/>
            </a:xfrm>
            <a:custGeom>
              <a:avLst/>
              <a:gdLst>
                <a:gd name="T0" fmla="*/ 0 w 777"/>
                <a:gd name="T1" fmla="*/ 0 h 110"/>
                <a:gd name="T2" fmla="*/ 777 w 777"/>
                <a:gd name="T3" fmla="*/ 0 h 110"/>
                <a:gd name="T4" fmla="*/ 777 w 777"/>
                <a:gd name="T5" fmla="*/ 110 h 110"/>
                <a:gd name="T6" fmla="*/ 0 w 777"/>
                <a:gd name="T7" fmla="*/ 110 h 110"/>
                <a:gd name="T8" fmla="*/ 0 w 777"/>
                <a:gd name="T9" fmla="*/ 0 h 110"/>
                <a:gd name="T10" fmla="*/ 0 w 777"/>
                <a:gd name="T11" fmla="*/ 2 h 110"/>
                <a:gd name="T12" fmla="*/ 777 w 777"/>
                <a:gd name="T13" fmla="*/ 2 h 110"/>
                <a:gd name="T14" fmla="*/ 777 w 777"/>
                <a:gd name="T15" fmla="*/ 110 h 110"/>
                <a:gd name="T16" fmla="*/ 0 w 777"/>
                <a:gd name="T17" fmla="*/ 110 h 110"/>
                <a:gd name="T18" fmla="*/ 0 w 777"/>
                <a:gd name="T19" fmla="*/ 2 h 11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110">
                  <a:moveTo>
                    <a:pt x="0" y="0"/>
                  </a:moveTo>
                  <a:lnTo>
                    <a:pt x="777" y="0"/>
                  </a:lnTo>
                  <a:lnTo>
                    <a:pt x="777" y="110"/>
                  </a:lnTo>
                  <a:lnTo>
                    <a:pt x="0" y="110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110"/>
                  </a:lnTo>
                  <a:lnTo>
                    <a:pt x="0" y="11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F9F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68" name="Freeform 907">
              <a:extLst>
                <a:ext uri="{FF2B5EF4-FFF2-40B4-BE49-F238E27FC236}">
                  <a16:creationId xmlns:a16="http://schemas.microsoft.com/office/drawing/2014/main" id="{1B7A4170-794C-A440-ABB0-ED6879D5638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595"/>
              <a:ext cx="777" cy="108"/>
            </a:xfrm>
            <a:custGeom>
              <a:avLst/>
              <a:gdLst>
                <a:gd name="T0" fmla="*/ 0 w 777"/>
                <a:gd name="T1" fmla="*/ 0 h 108"/>
                <a:gd name="T2" fmla="*/ 777 w 777"/>
                <a:gd name="T3" fmla="*/ 0 h 108"/>
                <a:gd name="T4" fmla="*/ 777 w 777"/>
                <a:gd name="T5" fmla="*/ 108 h 108"/>
                <a:gd name="T6" fmla="*/ 0 w 777"/>
                <a:gd name="T7" fmla="*/ 108 h 108"/>
                <a:gd name="T8" fmla="*/ 0 w 777"/>
                <a:gd name="T9" fmla="*/ 0 h 108"/>
                <a:gd name="T10" fmla="*/ 0 w 777"/>
                <a:gd name="T11" fmla="*/ 2 h 108"/>
                <a:gd name="T12" fmla="*/ 777 w 777"/>
                <a:gd name="T13" fmla="*/ 2 h 108"/>
                <a:gd name="T14" fmla="*/ 777 w 777"/>
                <a:gd name="T15" fmla="*/ 108 h 108"/>
                <a:gd name="T16" fmla="*/ 0 w 777"/>
                <a:gd name="T17" fmla="*/ 108 h 108"/>
                <a:gd name="T18" fmla="*/ 0 w 777"/>
                <a:gd name="T19" fmla="*/ 2 h 10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108">
                  <a:moveTo>
                    <a:pt x="0" y="0"/>
                  </a:moveTo>
                  <a:lnTo>
                    <a:pt x="777" y="0"/>
                  </a:lnTo>
                  <a:lnTo>
                    <a:pt x="777" y="108"/>
                  </a:lnTo>
                  <a:lnTo>
                    <a:pt x="0" y="108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108"/>
                  </a:lnTo>
                  <a:lnTo>
                    <a:pt x="0" y="108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69" name="Freeform 908">
              <a:extLst>
                <a:ext uri="{FF2B5EF4-FFF2-40B4-BE49-F238E27FC236}">
                  <a16:creationId xmlns:a16="http://schemas.microsoft.com/office/drawing/2014/main" id="{1B59F4A3-128E-164A-A914-9C47FBBA7CC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597"/>
              <a:ext cx="777" cy="106"/>
            </a:xfrm>
            <a:custGeom>
              <a:avLst/>
              <a:gdLst>
                <a:gd name="T0" fmla="*/ 0 w 777"/>
                <a:gd name="T1" fmla="*/ 0 h 106"/>
                <a:gd name="T2" fmla="*/ 777 w 777"/>
                <a:gd name="T3" fmla="*/ 0 h 106"/>
                <a:gd name="T4" fmla="*/ 777 w 777"/>
                <a:gd name="T5" fmla="*/ 106 h 106"/>
                <a:gd name="T6" fmla="*/ 0 w 777"/>
                <a:gd name="T7" fmla="*/ 106 h 106"/>
                <a:gd name="T8" fmla="*/ 0 w 777"/>
                <a:gd name="T9" fmla="*/ 0 h 106"/>
                <a:gd name="T10" fmla="*/ 0 w 777"/>
                <a:gd name="T11" fmla="*/ 2 h 106"/>
                <a:gd name="T12" fmla="*/ 777 w 777"/>
                <a:gd name="T13" fmla="*/ 2 h 106"/>
                <a:gd name="T14" fmla="*/ 777 w 777"/>
                <a:gd name="T15" fmla="*/ 106 h 106"/>
                <a:gd name="T16" fmla="*/ 0 w 777"/>
                <a:gd name="T17" fmla="*/ 106 h 106"/>
                <a:gd name="T18" fmla="*/ 0 w 777"/>
                <a:gd name="T19" fmla="*/ 2 h 10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106">
                  <a:moveTo>
                    <a:pt x="0" y="0"/>
                  </a:moveTo>
                  <a:lnTo>
                    <a:pt x="777" y="0"/>
                  </a:lnTo>
                  <a:lnTo>
                    <a:pt x="777" y="106"/>
                  </a:lnTo>
                  <a:lnTo>
                    <a:pt x="0" y="106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106"/>
                  </a:lnTo>
                  <a:lnTo>
                    <a:pt x="0" y="106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A2A2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70" name="Freeform 909">
              <a:extLst>
                <a:ext uri="{FF2B5EF4-FFF2-40B4-BE49-F238E27FC236}">
                  <a16:creationId xmlns:a16="http://schemas.microsoft.com/office/drawing/2014/main" id="{F35D631B-562B-5B4E-BEB3-7A59A6162CD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599"/>
              <a:ext cx="777" cy="104"/>
            </a:xfrm>
            <a:custGeom>
              <a:avLst/>
              <a:gdLst>
                <a:gd name="T0" fmla="*/ 0 w 777"/>
                <a:gd name="T1" fmla="*/ 0 h 104"/>
                <a:gd name="T2" fmla="*/ 777 w 777"/>
                <a:gd name="T3" fmla="*/ 0 h 104"/>
                <a:gd name="T4" fmla="*/ 777 w 777"/>
                <a:gd name="T5" fmla="*/ 104 h 104"/>
                <a:gd name="T6" fmla="*/ 0 w 777"/>
                <a:gd name="T7" fmla="*/ 104 h 104"/>
                <a:gd name="T8" fmla="*/ 0 w 777"/>
                <a:gd name="T9" fmla="*/ 0 h 104"/>
                <a:gd name="T10" fmla="*/ 0 w 777"/>
                <a:gd name="T11" fmla="*/ 2 h 104"/>
                <a:gd name="T12" fmla="*/ 777 w 777"/>
                <a:gd name="T13" fmla="*/ 2 h 104"/>
                <a:gd name="T14" fmla="*/ 777 w 777"/>
                <a:gd name="T15" fmla="*/ 104 h 104"/>
                <a:gd name="T16" fmla="*/ 0 w 777"/>
                <a:gd name="T17" fmla="*/ 104 h 104"/>
                <a:gd name="T18" fmla="*/ 0 w 777"/>
                <a:gd name="T19" fmla="*/ 2 h 10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104">
                  <a:moveTo>
                    <a:pt x="0" y="0"/>
                  </a:moveTo>
                  <a:lnTo>
                    <a:pt x="777" y="0"/>
                  </a:lnTo>
                  <a:lnTo>
                    <a:pt x="777" y="104"/>
                  </a:lnTo>
                  <a:lnTo>
                    <a:pt x="0" y="104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104"/>
                  </a:lnTo>
                  <a:lnTo>
                    <a:pt x="0" y="10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A3A3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71" name="Freeform 910">
              <a:extLst>
                <a:ext uri="{FF2B5EF4-FFF2-40B4-BE49-F238E27FC236}">
                  <a16:creationId xmlns:a16="http://schemas.microsoft.com/office/drawing/2014/main" id="{7A4FA1B3-4996-7242-847F-989F2F3F212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01"/>
              <a:ext cx="777" cy="102"/>
            </a:xfrm>
            <a:custGeom>
              <a:avLst/>
              <a:gdLst>
                <a:gd name="T0" fmla="*/ 0 w 777"/>
                <a:gd name="T1" fmla="*/ 0 h 102"/>
                <a:gd name="T2" fmla="*/ 777 w 777"/>
                <a:gd name="T3" fmla="*/ 0 h 102"/>
                <a:gd name="T4" fmla="*/ 777 w 777"/>
                <a:gd name="T5" fmla="*/ 102 h 102"/>
                <a:gd name="T6" fmla="*/ 0 w 777"/>
                <a:gd name="T7" fmla="*/ 102 h 102"/>
                <a:gd name="T8" fmla="*/ 0 w 777"/>
                <a:gd name="T9" fmla="*/ 0 h 102"/>
                <a:gd name="T10" fmla="*/ 0 w 777"/>
                <a:gd name="T11" fmla="*/ 2 h 102"/>
                <a:gd name="T12" fmla="*/ 777 w 777"/>
                <a:gd name="T13" fmla="*/ 2 h 102"/>
                <a:gd name="T14" fmla="*/ 777 w 777"/>
                <a:gd name="T15" fmla="*/ 102 h 102"/>
                <a:gd name="T16" fmla="*/ 0 w 777"/>
                <a:gd name="T17" fmla="*/ 102 h 102"/>
                <a:gd name="T18" fmla="*/ 0 w 777"/>
                <a:gd name="T19" fmla="*/ 2 h 10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102">
                  <a:moveTo>
                    <a:pt x="0" y="0"/>
                  </a:moveTo>
                  <a:lnTo>
                    <a:pt x="777" y="0"/>
                  </a:lnTo>
                  <a:lnTo>
                    <a:pt x="777" y="102"/>
                  </a:lnTo>
                  <a:lnTo>
                    <a:pt x="0" y="102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102"/>
                  </a:lnTo>
                  <a:lnTo>
                    <a:pt x="0" y="10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A4A4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72" name="Freeform 911">
              <a:extLst>
                <a:ext uri="{FF2B5EF4-FFF2-40B4-BE49-F238E27FC236}">
                  <a16:creationId xmlns:a16="http://schemas.microsoft.com/office/drawing/2014/main" id="{68CCCF8D-BD9C-7A47-8DAD-5707B99B351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03"/>
              <a:ext cx="777" cy="100"/>
            </a:xfrm>
            <a:custGeom>
              <a:avLst/>
              <a:gdLst>
                <a:gd name="T0" fmla="*/ 0 w 777"/>
                <a:gd name="T1" fmla="*/ 0 h 100"/>
                <a:gd name="T2" fmla="*/ 777 w 777"/>
                <a:gd name="T3" fmla="*/ 0 h 100"/>
                <a:gd name="T4" fmla="*/ 777 w 777"/>
                <a:gd name="T5" fmla="*/ 100 h 100"/>
                <a:gd name="T6" fmla="*/ 0 w 777"/>
                <a:gd name="T7" fmla="*/ 100 h 100"/>
                <a:gd name="T8" fmla="*/ 0 w 777"/>
                <a:gd name="T9" fmla="*/ 0 h 100"/>
                <a:gd name="T10" fmla="*/ 0 w 777"/>
                <a:gd name="T11" fmla="*/ 3 h 100"/>
                <a:gd name="T12" fmla="*/ 777 w 777"/>
                <a:gd name="T13" fmla="*/ 3 h 100"/>
                <a:gd name="T14" fmla="*/ 777 w 777"/>
                <a:gd name="T15" fmla="*/ 100 h 100"/>
                <a:gd name="T16" fmla="*/ 0 w 777"/>
                <a:gd name="T17" fmla="*/ 100 h 100"/>
                <a:gd name="T18" fmla="*/ 0 w 777"/>
                <a:gd name="T19" fmla="*/ 3 h 1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100">
                  <a:moveTo>
                    <a:pt x="0" y="0"/>
                  </a:moveTo>
                  <a:lnTo>
                    <a:pt x="777" y="0"/>
                  </a:lnTo>
                  <a:lnTo>
                    <a:pt x="777" y="100"/>
                  </a:lnTo>
                  <a:lnTo>
                    <a:pt x="0" y="100"/>
                  </a:lnTo>
                  <a:lnTo>
                    <a:pt x="0" y="0"/>
                  </a:lnTo>
                  <a:close/>
                  <a:moveTo>
                    <a:pt x="0" y="3"/>
                  </a:moveTo>
                  <a:lnTo>
                    <a:pt x="777" y="3"/>
                  </a:lnTo>
                  <a:lnTo>
                    <a:pt x="777" y="100"/>
                  </a:lnTo>
                  <a:lnTo>
                    <a:pt x="0" y="10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73" name="Freeform 912">
              <a:extLst>
                <a:ext uri="{FF2B5EF4-FFF2-40B4-BE49-F238E27FC236}">
                  <a16:creationId xmlns:a16="http://schemas.microsoft.com/office/drawing/2014/main" id="{D63E4C8D-B3E6-3D4F-9B0D-A02E63D9051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06"/>
              <a:ext cx="777" cy="97"/>
            </a:xfrm>
            <a:custGeom>
              <a:avLst/>
              <a:gdLst>
                <a:gd name="T0" fmla="*/ 0 w 777"/>
                <a:gd name="T1" fmla="*/ 0 h 97"/>
                <a:gd name="T2" fmla="*/ 777 w 777"/>
                <a:gd name="T3" fmla="*/ 0 h 97"/>
                <a:gd name="T4" fmla="*/ 777 w 777"/>
                <a:gd name="T5" fmla="*/ 97 h 97"/>
                <a:gd name="T6" fmla="*/ 0 w 777"/>
                <a:gd name="T7" fmla="*/ 97 h 97"/>
                <a:gd name="T8" fmla="*/ 0 w 777"/>
                <a:gd name="T9" fmla="*/ 0 h 97"/>
                <a:gd name="T10" fmla="*/ 0 w 777"/>
                <a:gd name="T11" fmla="*/ 2 h 97"/>
                <a:gd name="T12" fmla="*/ 777 w 777"/>
                <a:gd name="T13" fmla="*/ 2 h 97"/>
                <a:gd name="T14" fmla="*/ 777 w 777"/>
                <a:gd name="T15" fmla="*/ 97 h 97"/>
                <a:gd name="T16" fmla="*/ 0 w 777"/>
                <a:gd name="T17" fmla="*/ 97 h 97"/>
                <a:gd name="T18" fmla="*/ 0 w 777"/>
                <a:gd name="T19" fmla="*/ 2 h 9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97">
                  <a:moveTo>
                    <a:pt x="0" y="0"/>
                  </a:moveTo>
                  <a:lnTo>
                    <a:pt x="777" y="0"/>
                  </a:lnTo>
                  <a:lnTo>
                    <a:pt x="777" y="97"/>
                  </a:lnTo>
                  <a:lnTo>
                    <a:pt x="0" y="97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97"/>
                  </a:lnTo>
                  <a:lnTo>
                    <a:pt x="0" y="97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A7A7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74" name="Freeform 913">
              <a:extLst>
                <a:ext uri="{FF2B5EF4-FFF2-40B4-BE49-F238E27FC236}">
                  <a16:creationId xmlns:a16="http://schemas.microsoft.com/office/drawing/2014/main" id="{C52C714B-32B2-F84D-BF54-B1F417DFA12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08"/>
              <a:ext cx="777" cy="95"/>
            </a:xfrm>
            <a:custGeom>
              <a:avLst/>
              <a:gdLst>
                <a:gd name="T0" fmla="*/ 0 w 777"/>
                <a:gd name="T1" fmla="*/ 0 h 95"/>
                <a:gd name="T2" fmla="*/ 777 w 777"/>
                <a:gd name="T3" fmla="*/ 0 h 95"/>
                <a:gd name="T4" fmla="*/ 777 w 777"/>
                <a:gd name="T5" fmla="*/ 95 h 95"/>
                <a:gd name="T6" fmla="*/ 0 w 777"/>
                <a:gd name="T7" fmla="*/ 95 h 95"/>
                <a:gd name="T8" fmla="*/ 0 w 777"/>
                <a:gd name="T9" fmla="*/ 0 h 95"/>
                <a:gd name="T10" fmla="*/ 0 w 777"/>
                <a:gd name="T11" fmla="*/ 2 h 95"/>
                <a:gd name="T12" fmla="*/ 777 w 777"/>
                <a:gd name="T13" fmla="*/ 2 h 95"/>
                <a:gd name="T14" fmla="*/ 777 w 777"/>
                <a:gd name="T15" fmla="*/ 95 h 95"/>
                <a:gd name="T16" fmla="*/ 0 w 777"/>
                <a:gd name="T17" fmla="*/ 95 h 95"/>
                <a:gd name="T18" fmla="*/ 0 w 777"/>
                <a:gd name="T19" fmla="*/ 2 h 9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95">
                  <a:moveTo>
                    <a:pt x="0" y="0"/>
                  </a:moveTo>
                  <a:lnTo>
                    <a:pt x="777" y="0"/>
                  </a:lnTo>
                  <a:lnTo>
                    <a:pt x="777" y="95"/>
                  </a:lnTo>
                  <a:lnTo>
                    <a:pt x="0" y="95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95"/>
                  </a:lnTo>
                  <a:lnTo>
                    <a:pt x="0" y="95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75" name="Freeform 914">
              <a:extLst>
                <a:ext uri="{FF2B5EF4-FFF2-40B4-BE49-F238E27FC236}">
                  <a16:creationId xmlns:a16="http://schemas.microsoft.com/office/drawing/2014/main" id="{8D38ABEF-57EC-7C4F-994E-58369CCE7FF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10"/>
              <a:ext cx="777" cy="93"/>
            </a:xfrm>
            <a:custGeom>
              <a:avLst/>
              <a:gdLst>
                <a:gd name="T0" fmla="*/ 0 w 777"/>
                <a:gd name="T1" fmla="*/ 0 h 93"/>
                <a:gd name="T2" fmla="*/ 777 w 777"/>
                <a:gd name="T3" fmla="*/ 0 h 93"/>
                <a:gd name="T4" fmla="*/ 777 w 777"/>
                <a:gd name="T5" fmla="*/ 93 h 93"/>
                <a:gd name="T6" fmla="*/ 0 w 777"/>
                <a:gd name="T7" fmla="*/ 93 h 93"/>
                <a:gd name="T8" fmla="*/ 0 w 777"/>
                <a:gd name="T9" fmla="*/ 0 h 93"/>
                <a:gd name="T10" fmla="*/ 0 w 777"/>
                <a:gd name="T11" fmla="*/ 2 h 93"/>
                <a:gd name="T12" fmla="*/ 777 w 777"/>
                <a:gd name="T13" fmla="*/ 2 h 93"/>
                <a:gd name="T14" fmla="*/ 777 w 777"/>
                <a:gd name="T15" fmla="*/ 93 h 93"/>
                <a:gd name="T16" fmla="*/ 0 w 777"/>
                <a:gd name="T17" fmla="*/ 93 h 93"/>
                <a:gd name="T18" fmla="*/ 0 w 777"/>
                <a:gd name="T19" fmla="*/ 2 h 9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93">
                  <a:moveTo>
                    <a:pt x="0" y="0"/>
                  </a:moveTo>
                  <a:lnTo>
                    <a:pt x="777" y="0"/>
                  </a:lnTo>
                  <a:lnTo>
                    <a:pt x="777" y="93"/>
                  </a:lnTo>
                  <a:lnTo>
                    <a:pt x="0" y="93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93"/>
                  </a:lnTo>
                  <a:lnTo>
                    <a:pt x="0" y="93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76" name="Freeform 915">
              <a:extLst>
                <a:ext uri="{FF2B5EF4-FFF2-40B4-BE49-F238E27FC236}">
                  <a16:creationId xmlns:a16="http://schemas.microsoft.com/office/drawing/2014/main" id="{DAEE07A4-69E0-0842-AB91-87E0C5E4E09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12"/>
              <a:ext cx="777" cy="91"/>
            </a:xfrm>
            <a:custGeom>
              <a:avLst/>
              <a:gdLst>
                <a:gd name="T0" fmla="*/ 0 w 777"/>
                <a:gd name="T1" fmla="*/ 0 h 91"/>
                <a:gd name="T2" fmla="*/ 777 w 777"/>
                <a:gd name="T3" fmla="*/ 0 h 91"/>
                <a:gd name="T4" fmla="*/ 777 w 777"/>
                <a:gd name="T5" fmla="*/ 91 h 91"/>
                <a:gd name="T6" fmla="*/ 0 w 777"/>
                <a:gd name="T7" fmla="*/ 91 h 91"/>
                <a:gd name="T8" fmla="*/ 0 w 777"/>
                <a:gd name="T9" fmla="*/ 0 h 91"/>
                <a:gd name="T10" fmla="*/ 0 w 777"/>
                <a:gd name="T11" fmla="*/ 2 h 91"/>
                <a:gd name="T12" fmla="*/ 777 w 777"/>
                <a:gd name="T13" fmla="*/ 2 h 91"/>
                <a:gd name="T14" fmla="*/ 777 w 777"/>
                <a:gd name="T15" fmla="*/ 91 h 91"/>
                <a:gd name="T16" fmla="*/ 0 w 777"/>
                <a:gd name="T17" fmla="*/ 91 h 91"/>
                <a:gd name="T18" fmla="*/ 0 w 777"/>
                <a:gd name="T19" fmla="*/ 2 h 9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91">
                  <a:moveTo>
                    <a:pt x="0" y="0"/>
                  </a:moveTo>
                  <a:lnTo>
                    <a:pt x="777" y="0"/>
                  </a:lnTo>
                  <a:lnTo>
                    <a:pt x="777" y="91"/>
                  </a:lnTo>
                  <a:lnTo>
                    <a:pt x="0" y="91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91"/>
                  </a:lnTo>
                  <a:lnTo>
                    <a:pt x="0" y="91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ABAB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77" name="Freeform 916">
              <a:extLst>
                <a:ext uri="{FF2B5EF4-FFF2-40B4-BE49-F238E27FC236}">
                  <a16:creationId xmlns:a16="http://schemas.microsoft.com/office/drawing/2014/main" id="{FE616A7E-D9C3-B64B-BA4E-902A8BE4087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14"/>
              <a:ext cx="777" cy="89"/>
            </a:xfrm>
            <a:custGeom>
              <a:avLst/>
              <a:gdLst>
                <a:gd name="T0" fmla="*/ 0 w 777"/>
                <a:gd name="T1" fmla="*/ 0 h 89"/>
                <a:gd name="T2" fmla="*/ 777 w 777"/>
                <a:gd name="T3" fmla="*/ 0 h 89"/>
                <a:gd name="T4" fmla="*/ 777 w 777"/>
                <a:gd name="T5" fmla="*/ 89 h 89"/>
                <a:gd name="T6" fmla="*/ 0 w 777"/>
                <a:gd name="T7" fmla="*/ 89 h 89"/>
                <a:gd name="T8" fmla="*/ 0 w 777"/>
                <a:gd name="T9" fmla="*/ 0 h 89"/>
                <a:gd name="T10" fmla="*/ 0 w 777"/>
                <a:gd name="T11" fmla="*/ 2 h 89"/>
                <a:gd name="T12" fmla="*/ 777 w 777"/>
                <a:gd name="T13" fmla="*/ 2 h 89"/>
                <a:gd name="T14" fmla="*/ 777 w 777"/>
                <a:gd name="T15" fmla="*/ 89 h 89"/>
                <a:gd name="T16" fmla="*/ 0 w 777"/>
                <a:gd name="T17" fmla="*/ 89 h 89"/>
                <a:gd name="T18" fmla="*/ 0 w 777"/>
                <a:gd name="T19" fmla="*/ 2 h 8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89">
                  <a:moveTo>
                    <a:pt x="0" y="0"/>
                  </a:moveTo>
                  <a:lnTo>
                    <a:pt x="777" y="0"/>
                  </a:lnTo>
                  <a:lnTo>
                    <a:pt x="777" y="89"/>
                  </a:lnTo>
                  <a:lnTo>
                    <a:pt x="0" y="89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89"/>
                  </a:lnTo>
                  <a:lnTo>
                    <a:pt x="0" y="89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ACAC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78" name="Freeform 917">
              <a:extLst>
                <a:ext uri="{FF2B5EF4-FFF2-40B4-BE49-F238E27FC236}">
                  <a16:creationId xmlns:a16="http://schemas.microsoft.com/office/drawing/2014/main" id="{FFA973B8-DFF8-CD4E-AD66-6B8BA288F5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16"/>
              <a:ext cx="777" cy="87"/>
            </a:xfrm>
            <a:custGeom>
              <a:avLst/>
              <a:gdLst>
                <a:gd name="T0" fmla="*/ 0 w 777"/>
                <a:gd name="T1" fmla="*/ 0 h 87"/>
                <a:gd name="T2" fmla="*/ 777 w 777"/>
                <a:gd name="T3" fmla="*/ 0 h 87"/>
                <a:gd name="T4" fmla="*/ 777 w 777"/>
                <a:gd name="T5" fmla="*/ 87 h 87"/>
                <a:gd name="T6" fmla="*/ 0 w 777"/>
                <a:gd name="T7" fmla="*/ 87 h 87"/>
                <a:gd name="T8" fmla="*/ 0 w 777"/>
                <a:gd name="T9" fmla="*/ 0 h 87"/>
                <a:gd name="T10" fmla="*/ 0 w 777"/>
                <a:gd name="T11" fmla="*/ 2 h 87"/>
                <a:gd name="T12" fmla="*/ 777 w 777"/>
                <a:gd name="T13" fmla="*/ 2 h 87"/>
                <a:gd name="T14" fmla="*/ 777 w 777"/>
                <a:gd name="T15" fmla="*/ 87 h 87"/>
                <a:gd name="T16" fmla="*/ 0 w 777"/>
                <a:gd name="T17" fmla="*/ 87 h 87"/>
                <a:gd name="T18" fmla="*/ 0 w 777"/>
                <a:gd name="T19" fmla="*/ 2 h 8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87">
                  <a:moveTo>
                    <a:pt x="0" y="0"/>
                  </a:moveTo>
                  <a:lnTo>
                    <a:pt x="777" y="0"/>
                  </a:lnTo>
                  <a:lnTo>
                    <a:pt x="777" y="87"/>
                  </a:lnTo>
                  <a:lnTo>
                    <a:pt x="0" y="87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87"/>
                  </a:lnTo>
                  <a:lnTo>
                    <a:pt x="0" y="87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AEAE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79" name="Freeform 918">
              <a:extLst>
                <a:ext uri="{FF2B5EF4-FFF2-40B4-BE49-F238E27FC236}">
                  <a16:creationId xmlns:a16="http://schemas.microsoft.com/office/drawing/2014/main" id="{C583BB9D-9610-5B4D-93CA-17CEA68D956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18"/>
              <a:ext cx="777" cy="85"/>
            </a:xfrm>
            <a:custGeom>
              <a:avLst/>
              <a:gdLst>
                <a:gd name="T0" fmla="*/ 0 w 777"/>
                <a:gd name="T1" fmla="*/ 0 h 85"/>
                <a:gd name="T2" fmla="*/ 777 w 777"/>
                <a:gd name="T3" fmla="*/ 0 h 85"/>
                <a:gd name="T4" fmla="*/ 777 w 777"/>
                <a:gd name="T5" fmla="*/ 85 h 85"/>
                <a:gd name="T6" fmla="*/ 0 w 777"/>
                <a:gd name="T7" fmla="*/ 85 h 85"/>
                <a:gd name="T8" fmla="*/ 0 w 777"/>
                <a:gd name="T9" fmla="*/ 0 h 85"/>
                <a:gd name="T10" fmla="*/ 0 w 777"/>
                <a:gd name="T11" fmla="*/ 2 h 85"/>
                <a:gd name="T12" fmla="*/ 777 w 777"/>
                <a:gd name="T13" fmla="*/ 2 h 85"/>
                <a:gd name="T14" fmla="*/ 777 w 777"/>
                <a:gd name="T15" fmla="*/ 85 h 85"/>
                <a:gd name="T16" fmla="*/ 0 w 777"/>
                <a:gd name="T17" fmla="*/ 85 h 85"/>
                <a:gd name="T18" fmla="*/ 0 w 777"/>
                <a:gd name="T19" fmla="*/ 2 h 8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85">
                  <a:moveTo>
                    <a:pt x="0" y="0"/>
                  </a:moveTo>
                  <a:lnTo>
                    <a:pt x="777" y="0"/>
                  </a:lnTo>
                  <a:lnTo>
                    <a:pt x="777" y="85"/>
                  </a:lnTo>
                  <a:lnTo>
                    <a:pt x="0" y="85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85"/>
                  </a:lnTo>
                  <a:lnTo>
                    <a:pt x="0" y="85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80" name="Freeform 919">
              <a:extLst>
                <a:ext uri="{FF2B5EF4-FFF2-40B4-BE49-F238E27FC236}">
                  <a16:creationId xmlns:a16="http://schemas.microsoft.com/office/drawing/2014/main" id="{72B72DCD-86D8-D544-BA75-38EF87FAD2D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20"/>
              <a:ext cx="777" cy="83"/>
            </a:xfrm>
            <a:custGeom>
              <a:avLst/>
              <a:gdLst>
                <a:gd name="T0" fmla="*/ 0 w 777"/>
                <a:gd name="T1" fmla="*/ 0 h 83"/>
                <a:gd name="T2" fmla="*/ 777 w 777"/>
                <a:gd name="T3" fmla="*/ 0 h 83"/>
                <a:gd name="T4" fmla="*/ 777 w 777"/>
                <a:gd name="T5" fmla="*/ 83 h 83"/>
                <a:gd name="T6" fmla="*/ 0 w 777"/>
                <a:gd name="T7" fmla="*/ 83 h 83"/>
                <a:gd name="T8" fmla="*/ 0 w 777"/>
                <a:gd name="T9" fmla="*/ 0 h 83"/>
                <a:gd name="T10" fmla="*/ 0 w 777"/>
                <a:gd name="T11" fmla="*/ 2 h 83"/>
                <a:gd name="T12" fmla="*/ 777 w 777"/>
                <a:gd name="T13" fmla="*/ 2 h 83"/>
                <a:gd name="T14" fmla="*/ 777 w 777"/>
                <a:gd name="T15" fmla="*/ 83 h 83"/>
                <a:gd name="T16" fmla="*/ 0 w 777"/>
                <a:gd name="T17" fmla="*/ 83 h 83"/>
                <a:gd name="T18" fmla="*/ 0 w 777"/>
                <a:gd name="T19" fmla="*/ 2 h 8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83">
                  <a:moveTo>
                    <a:pt x="0" y="0"/>
                  </a:moveTo>
                  <a:lnTo>
                    <a:pt x="777" y="0"/>
                  </a:lnTo>
                  <a:lnTo>
                    <a:pt x="777" y="83"/>
                  </a:lnTo>
                  <a:lnTo>
                    <a:pt x="0" y="83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83"/>
                  </a:lnTo>
                  <a:lnTo>
                    <a:pt x="0" y="83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B0B0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81" name="Freeform 920">
              <a:extLst>
                <a:ext uri="{FF2B5EF4-FFF2-40B4-BE49-F238E27FC236}">
                  <a16:creationId xmlns:a16="http://schemas.microsoft.com/office/drawing/2014/main" id="{7000D983-E373-234E-828C-BF382C043A8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22"/>
              <a:ext cx="777" cy="81"/>
            </a:xfrm>
            <a:custGeom>
              <a:avLst/>
              <a:gdLst>
                <a:gd name="T0" fmla="*/ 0 w 777"/>
                <a:gd name="T1" fmla="*/ 0 h 81"/>
                <a:gd name="T2" fmla="*/ 777 w 777"/>
                <a:gd name="T3" fmla="*/ 0 h 81"/>
                <a:gd name="T4" fmla="*/ 777 w 777"/>
                <a:gd name="T5" fmla="*/ 81 h 81"/>
                <a:gd name="T6" fmla="*/ 0 w 777"/>
                <a:gd name="T7" fmla="*/ 81 h 81"/>
                <a:gd name="T8" fmla="*/ 0 w 777"/>
                <a:gd name="T9" fmla="*/ 0 h 81"/>
                <a:gd name="T10" fmla="*/ 0 w 777"/>
                <a:gd name="T11" fmla="*/ 3 h 81"/>
                <a:gd name="T12" fmla="*/ 777 w 777"/>
                <a:gd name="T13" fmla="*/ 3 h 81"/>
                <a:gd name="T14" fmla="*/ 777 w 777"/>
                <a:gd name="T15" fmla="*/ 81 h 81"/>
                <a:gd name="T16" fmla="*/ 0 w 777"/>
                <a:gd name="T17" fmla="*/ 81 h 81"/>
                <a:gd name="T18" fmla="*/ 0 w 777"/>
                <a:gd name="T19" fmla="*/ 3 h 8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81">
                  <a:moveTo>
                    <a:pt x="0" y="0"/>
                  </a:moveTo>
                  <a:lnTo>
                    <a:pt x="777" y="0"/>
                  </a:lnTo>
                  <a:lnTo>
                    <a:pt x="777" y="81"/>
                  </a:lnTo>
                  <a:lnTo>
                    <a:pt x="0" y="81"/>
                  </a:lnTo>
                  <a:lnTo>
                    <a:pt x="0" y="0"/>
                  </a:lnTo>
                  <a:close/>
                  <a:moveTo>
                    <a:pt x="0" y="3"/>
                  </a:moveTo>
                  <a:lnTo>
                    <a:pt x="777" y="3"/>
                  </a:lnTo>
                  <a:lnTo>
                    <a:pt x="777" y="81"/>
                  </a:lnTo>
                  <a:lnTo>
                    <a:pt x="0" y="81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82" name="Freeform 921">
              <a:extLst>
                <a:ext uri="{FF2B5EF4-FFF2-40B4-BE49-F238E27FC236}">
                  <a16:creationId xmlns:a16="http://schemas.microsoft.com/office/drawing/2014/main" id="{6E142B50-993E-8044-8D01-502865CB78B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25"/>
              <a:ext cx="777" cy="78"/>
            </a:xfrm>
            <a:custGeom>
              <a:avLst/>
              <a:gdLst>
                <a:gd name="T0" fmla="*/ 0 w 777"/>
                <a:gd name="T1" fmla="*/ 0 h 78"/>
                <a:gd name="T2" fmla="*/ 777 w 777"/>
                <a:gd name="T3" fmla="*/ 0 h 78"/>
                <a:gd name="T4" fmla="*/ 777 w 777"/>
                <a:gd name="T5" fmla="*/ 78 h 78"/>
                <a:gd name="T6" fmla="*/ 0 w 777"/>
                <a:gd name="T7" fmla="*/ 78 h 78"/>
                <a:gd name="T8" fmla="*/ 0 w 777"/>
                <a:gd name="T9" fmla="*/ 0 h 78"/>
                <a:gd name="T10" fmla="*/ 0 w 777"/>
                <a:gd name="T11" fmla="*/ 2 h 78"/>
                <a:gd name="T12" fmla="*/ 777 w 777"/>
                <a:gd name="T13" fmla="*/ 2 h 78"/>
                <a:gd name="T14" fmla="*/ 777 w 777"/>
                <a:gd name="T15" fmla="*/ 78 h 78"/>
                <a:gd name="T16" fmla="*/ 0 w 777"/>
                <a:gd name="T17" fmla="*/ 78 h 78"/>
                <a:gd name="T18" fmla="*/ 0 w 777"/>
                <a:gd name="T19" fmla="*/ 2 h 7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78">
                  <a:moveTo>
                    <a:pt x="0" y="0"/>
                  </a:moveTo>
                  <a:lnTo>
                    <a:pt x="777" y="0"/>
                  </a:lnTo>
                  <a:lnTo>
                    <a:pt x="777" y="78"/>
                  </a:lnTo>
                  <a:lnTo>
                    <a:pt x="0" y="78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78"/>
                  </a:lnTo>
                  <a:lnTo>
                    <a:pt x="0" y="78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83" name="Freeform 922">
              <a:extLst>
                <a:ext uri="{FF2B5EF4-FFF2-40B4-BE49-F238E27FC236}">
                  <a16:creationId xmlns:a16="http://schemas.microsoft.com/office/drawing/2014/main" id="{C09C8A35-3310-E24A-923B-CF4589F7BA9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27"/>
              <a:ext cx="777" cy="76"/>
            </a:xfrm>
            <a:custGeom>
              <a:avLst/>
              <a:gdLst>
                <a:gd name="T0" fmla="*/ 0 w 777"/>
                <a:gd name="T1" fmla="*/ 0 h 76"/>
                <a:gd name="T2" fmla="*/ 777 w 777"/>
                <a:gd name="T3" fmla="*/ 0 h 76"/>
                <a:gd name="T4" fmla="*/ 777 w 777"/>
                <a:gd name="T5" fmla="*/ 76 h 76"/>
                <a:gd name="T6" fmla="*/ 0 w 777"/>
                <a:gd name="T7" fmla="*/ 76 h 76"/>
                <a:gd name="T8" fmla="*/ 0 w 777"/>
                <a:gd name="T9" fmla="*/ 0 h 76"/>
                <a:gd name="T10" fmla="*/ 0 w 777"/>
                <a:gd name="T11" fmla="*/ 2 h 76"/>
                <a:gd name="T12" fmla="*/ 777 w 777"/>
                <a:gd name="T13" fmla="*/ 2 h 76"/>
                <a:gd name="T14" fmla="*/ 777 w 777"/>
                <a:gd name="T15" fmla="*/ 76 h 76"/>
                <a:gd name="T16" fmla="*/ 0 w 777"/>
                <a:gd name="T17" fmla="*/ 76 h 76"/>
                <a:gd name="T18" fmla="*/ 0 w 777"/>
                <a:gd name="T19" fmla="*/ 2 h 7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76">
                  <a:moveTo>
                    <a:pt x="0" y="0"/>
                  </a:moveTo>
                  <a:lnTo>
                    <a:pt x="777" y="0"/>
                  </a:lnTo>
                  <a:lnTo>
                    <a:pt x="777" y="76"/>
                  </a:lnTo>
                  <a:lnTo>
                    <a:pt x="0" y="76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76"/>
                  </a:lnTo>
                  <a:lnTo>
                    <a:pt x="0" y="76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84" name="Freeform 923">
              <a:extLst>
                <a:ext uri="{FF2B5EF4-FFF2-40B4-BE49-F238E27FC236}">
                  <a16:creationId xmlns:a16="http://schemas.microsoft.com/office/drawing/2014/main" id="{4D7CCC3D-B3B4-E249-826F-4B8A92746EE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29"/>
              <a:ext cx="777" cy="74"/>
            </a:xfrm>
            <a:custGeom>
              <a:avLst/>
              <a:gdLst>
                <a:gd name="T0" fmla="*/ 0 w 777"/>
                <a:gd name="T1" fmla="*/ 0 h 74"/>
                <a:gd name="T2" fmla="*/ 777 w 777"/>
                <a:gd name="T3" fmla="*/ 0 h 74"/>
                <a:gd name="T4" fmla="*/ 777 w 777"/>
                <a:gd name="T5" fmla="*/ 74 h 74"/>
                <a:gd name="T6" fmla="*/ 0 w 777"/>
                <a:gd name="T7" fmla="*/ 74 h 74"/>
                <a:gd name="T8" fmla="*/ 0 w 777"/>
                <a:gd name="T9" fmla="*/ 0 h 74"/>
                <a:gd name="T10" fmla="*/ 0 w 777"/>
                <a:gd name="T11" fmla="*/ 2 h 74"/>
                <a:gd name="T12" fmla="*/ 777 w 777"/>
                <a:gd name="T13" fmla="*/ 2 h 74"/>
                <a:gd name="T14" fmla="*/ 777 w 777"/>
                <a:gd name="T15" fmla="*/ 74 h 74"/>
                <a:gd name="T16" fmla="*/ 0 w 777"/>
                <a:gd name="T17" fmla="*/ 74 h 74"/>
                <a:gd name="T18" fmla="*/ 0 w 777"/>
                <a:gd name="T19" fmla="*/ 2 h 7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74">
                  <a:moveTo>
                    <a:pt x="0" y="0"/>
                  </a:moveTo>
                  <a:lnTo>
                    <a:pt x="777" y="0"/>
                  </a:lnTo>
                  <a:lnTo>
                    <a:pt x="777" y="74"/>
                  </a:lnTo>
                  <a:lnTo>
                    <a:pt x="0" y="74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74"/>
                  </a:lnTo>
                  <a:lnTo>
                    <a:pt x="0" y="7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B6B6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85" name="Freeform 924">
              <a:extLst>
                <a:ext uri="{FF2B5EF4-FFF2-40B4-BE49-F238E27FC236}">
                  <a16:creationId xmlns:a16="http://schemas.microsoft.com/office/drawing/2014/main" id="{B3EA3EE7-1D90-E14E-895F-87221411220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31"/>
              <a:ext cx="777" cy="72"/>
            </a:xfrm>
            <a:custGeom>
              <a:avLst/>
              <a:gdLst>
                <a:gd name="T0" fmla="*/ 0 w 777"/>
                <a:gd name="T1" fmla="*/ 0 h 72"/>
                <a:gd name="T2" fmla="*/ 777 w 777"/>
                <a:gd name="T3" fmla="*/ 0 h 72"/>
                <a:gd name="T4" fmla="*/ 777 w 777"/>
                <a:gd name="T5" fmla="*/ 72 h 72"/>
                <a:gd name="T6" fmla="*/ 0 w 777"/>
                <a:gd name="T7" fmla="*/ 72 h 72"/>
                <a:gd name="T8" fmla="*/ 0 w 777"/>
                <a:gd name="T9" fmla="*/ 0 h 72"/>
                <a:gd name="T10" fmla="*/ 0 w 777"/>
                <a:gd name="T11" fmla="*/ 2 h 72"/>
                <a:gd name="T12" fmla="*/ 777 w 777"/>
                <a:gd name="T13" fmla="*/ 2 h 72"/>
                <a:gd name="T14" fmla="*/ 777 w 777"/>
                <a:gd name="T15" fmla="*/ 72 h 72"/>
                <a:gd name="T16" fmla="*/ 0 w 777"/>
                <a:gd name="T17" fmla="*/ 72 h 72"/>
                <a:gd name="T18" fmla="*/ 0 w 777"/>
                <a:gd name="T19" fmla="*/ 2 h 7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72">
                  <a:moveTo>
                    <a:pt x="0" y="0"/>
                  </a:moveTo>
                  <a:lnTo>
                    <a:pt x="777" y="0"/>
                  </a:lnTo>
                  <a:lnTo>
                    <a:pt x="777" y="72"/>
                  </a:lnTo>
                  <a:lnTo>
                    <a:pt x="0" y="72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72"/>
                  </a:lnTo>
                  <a:lnTo>
                    <a:pt x="0" y="7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86" name="Freeform 925">
              <a:extLst>
                <a:ext uri="{FF2B5EF4-FFF2-40B4-BE49-F238E27FC236}">
                  <a16:creationId xmlns:a16="http://schemas.microsoft.com/office/drawing/2014/main" id="{0925CA1A-7E3A-1546-9447-FC442820A99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33"/>
              <a:ext cx="777" cy="70"/>
            </a:xfrm>
            <a:custGeom>
              <a:avLst/>
              <a:gdLst>
                <a:gd name="T0" fmla="*/ 0 w 777"/>
                <a:gd name="T1" fmla="*/ 0 h 70"/>
                <a:gd name="T2" fmla="*/ 777 w 777"/>
                <a:gd name="T3" fmla="*/ 0 h 70"/>
                <a:gd name="T4" fmla="*/ 777 w 777"/>
                <a:gd name="T5" fmla="*/ 70 h 70"/>
                <a:gd name="T6" fmla="*/ 0 w 777"/>
                <a:gd name="T7" fmla="*/ 70 h 70"/>
                <a:gd name="T8" fmla="*/ 0 w 777"/>
                <a:gd name="T9" fmla="*/ 0 h 70"/>
                <a:gd name="T10" fmla="*/ 0 w 777"/>
                <a:gd name="T11" fmla="*/ 2 h 70"/>
                <a:gd name="T12" fmla="*/ 777 w 777"/>
                <a:gd name="T13" fmla="*/ 2 h 70"/>
                <a:gd name="T14" fmla="*/ 777 w 777"/>
                <a:gd name="T15" fmla="*/ 70 h 70"/>
                <a:gd name="T16" fmla="*/ 0 w 777"/>
                <a:gd name="T17" fmla="*/ 70 h 70"/>
                <a:gd name="T18" fmla="*/ 0 w 777"/>
                <a:gd name="T19" fmla="*/ 2 h 7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70">
                  <a:moveTo>
                    <a:pt x="0" y="0"/>
                  </a:moveTo>
                  <a:lnTo>
                    <a:pt x="777" y="0"/>
                  </a:lnTo>
                  <a:lnTo>
                    <a:pt x="777" y="70"/>
                  </a:lnTo>
                  <a:lnTo>
                    <a:pt x="0" y="70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70"/>
                  </a:lnTo>
                  <a:lnTo>
                    <a:pt x="0" y="7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B8B8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87" name="Freeform 926">
              <a:extLst>
                <a:ext uri="{FF2B5EF4-FFF2-40B4-BE49-F238E27FC236}">
                  <a16:creationId xmlns:a16="http://schemas.microsoft.com/office/drawing/2014/main" id="{F2E3AFCD-76ED-784B-8964-6E1B9E2B695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35"/>
              <a:ext cx="777" cy="68"/>
            </a:xfrm>
            <a:custGeom>
              <a:avLst/>
              <a:gdLst>
                <a:gd name="T0" fmla="*/ 0 w 777"/>
                <a:gd name="T1" fmla="*/ 0 h 68"/>
                <a:gd name="T2" fmla="*/ 777 w 777"/>
                <a:gd name="T3" fmla="*/ 0 h 68"/>
                <a:gd name="T4" fmla="*/ 777 w 777"/>
                <a:gd name="T5" fmla="*/ 68 h 68"/>
                <a:gd name="T6" fmla="*/ 0 w 777"/>
                <a:gd name="T7" fmla="*/ 68 h 68"/>
                <a:gd name="T8" fmla="*/ 0 w 777"/>
                <a:gd name="T9" fmla="*/ 0 h 68"/>
                <a:gd name="T10" fmla="*/ 0 w 777"/>
                <a:gd name="T11" fmla="*/ 2 h 68"/>
                <a:gd name="T12" fmla="*/ 777 w 777"/>
                <a:gd name="T13" fmla="*/ 2 h 68"/>
                <a:gd name="T14" fmla="*/ 777 w 777"/>
                <a:gd name="T15" fmla="*/ 68 h 68"/>
                <a:gd name="T16" fmla="*/ 0 w 777"/>
                <a:gd name="T17" fmla="*/ 68 h 68"/>
                <a:gd name="T18" fmla="*/ 0 w 777"/>
                <a:gd name="T19" fmla="*/ 2 h 6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68">
                  <a:moveTo>
                    <a:pt x="0" y="0"/>
                  </a:moveTo>
                  <a:lnTo>
                    <a:pt x="777" y="0"/>
                  </a:lnTo>
                  <a:lnTo>
                    <a:pt x="777" y="68"/>
                  </a:lnTo>
                  <a:lnTo>
                    <a:pt x="0" y="68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68"/>
                  </a:lnTo>
                  <a:lnTo>
                    <a:pt x="0" y="68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BABA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88" name="Freeform 927">
              <a:extLst>
                <a:ext uri="{FF2B5EF4-FFF2-40B4-BE49-F238E27FC236}">
                  <a16:creationId xmlns:a16="http://schemas.microsoft.com/office/drawing/2014/main" id="{2289C422-6816-814A-9D10-62E76188AB6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37"/>
              <a:ext cx="777" cy="66"/>
            </a:xfrm>
            <a:custGeom>
              <a:avLst/>
              <a:gdLst>
                <a:gd name="T0" fmla="*/ 0 w 777"/>
                <a:gd name="T1" fmla="*/ 0 h 66"/>
                <a:gd name="T2" fmla="*/ 777 w 777"/>
                <a:gd name="T3" fmla="*/ 0 h 66"/>
                <a:gd name="T4" fmla="*/ 777 w 777"/>
                <a:gd name="T5" fmla="*/ 66 h 66"/>
                <a:gd name="T6" fmla="*/ 0 w 777"/>
                <a:gd name="T7" fmla="*/ 66 h 66"/>
                <a:gd name="T8" fmla="*/ 0 w 777"/>
                <a:gd name="T9" fmla="*/ 0 h 66"/>
                <a:gd name="T10" fmla="*/ 0 w 777"/>
                <a:gd name="T11" fmla="*/ 2 h 66"/>
                <a:gd name="T12" fmla="*/ 777 w 777"/>
                <a:gd name="T13" fmla="*/ 2 h 66"/>
                <a:gd name="T14" fmla="*/ 777 w 777"/>
                <a:gd name="T15" fmla="*/ 66 h 66"/>
                <a:gd name="T16" fmla="*/ 0 w 777"/>
                <a:gd name="T17" fmla="*/ 66 h 66"/>
                <a:gd name="T18" fmla="*/ 0 w 777"/>
                <a:gd name="T19" fmla="*/ 2 h 6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66">
                  <a:moveTo>
                    <a:pt x="0" y="0"/>
                  </a:moveTo>
                  <a:lnTo>
                    <a:pt x="777" y="0"/>
                  </a:lnTo>
                  <a:lnTo>
                    <a:pt x="777" y="66"/>
                  </a:lnTo>
                  <a:lnTo>
                    <a:pt x="0" y="66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66"/>
                  </a:lnTo>
                  <a:lnTo>
                    <a:pt x="0" y="66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BBBB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89" name="Freeform 928">
              <a:extLst>
                <a:ext uri="{FF2B5EF4-FFF2-40B4-BE49-F238E27FC236}">
                  <a16:creationId xmlns:a16="http://schemas.microsoft.com/office/drawing/2014/main" id="{1437AF86-31CC-5E49-9B2A-425279C1BBC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39"/>
              <a:ext cx="777" cy="64"/>
            </a:xfrm>
            <a:custGeom>
              <a:avLst/>
              <a:gdLst>
                <a:gd name="T0" fmla="*/ 0 w 777"/>
                <a:gd name="T1" fmla="*/ 0 h 64"/>
                <a:gd name="T2" fmla="*/ 777 w 777"/>
                <a:gd name="T3" fmla="*/ 0 h 64"/>
                <a:gd name="T4" fmla="*/ 777 w 777"/>
                <a:gd name="T5" fmla="*/ 64 h 64"/>
                <a:gd name="T6" fmla="*/ 0 w 777"/>
                <a:gd name="T7" fmla="*/ 64 h 64"/>
                <a:gd name="T8" fmla="*/ 0 w 777"/>
                <a:gd name="T9" fmla="*/ 0 h 64"/>
                <a:gd name="T10" fmla="*/ 0 w 777"/>
                <a:gd name="T11" fmla="*/ 2 h 64"/>
                <a:gd name="T12" fmla="*/ 777 w 777"/>
                <a:gd name="T13" fmla="*/ 2 h 64"/>
                <a:gd name="T14" fmla="*/ 777 w 777"/>
                <a:gd name="T15" fmla="*/ 64 h 64"/>
                <a:gd name="T16" fmla="*/ 0 w 777"/>
                <a:gd name="T17" fmla="*/ 64 h 64"/>
                <a:gd name="T18" fmla="*/ 0 w 777"/>
                <a:gd name="T19" fmla="*/ 2 h 6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64">
                  <a:moveTo>
                    <a:pt x="0" y="0"/>
                  </a:moveTo>
                  <a:lnTo>
                    <a:pt x="777" y="0"/>
                  </a:lnTo>
                  <a:lnTo>
                    <a:pt x="777" y="64"/>
                  </a:lnTo>
                  <a:lnTo>
                    <a:pt x="0" y="64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64"/>
                  </a:lnTo>
                  <a:lnTo>
                    <a:pt x="0" y="6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90" name="Freeform 929">
              <a:extLst>
                <a:ext uri="{FF2B5EF4-FFF2-40B4-BE49-F238E27FC236}">
                  <a16:creationId xmlns:a16="http://schemas.microsoft.com/office/drawing/2014/main" id="{626024A2-816D-0E45-BE72-422BC5F1913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41"/>
              <a:ext cx="777" cy="62"/>
            </a:xfrm>
            <a:custGeom>
              <a:avLst/>
              <a:gdLst>
                <a:gd name="T0" fmla="*/ 0 w 777"/>
                <a:gd name="T1" fmla="*/ 0 h 62"/>
                <a:gd name="T2" fmla="*/ 777 w 777"/>
                <a:gd name="T3" fmla="*/ 0 h 62"/>
                <a:gd name="T4" fmla="*/ 777 w 777"/>
                <a:gd name="T5" fmla="*/ 62 h 62"/>
                <a:gd name="T6" fmla="*/ 0 w 777"/>
                <a:gd name="T7" fmla="*/ 62 h 62"/>
                <a:gd name="T8" fmla="*/ 0 w 777"/>
                <a:gd name="T9" fmla="*/ 0 h 62"/>
                <a:gd name="T10" fmla="*/ 0 w 777"/>
                <a:gd name="T11" fmla="*/ 3 h 62"/>
                <a:gd name="T12" fmla="*/ 777 w 777"/>
                <a:gd name="T13" fmla="*/ 3 h 62"/>
                <a:gd name="T14" fmla="*/ 777 w 777"/>
                <a:gd name="T15" fmla="*/ 62 h 62"/>
                <a:gd name="T16" fmla="*/ 0 w 777"/>
                <a:gd name="T17" fmla="*/ 62 h 62"/>
                <a:gd name="T18" fmla="*/ 0 w 777"/>
                <a:gd name="T19" fmla="*/ 3 h 6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62">
                  <a:moveTo>
                    <a:pt x="0" y="0"/>
                  </a:moveTo>
                  <a:lnTo>
                    <a:pt x="777" y="0"/>
                  </a:lnTo>
                  <a:lnTo>
                    <a:pt x="777" y="62"/>
                  </a:lnTo>
                  <a:lnTo>
                    <a:pt x="0" y="62"/>
                  </a:lnTo>
                  <a:lnTo>
                    <a:pt x="0" y="0"/>
                  </a:lnTo>
                  <a:close/>
                  <a:moveTo>
                    <a:pt x="0" y="3"/>
                  </a:moveTo>
                  <a:lnTo>
                    <a:pt x="777" y="3"/>
                  </a:lnTo>
                  <a:lnTo>
                    <a:pt x="777" y="62"/>
                  </a:lnTo>
                  <a:lnTo>
                    <a:pt x="0" y="62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BEBE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91" name="Freeform 930">
              <a:extLst>
                <a:ext uri="{FF2B5EF4-FFF2-40B4-BE49-F238E27FC236}">
                  <a16:creationId xmlns:a16="http://schemas.microsoft.com/office/drawing/2014/main" id="{7F086F42-7BBF-1A4B-A0E4-4B220A5D05C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44"/>
              <a:ext cx="777" cy="59"/>
            </a:xfrm>
            <a:custGeom>
              <a:avLst/>
              <a:gdLst>
                <a:gd name="T0" fmla="*/ 0 w 777"/>
                <a:gd name="T1" fmla="*/ 0 h 59"/>
                <a:gd name="T2" fmla="*/ 777 w 777"/>
                <a:gd name="T3" fmla="*/ 0 h 59"/>
                <a:gd name="T4" fmla="*/ 777 w 777"/>
                <a:gd name="T5" fmla="*/ 59 h 59"/>
                <a:gd name="T6" fmla="*/ 0 w 777"/>
                <a:gd name="T7" fmla="*/ 59 h 59"/>
                <a:gd name="T8" fmla="*/ 0 w 777"/>
                <a:gd name="T9" fmla="*/ 0 h 59"/>
                <a:gd name="T10" fmla="*/ 0 w 777"/>
                <a:gd name="T11" fmla="*/ 2 h 59"/>
                <a:gd name="T12" fmla="*/ 777 w 777"/>
                <a:gd name="T13" fmla="*/ 2 h 59"/>
                <a:gd name="T14" fmla="*/ 777 w 777"/>
                <a:gd name="T15" fmla="*/ 59 h 59"/>
                <a:gd name="T16" fmla="*/ 0 w 777"/>
                <a:gd name="T17" fmla="*/ 59 h 59"/>
                <a:gd name="T18" fmla="*/ 0 w 777"/>
                <a:gd name="T19" fmla="*/ 2 h 5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59">
                  <a:moveTo>
                    <a:pt x="0" y="0"/>
                  </a:moveTo>
                  <a:lnTo>
                    <a:pt x="777" y="0"/>
                  </a:lnTo>
                  <a:lnTo>
                    <a:pt x="777" y="59"/>
                  </a:lnTo>
                  <a:lnTo>
                    <a:pt x="0" y="59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59"/>
                  </a:lnTo>
                  <a:lnTo>
                    <a:pt x="0" y="59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92" name="Freeform 931">
              <a:extLst>
                <a:ext uri="{FF2B5EF4-FFF2-40B4-BE49-F238E27FC236}">
                  <a16:creationId xmlns:a16="http://schemas.microsoft.com/office/drawing/2014/main" id="{BFC9D477-74E4-4D47-A1B3-9826F4DE73D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46"/>
              <a:ext cx="777" cy="57"/>
            </a:xfrm>
            <a:custGeom>
              <a:avLst/>
              <a:gdLst>
                <a:gd name="T0" fmla="*/ 0 w 777"/>
                <a:gd name="T1" fmla="*/ 0 h 57"/>
                <a:gd name="T2" fmla="*/ 777 w 777"/>
                <a:gd name="T3" fmla="*/ 0 h 57"/>
                <a:gd name="T4" fmla="*/ 777 w 777"/>
                <a:gd name="T5" fmla="*/ 57 h 57"/>
                <a:gd name="T6" fmla="*/ 0 w 777"/>
                <a:gd name="T7" fmla="*/ 57 h 57"/>
                <a:gd name="T8" fmla="*/ 0 w 777"/>
                <a:gd name="T9" fmla="*/ 0 h 57"/>
                <a:gd name="T10" fmla="*/ 0 w 777"/>
                <a:gd name="T11" fmla="*/ 2 h 57"/>
                <a:gd name="T12" fmla="*/ 777 w 777"/>
                <a:gd name="T13" fmla="*/ 2 h 57"/>
                <a:gd name="T14" fmla="*/ 777 w 777"/>
                <a:gd name="T15" fmla="*/ 57 h 57"/>
                <a:gd name="T16" fmla="*/ 0 w 777"/>
                <a:gd name="T17" fmla="*/ 57 h 57"/>
                <a:gd name="T18" fmla="*/ 0 w 777"/>
                <a:gd name="T19" fmla="*/ 2 h 5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57">
                  <a:moveTo>
                    <a:pt x="0" y="0"/>
                  </a:moveTo>
                  <a:lnTo>
                    <a:pt x="777" y="0"/>
                  </a:lnTo>
                  <a:lnTo>
                    <a:pt x="777" y="57"/>
                  </a:lnTo>
                  <a:lnTo>
                    <a:pt x="0" y="57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57"/>
                  </a:lnTo>
                  <a:lnTo>
                    <a:pt x="0" y="57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93" name="Freeform 932">
              <a:extLst>
                <a:ext uri="{FF2B5EF4-FFF2-40B4-BE49-F238E27FC236}">
                  <a16:creationId xmlns:a16="http://schemas.microsoft.com/office/drawing/2014/main" id="{37C8BF3F-521C-A04A-B7C1-D820962F7F6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48"/>
              <a:ext cx="777" cy="55"/>
            </a:xfrm>
            <a:custGeom>
              <a:avLst/>
              <a:gdLst>
                <a:gd name="T0" fmla="*/ 0 w 777"/>
                <a:gd name="T1" fmla="*/ 0 h 55"/>
                <a:gd name="T2" fmla="*/ 777 w 777"/>
                <a:gd name="T3" fmla="*/ 0 h 55"/>
                <a:gd name="T4" fmla="*/ 777 w 777"/>
                <a:gd name="T5" fmla="*/ 55 h 55"/>
                <a:gd name="T6" fmla="*/ 0 w 777"/>
                <a:gd name="T7" fmla="*/ 55 h 55"/>
                <a:gd name="T8" fmla="*/ 0 w 777"/>
                <a:gd name="T9" fmla="*/ 0 h 55"/>
                <a:gd name="T10" fmla="*/ 0 w 777"/>
                <a:gd name="T11" fmla="*/ 2 h 55"/>
                <a:gd name="T12" fmla="*/ 777 w 777"/>
                <a:gd name="T13" fmla="*/ 2 h 55"/>
                <a:gd name="T14" fmla="*/ 777 w 777"/>
                <a:gd name="T15" fmla="*/ 55 h 55"/>
                <a:gd name="T16" fmla="*/ 0 w 777"/>
                <a:gd name="T17" fmla="*/ 55 h 55"/>
                <a:gd name="T18" fmla="*/ 0 w 777"/>
                <a:gd name="T19" fmla="*/ 2 h 5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55">
                  <a:moveTo>
                    <a:pt x="0" y="0"/>
                  </a:moveTo>
                  <a:lnTo>
                    <a:pt x="777" y="0"/>
                  </a:lnTo>
                  <a:lnTo>
                    <a:pt x="777" y="55"/>
                  </a:lnTo>
                  <a:lnTo>
                    <a:pt x="0" y="55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55"/>
                  </a:lnTo>
                  <a:lnTo>
                    <a:pt x="0" y="55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94" name="Freeform 933">
              <a:extLst>
                <a:ext uri="{FF2B5EF4-FFF2-40B4-BE49-F238E27FC236}">
                  <a16:creationId xmlns:a16="http://schemas.microsoft.com/office/drawing/2014/main" id="{BB0F1425-363D-4441-AD2C-D4B6AF835B9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50"/>
              <a:ext cx="777" cy="53"/>
            </a:xfrm>
            <a:custGeom>
              <a:avLst/>
              <a:gdLst>
                <a:gd name="T0" fmla="*/ 0 w 777"/>
                <a:gd name="T1" fmla="*/ 0 h 53"/>
                <a:gd name="T2" fmla="*/ 777 w 777"/>
                <a:gd name="T3" fmla="*/ 0 h 53"/>
                <a:gd name="T4" fmla="*/ 777 w 777"/>
                <a:gd name="T5" fmla="*/ 53 h 53"/>
                <a:gd name="T6" fmla="*/ 0 w 777"/>
                <a:gd name="T7" fmla="*/ 53 h 53"/>
                <a:gd name="T8" fmla="*/ 0 w 777"/>
                <a:gd name="T9" fmla="*/ 0 h 53"/>
                <a:gd name="T10" fmla="*/ 0 w 777"/>
                <a:gd name="T11" fmla="*/ 2 h 53"/>
                <a:gd name="T12" fmla="*/ 777 w 777"/>
                <a:gd name="T13" fmla="*/ 2 h 53"/>
                <a:gd name="T14" fmla="*/ 777 w 777"/>
                <a:gd name="T15" fmla="*/ 53 h 53"/>
                <a:gd name="T16" fmla="*/ 0 w 777"/>
                <a:gd name="T17" fmla="*/ 53 h 53"/>
                <a:gd name="T18" fmla="*/ 0 w 777"/>
                <a:gd name="T19" fmla="*/ 2 h 5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53">
                  <a:moveTo>
                    <a:pt x="0" y="0"/>
                  </a:moveTo>
                  <a:lnTo>
                    <a:pt x="777" y="0"/>
                  </a:lnTo>
                  <a:lnTo>
                    <a:pt x="777" y="53"/>
                  </a:lnTo>
                  <a:lnTo>
                    <a:pt x="0" y="53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53"/>
                  </a:lnTo>
                  <a:lnTo>
                    <a:pt x="0" y="53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C3C3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95" name="Freeform 934">
              <a:extLst>
                <a:ext uri="{FF2B5EF4-FFF2-40B4-BE49-F238E27FC236}">
                  <a16:creationId xmlns:a16="http://schemas.microsoft.com/office/drawing/2014/main" id="{8BC0408E-CD43-F34F-A83C-F76252F8729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52"/>
              <a:ext cx="777" cy="51"/>
            </a:xfrm>
            <a:custGeom>
              <a:avLst/>
              <a:gdLst>
                <a:gd name="T0" fmla="*/ 0 w 777"/>
                <a:gd name="T1" fmla="*/ 0 h 51"/>
                <a:gd name="T2" fmla="*/ 777 w 777"/>
                <a:gd name="T3" fmla="*/ 0 h 51"/>
                <a:gd name="T4" fmla="*/ 777 w 777"/>
                <a:gd name="T5" fmla="*/ 51 h 51"/>
                <a:gd name="T6" fmla="*/ 0 w 777"/>
                <a:gd name="T7" fmla="*/ 51 h 51"/>
                <a:gd name="T8" fmla="*/ 0 w 777"/>
                <a:gd name="T9" fmla="*/ 0 h 51"/>
                <a:gd name="T10" fmla="*/ 0 w 777"/>
                <a:gd name="T11" fmla="*/ 2 h 51"/>
                <a:gd name="T12" fmla="*/ 777 w 777"/>
                <a:gd name="T13" fmla="*/ 2 h 51"/>
                <a:gd name="T14" fmla="*/ 777 w 777"/>
                <a:gd name="T15" fmla="*/ 51 h 51"/>
                <a:gd name="T16" fmla="*/ 0 w 777"/>
                <a:gd name="T17" fmla="*/ 51 h 51"/>
                <a:gd name="T18" fmla="*/ 0 w 777"/>
                <a:gd name="T19" fmla="*/ 2 h 5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51">
                  <a:moveTo>
                    <a:pt x="0" y="0"/>
                  </a:moveTo>
                  <a:lnTo>
                    <a:pt x="777" y="0"/>
                  </a:lnTo>
                  <a:lnTo>
                    <a:pt x="777" y="51"/>
                  </a:lnTo>
                  <a:lnTo>
                    <a:pt x="0" y="51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51"/>
                  </a:lnTo>
                  <a:lnTo>
                    <a:pt x="0" y="51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96" name="Freeform 935">
              <a:extLst>
                <a:ext uri="{FF2B5EF4-FFF2-40B4-BE49-F238E27FC236}">
                  <a16:creationId xmlns:a16="http://schemas.microsoft.com/office/drawing/2014/main" id="{9CFE7083-8671-1840-BDBB-BAFB05ADE59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54"/>
              <a:ext cx="777" cy="49"/>
            </a:xfrm>
            <a:custGeom>
              <a:avLst/>
              <a:gdLst>
                <a:gd name="T0" fmla="*/ 0 w 777"/>
                <a:gd name="T1" fmla="*/ 0 h 49"/>
                <a:gd name="T2" fmla="*/ 777 w 777"/>
                <a:gd name="T3" fmla="*/ 0 h 49"/>
                <a:gd name="T4" fmla="*/ 777 w 777"/>
                <a:gd name="T5" fmla="*/ 49 h 49"/>
                <a:gd name="T6" fmla="*/ 0 w 777"/>
                <a:gd name="T7" fmla="*/ 49 h 49"/>
                <a:gd name="T8" fmla="*/ 0 w 777"/>
                <a:gd name="T9" fmla="*/ 0 h 49"/>
                <a:gd name="T10" fmla="*/ 0 w 777"/>
                <a:gd name="T11" fmla="*/ 2 h 49"/>
                <a:gd name="T12" fmla="*/ 777 w 777"/>
                <a:gd name="T13" fmla="*/ 2 h 49"/>
                <a:gd name="T14" fmla="*/ 777 w 777"/>
                <a:gd name="T15" fmla="*/ 49 h 49"/>
                <a:gd name="T16" fmla="*/ 0 w 777"/>
                <a:gd name="T17" fmla="*/ 49 h 49"/>
                <a:gd name="T18" fmla="*/ 0 w 777"/>
                <a:gd name="T19" fmla="*/ 2 h 4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49">
                  <a:moveTo>
                    <a:pt x="0" y="0"/>
                  </a:moveTo>
                  <a:lnTo>
                    <a:pt x="777" y="0"/>
                  </a:lnTo>
                  <a:lnTo>
                    <a:pt x="777" y="49"/>
                  </a:lnTo>
                  <a:lnTo>
                    <a:pt x="0" y="49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49"/>
                  </a:lnTo>
                  <a:lnTo>
                    <a:pt x="0" y="49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C5C5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97" name="Freeform 936">
              <a:extLst>
                <a:ext uri="{FF2B5EF4-FFF2-40B4-BE49-F238E27FC236}">
                  <a16:creationId xmlns:a16="http://schemas.microsoft.com/office/drawing/2014/main" id="{E0FD2923-DA3B-FC4A-831A-E53DE66321B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56"/>
              <a:ext cx="777" cy="47"/>
            </a:xfrm>
            <a:custGeom>
              <a:avLst/>
              <a:gdLst>
                <a:gd name="T0" fmla="*/ 0 w 777"/>
                <a:gd name="T1" fmla="*/ 0 h 47"/>
                <a:gd name="T2" fmla="*/ 777 w 777"/>
                <a:gd name="T3" fmla="*/ 0 h 47"/>
                <a:gd name="T4" fmla="*/ 777 w 777"/>
                <a:gd name="T5" fmla="*/ 47 h 47"/>
                <a:gd name="T6" fmla="*/ 0 w 777"/>
                <a:gd name="T7" fmla="*/ 47 h 47"/>
                <a:gd name="T8" fmla="*/ 0 w 777"/>
                <a:gd name="T9" fmla="*/ 0 h 47"/>
                <a:gd name="T10" fmla="*/ 0 w 777"/>
                <a:gd name="T11" fmla="*/ 2 h 47"/>
                <a:gd name="T12" fmla="*/ 777 w 777"/>
                <a:gd name="T13" fmla="*/ 2 h 47"/>
                <a:gd name="T14" fmla="*/ 777 w 777"/>
                <a:gd name="T15" fmla="*/ 47 h 47"/>
                <a:gd name="T16" fmla="*/ 0 w 777"/>
                <a:gd name="T17" fmla="*/ 47 h 47"/>
                <a:gd name="T18" fmla="*/ 0 w 777"/>
                <a:gd name="T19" fmla="*/ 2 h 4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47">
                  <a:moveTo>
                    <a:pt x="0" y="0"/>
                  </a:moveTo>
                  <a:lnTo>
                    <a:pt x="777" y="0"/>
                  </a:lnTo>
                  <a:lnTo>
                    <a:pt x="777" y="47"/>
                  </a:lnTo>
                  <a:lnTo>
                    <a:pt x="0" y="47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47"/>
                  </a:lnTo>
                  <a:lnTo>
                    <a:pt x="0" y="47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98" name="Freeform 937">
              <a:extLst>
                <a:ext uri="{FF2B5EF4-FFF2-40B4-BE49-F238E27FC236}">
                  <a16:creationId xmlns:a16="http://schemas.microsoft.com/office/drawing/2014/main" id="{FCF836D0-203E-364A-A36A-E2000429F8B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58"/>
              <a:ext cx="777" cy="45"/>
            </a:xfrm>
            <a:custGeom>
              <a:avLst/>
              <a:gdLst>
                <a:gd name="T0" fmla="*/ 0 w 777"/>
                <a:gd name="T1" fmla="*/ 0 h 45"/>
                <a:gd name="T2" fmla="*/ 777 w 777"/>
                <a:gd name="T3" fmla="*/ 0 h 45"/>
                <a:gd name="T4" fmla="*/ 777 w 777"/>
                <a:gd name="T5" fmla="*/ 45 h 45"/>
                <a:gd name="T6" fmla="*/ 0 w 777"/>
                <a:gd name="T7" fmla="*/ 45 h 45"/>
                <a:gd name="T8" fmla="*/ 0 w 777"/>
                <a:gd name="T9" fmla="*/ 0 h 45"/>
                <a:gd name="T10" fmla="*/ 0 w 777"/>
                <a:gd name="T11" fmla="*/ 2 h 45"/>
                <a:gd name="T12" fmla="*/ 777 w 777"/>
                <a:gd name="T13" fmla="*/ 2 h 45"/>
                <a:gd name="T14" fmla="*/ 777 w 777"/>
                <a:gd name="T15" fmla="*/ 45 h 45"/>
                <a:gd name="T16" fmla="*/ 0 w 777"/>
                <a:gd name="T17" fmla="*/ 45 h 45"/>
                <a:gd name="T18" fmla="*/ 0 w 777"/>
                <a:gd name="T19" fmla="*/ 2 h 4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45">
                  <a:moveTo>
                    <a:pt x="0" y="0"/>
                  </a:moveTo>
                  <a:lnTo>
                    <a:pt x="777" y="0"/>
                  </a:lnTo>
                  <a:lnTo>
                    <a:pt x="777" y="45"/>
                  </a:lnTo>
                  <a:lnTo>
                    <a:pt x="0" y="45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45"/>
                  </a:lnTo>
                  <a:lnTo>
                    <a:pt x="0" y="45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C8C8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99" name="Freeform 938">
              <a:extLst>
                <a:ext uri="{FF2B5EF4-FFF2-40B4-BE49-F238E27FC236}">
                  <a16:creationId xmlns:a16="http://schemas.microsoft.com/office/drawing/2014/main" id="{141B3646-E1EA-7748-BE5B-29E20C58727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60"/>
              <a:ext cx="777" cy="43"/>
            </a:xfrm>
            <a:custGeom>
              <a:avLst/>
              <a:gdLst>
                <a:gd name="T0" fmla="*/ 0 w 777"/>
                <a:gd name="T1" fmla="*/ 0 h 43"/>
                <a:gd name="T2" fmla="*/ 777 w 777"/>
                <a:gd name="T3" fmla="*/ 0 h 43"/>
                <a:gd name="T4" fmla="*/ 777 w 777"/>
                <a:gd name="T5" fmla="*/ 43 h 43"/>
                <a:gd name="T6" fmla="*/ 0 w 777"/>
                <a:gd name="T7" fmla="*/ 43 h 43"/>
                <a:gd name="T8" fmla="*/ 0 w 777"/>
                <a:gd name="T9" fmla="*/ 0 h 43"/>
                <a:gd name="T10" fmla="*/ 0 w 777"/>
                <a:gd name="T11" fmla="*/ 3 h 43"/>
                <a:gd name="T12" fmla="*/ 777 w 777"/>
                <a:gd name="T13" fmla="*/ 3 h 43"/>
                <a:gd name="T14" fmla="*/ 777 w 777"/>
                <a:gd name="T15" fmla="*/ 43 h 43"/>
                <a:gd name="T16" fmla="*/ 0 w 777"/>
                <a:gd name="T17" fmla="*/ 43 h 43"/>
                <a:gd name="T18" fmla="*/ 0 w 777"/>
                <a:gd name="T19" fmla="*/ 3 h 4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43">
                  <a:moveTo>
                    <a:pt x="0" y="0"/>
                  </a:moveTo>
                  <a:lnTo>
                    <a:pt x="777" y="0"/>
                  </a:lnTo>
                  <a:lnTo>
                    <a:pt x="777" y="43"/>
                  </a:lnTo>
                  <a:lnTo>
                    <a:pt x="0" y="43"/>
                  </a:lnTo>
                  <a:lnTo>
                    <a:pt x="0" y="0"/>
                  </a:lnTo>
                  <a:close/>
                  <a:moveTo>
                    <a:pt x="0" y="3"/>
                  </a:moveTo>
                  <a:lnTo>
                    <a:pt x="777" y="3"/>
                  </a:lnTo>
                  <a:lnTo>
                    <a:pt x="777" y="43"/>
                  </a:lnTo>
                  <a:lnTo>
                    <a:pt x="0" y="43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C9C9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1000" name="Freeform 939">
              <a:extLst>
                <a:ext uri="{FF2B5EF4-FFF2-40B4-BE49-F238E27FC236}">
                  <a16:creationId xmlns:a16="http://schemas.microsoft.com/office/drawing/2014/main" id="{3CCF22F3-670E-7640-9FB2-A5E7B7BA836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63"/>
              <a:ext cx="777" cy="40"/>
            </a:xfrm>
            <a:custGeom>
              <a:avLst/>
              <a:gdLst>
                <a:gd name="T0" fmla="*/ 0 w 777"/>
                <a:gd name="T1" fmla="*/ 0 h 40"/>
                <a:gd name="T2" fmla="*/ 777 w 777"/>
                <a:gd name="T3" fmla="*/ 0 h 40"/>
                <a:gd name="T4" fmla="*/ 777 w 777"/>
                <a:gd name="T5" fmla="*/ 40 h 40"/>
                <a:gd name="T6" fmla="*/ 0 w 777"/>
                <a:gd name="T7" fmla="*/ 40 h 40"/>
                <a:gd name="T8" fmla="*/ 0 w 777"/>
                <a:gd name="T9" fmla="*/ 0 h 40"/>
                <a:gd name="T10" fmla="*/ 0 w 777"/>
                <a:gd name="T11" fmla="*/ 2 h 40"/>
                <a:gd name="T12" fmla="*/ 777 w 777"/>
                <a:gd name="T13" fmla="*/ 2 h 40"/>
                <a:gd name="T14" fmla="*/ 777 w 777"/>
                <a:gd name="T15" fmla="*/ 40 h 40"/>
                <a:gd name="T16" fmla="*/ 0 w 777"/>
                <a:gd name="T17" fmla="*/ 40 h 40"/>
                <a:gd name="T18" fmla="*/ 0 w 777"/>
                <a:gd name="T19" fmla="*/ 2 h 4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40">
                  <a:moveTo>
                    <a:pt x="0" y="0"/>
                  </a:moveTo>
                  <a:lnTo>
                    <a:pt x="777" y="0"/>
                  </a:lnTo>
                  <a:lnTo>
                    <a:pt x="777" y="40"/>
                  </a:lnTo>
                  <a:lnTo>
                    <a:pt x="0" y="40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40"/>
                  </a:lnTo>
                  <a:lnTo>
                    <a:pt x="0" y="4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CBCB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1001" name="Freeform 940">
              <a:extLst>
                <a:ext uri="{FF2B5EF4-FFF2-40B4-BE49-F238E27FC236}">
                  <a16:creationId xmlns:a16="http://schemas.microsoft.com/office/drawing/2014/main" id="{1C12D906-51DF-8842-9CC1-9866C32638D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65"/>
              <a:ext cx="777" cy="38"/>
            </a:xfrm>
            <a:custGeom>
              <a:avLst/>
              <a:gdLst>
                <a:gd name="T0" fmla="*/ 0 w 777"/>
                <a:gd name="T1" fmla="*/ 0 h 38"/>
                <a:gd name="T2" fmla="*/ 777 w 777"/>
                <a:gd name="T3" fmla="*/ 0 h 38"/>
                <a:gd name="T4" fmla="*/ 777 w 777"/>
                <a:gd name="T5" fmla="*/ 38 h 38"/>
                <a:gd name="T6" fmla="*/ 0 w 777"/>
                <a:gd name="T7" fmla="*/ 38 h 38"/>
                <a:gd name="T8" fmla="*/ 0 w 777"/>
                <a:gd name="T9" fmla="*/ 0 h 38"/>
                <a:gd name="T10" fmla="*/ 0 w 777"/>
                <a:gd name="T11" fmla="*/ 2 h 38"/>
                <a:gd name="T12" fmla="*/ 777 w 777"/>
                <a:gd name="T13" fmla="*/ 2 h 38"/>
                <a:gd name="T14" fmla="*/ 777 w 777"/>
                <a:gd name="T15" fmla="*/ 38 h 38"/>
                <a:gd name="T16" fmla="*/ 0 w 777"/>
                <a:gd name="T17" fmla="*/ 38 h 38"/>
                <a:gd name="T18" fmla="*/ 0 w 777"/>
                <a:gd name="T19" fmla="*/ 2 h 3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38">
                  <a:moveTo>
                    <a:pt x="0" y="0"/>
                  </a:moveTo>
                  <a:lnTo>
                    <a:pt x="777" y="0"/>
                  </a:lnTo>
                  <a:lnTo>
                    <a:pt x="777" y="38"/>
                  </a:lnTo>
                  <a:lnTo>
                    <a:pt x="0" y="38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38"/>
                  </a:lnTo>
                  <a:lnTo>
                    <a:pt x="0" y="38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1002" name="Freeform 941">
              <a:extLst>
                <a:ext uri="{FF2B5EF4-FFF2-40B4-BE49-F238E27FC236}">
                  <a16:creationId xmlns:a16="http://schemas.microsoft.com/office/drawing/2014/main" id="{9D819D80-6504-4B45-82B1-B6BEA54E088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67"/>
              <a:ext cx="777" cy="36"/>
            </a:xfrm>
            <a:custGeom>
              <a:avLst/>
              <a:gdLst>
                <a:gd name="T0" fmla="*/ 0 w 777"/>
                <a:gd name="T1" fmla="*/ 0 h 36"/>
                <a:gd name="T2" fmla="*/ 777 w 777"/>
                <a:gd name="T3" fmla="*/ 0 h 36"/>
                <a:gd name="T4" fmla="*/ 777 w 777"/>
                <a:gd name="T5" fmla="*/ 36 h 36"/>
                <a:gd name="T6" fmla="*/ 0 w 777"/>
                <a:gd name="T7" fmla="*/ 36 h 36"/>
                <a:gd name="T8" fmla="*/ 0 w 777"/>
                <a:gd name="T9" fmla="*/ 0 h 36"/>
                <a:gd name="T10" fmla="*/ 0 w 777"/>
                <a:gd name="T11" fmla="*/ 2 h 36"/>
                <a:gd name="T12" fmla="*/ 777 w 777"/>
                <a:gd name="T13" fmla="*/ 2 h 36"/>
                <a:gd name="T14" fmla="*/ 777 w 777"/>
                <a:gd name="T15" fmla="*/ 36 h 36"/>
                <a:gd name="T16" fmla="*/ 0 w 777"/>
                <a:gd name="T17" fmla="*/ 36 h 36"/>
                <a:gd name="T18" fmla="*/ 0 w 777"/>
                <a:gd name="T19" fmla="*/ 2 h 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36">
                  <a:moveTo>
                    <a:pt x="0" y="0"/>
                  </a:moveTo>
                  <a:lnTo>
                    <a:pt x="777" y="0"/>
                  </a:lnTo>
                  <a:lnTo>
                    <a:pt x="777" y="36"/>
                  </a:lnTo>
                  <a:lnTo>
                    <a:pt x="0" y="36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36"/>
                  </a:lnTo>
                  <a:lnTo>
                    <a:pt x="0" y="36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CDCDC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1003" name="Freeform 942">
              <a:extLst>
                <a:ext uri="{FF2B5EF4-FFF2-40B4-BE49-F238E27FC236}">
                  <a16:creationId xmlns:a16="http://schemas.microsoft.com/office/drawing/2014/main" id="{0E50D290-6F9D-FB4F-9554-B98B3B0BB15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69"/>
              <a:ext cx="777" cy="34"/>
            </a:xfrm>
            <a:custGeom>
              <a:avLst/>
              <a:gdLst>
                <a:gd name="T0" fmla="*/ 0 w 777"/>
                <a:gd name="T1" fmla="*/ 0 h 34"/>
                <a:gd name="T2" fmla="*/ 777 w 777"/>
                <a:gd name="T3" fmla="*/ 0 h 34"/>
                <a:gd name="T4" fmla="*/ 777 w 777"/>
                <a:gd name="T5" fmla="*/ 34 h 34"/>
                <a:gd name="T6" fmla="*/ 0 w 777"/>
                <a:gd name="T7" fmla="*/ 34 h 34"/>
                <a:gd name="T8" fmla="*/ 0 w 777"/>
                <a:gd name="T9" fmla="*/ 0 h 34"/>
                <a:gd name="T10" fmla="*/ 0 w 777"/>
                <a:gd name="T11" fmla="*/ 2 h 34"/>
                <a:gd name="T12" fmla="*/ 777 w 777"/>
                <a:gd name="T13" fmla="*/ 2 h 34"/>
                <a:gd name="T14" fmla="*/ 777 w 777"/>
                <a:gd name="T15" fmla="*/ 34 h 34"/>
                <a:gd name="T16" fmla="*/ 0 w 777"/>
                <a:gd name="T17" fmla="*/ 34 h 34"/>
                <a:gd name="T18" fmla="*/ 0 w 777"/>
                <a:gd name="T19" fmla="*/ 2 h 3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34">
                  <a:moveTo>
                    <a:pt x="0" y="0"/>
                  </a:moveTo>
                  <a:lnTo>
                    <a:pt x="777" y="0"/>
                  </a:lnTo>
                  <a:lnTo>
                    <a:pt x="777" y="34"/>
                  </a:lnTo>
                  <a:lnTo>
                    <a:pt x="0" y="34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34"/>
                  </a:lnTo>
                  <a:lnTo>
                    <a:pt x="0" y="3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CFCF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1004" name="Freeform 943">
              <a:extLst>
                <a:ext uri="{FF2B5EF4-FFF2-40B4-BE49-F238E27FC236}">
                  <a16:creationId xmlns:a16="http://schemas.microsoft.com/office/drawing/2014/main" id="{8D9D77BA-FD27-E74B-85F5-379D4BCAA04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71"/>
              <a:ext cx="777" cy="32"/>
            </a:xfrm>
            <a:custGeom>
              <a:avLst/>
              <a:gdLst>
                <a:gd name="T0" fmla="*/ 0 w 777"/>
                <a:gd name="T1" fmla="*/ 0 h 32"/>
                <a:gd name="T2" fmla="*/ 777 w 777"/>
                <a:gd name="T3" fmla="*/ 0 h 32"/>
                <a:gd name="T4" fmla="*/ 777 w 777"/>
                <a:gd name="T5" fmla="*/ 32 h 32"/>
                <a:gd name="T6" fmla="*/ 0 w 777"/>
                <a:gd name="T7" fmla="*/ 32 h 32"/>
                <a:gd name="T8" fmla="*/ 0 w 777"/>
                <a:gd name="T9" fmla="*/ 0 h 32"/>
                <a:gd name="T10" fmla="*/ 0 w 777"/>
                <a:gd name="T11" fmla="*/ 2 h 32"/>
                <a:gd name="T12" fmla="*/ 777 w 777"/>
                <a:gd name="T13" fmla="*/ 2 h 32"/>
                <a:gd name="T14" fmla="*/ 777 w 777"/>
                <a:gd name="T15" fmla="*/ 32 h 32"/>
                <a:gd name="T16" fmla="*/ 0 w 777"/>
                <a:gd name="T17" fmla="*/ 32 h 32"/>
                <a:gd name="T18" fmla="*/ 0 w 777"/>
                <a:gd name="T19" fmla="*/ 2 h 3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32">
                  <a:moveTo>
                    <a:pt x="0" y="0"/>
                  </a:moveTo>
                  <a:lnTo>
                    <a:pt x="777" y="0"/>
                  </a:lnTo>
                  <a:lnTo>
                    <a:pt x="777" y="32"/>
                  </a:lnTo>
                  <a:lnTo>
                    <a:pt x="0" y="32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32"/>
                  </a:lnTo>
                  <a:lnTo>
                    <a:pt x="0" y="3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1005" name="Freeform 944">
              <a:extLst>
                <a:ext uri="{FF2B5EF4-FFF2-40B4-BE49-F238E27FC236}">
                  <a16:creationId xmlns:a16="http://schemas.microsoft.com/office/drawing/2014/main" id="{98330B60-FD5B-EB4F-971C-503C8BD9018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73"/>
              <a:ext cx="777" cy="30"/>
            </a:xfrm>
            <a:custGeom>
              <a:avLst/>
              <a:gdLst>
                <a:gd name="T0" fmla="*/ 0 w 777"/>
                <a:gd name="T1" fmla="*/ 0 h 30"/>
                <a:gd name="T2" fmla="*/ 777 w 777"/>
                <a:gd name="T3" fmla="*/ 0 h 30"/>
                <a:gd name="T4" fmla="*/ 777 w 777"/>
                <a:gd name="T5" fmla="*/ 30 h 30"/>
                <a:gd name="T6" fmla="*/ 0 w 777"/>
                <a:gd name="T7" fmla="*/ 30 h 30"/>
                <a:gd name="T8" fmla="*/ 0 w 777"/>
                <a:gd name="T9" fmla="*/ 0 h 30"/>
                <a:gd name="T10" fmla="*/ 0 w 777"/>
                <a:gd name="T11" fmla="*/ 2 h 30"/>
                <a:gd name="T12" fmla="*/ 777 w 777"/>
                <a:gd name="T13" fmla="*/ 2 h 30"/>
                <a:gd name="T14" fmla="*/ 777 w 777"/>
                <a:gd name="T15" fmla="*/ 30 h 30"/>
                <a:gd name="T16" fmla="*/ 0 w 777"/>
                <a:gd name="T17" fmla="*/ 30 h 30"/>
                <a:gd name="T18" fmla="*/ 0 w 777"/>
                <a:gd name="T19" fmla="*/ 2 h 3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30">
                  <a:moveTo>
                    <a:pt x="0" y="0"/>
                  </a:moveTo>
                  <a:lnTo>
                    <a:pt x="777" y="0"/>
                  </a:lnTo>
                  <a:lnTo>
                    <a:pt x="777" y="30"/>
                  </a:lnTo>
                  <a:lnTo>
                    <a:pt x="0" y="30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30"/>
                  </a:lnTo>
                  <a:lnTo>
                    <a:pt x="0" y="3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1006" name="Freeform 945">
              <a:extLst>
                <a:ext uri="{FF2B5EF4-FFF2-40B4-BE49-F238E27FC236}">
                  <a16:creationId xmlns:a16="http://schemas.microsoft.com/office/drawing/2014/main" id="{709099A7-34BA-9741-B9DE-72F4F434F8B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75"/>
              <a:ext cx="777" cy="28"/>
            </a:xfrm>
            <a:custGeom>
              <a:avLst/>
              <a:gdLst>
                <a:gd name="T0" fmla="*/ 0 w 777"/>
                <a:gd name="T1" fmla="*/ 0 h 28"/>
                <a:gd name="T2" fmla="*/ 777 w 777"/>
                <a:gd name="T3" fmla="*/ 0 h 28"/>
                <a:gd name="T4" fmla="*/ 777 w 777"/>
                <a:gd name="T5" fmla="*/ 28 h 28"/>
                <a:gd name="T6" fmla="*/ 0 w 777"/>
                <a:gd name="T7" fmla="*/ 28 h 28"/>
                <a:gd name="T8" fmla="*/ 0 w 777"/>
                <a:gd name="T9" fmla="*/ 0 h 28"/>
                <a:gd name="T10" fmla="*/ 0 w 777"/>
                <a:gd name="T11" fmla="*/ 2 h 28"/>
                <a:gd name="T12" fmla="*/ 777 w 777"/>
                <a:gd name="T13" fmla="*/ 2 h 28"/>
                <a:gd name="T14" fmla="*/ 777 w 777"/>
                <a:gd name="T15" fmla="*/ 28 h 28"/>
                <a:gd name="T16" fmla="*/ 0 w 777"/>
                <a:gd name="T17" fmla="*/ 28 h 28"/>
                <a:gd name="T18" fmla="*/ 0 w 777"/>
                <a:gd name="T19" fmla="*/ 2 h 2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28">
                  <a:moveTo>
                    <a:pt x="0" y="0"/>
                  </a:moveTo>
                  <a:lnTo>
                    <a:pt x="777" y="0"/>
                  </a:lnTo>
                  <a:lnTo>
                    <a:pt x="777" y="28"/>
                  </a:lnTo>
                  <a:lnTo>
                    <a:pt x="0" y="28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28"/>
                  </a:lnTo>
                  <a:lnTo>
                    <a:pt x="0" y="28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D3D3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1007" name="Freeform 946">
              <a:extLst>
                <a:ext uri="{FF2B5EF4-FFF2-40B4-BE49-F238E27FC236}">
                  <a16:creationId xmlns:a16="http://schemas.microsoft.com/office/drawing/2014/main" id="{E224F091-8DD6-984B-AFC0-B2A664FEC2C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77"/>
              <a:ext cx="777" cy="26"/>
            </a:xfrm>
            <a:custGeom>
              <a:avLst/>
              <a:gdLst>
                <a:gd name="T0" fmla="*/ 0 w 777"/>
                <a:gd name="T1" fmla="*/ 0 h 26"/>
                <a:gd name="T2" fmla="*/ 777 w 777"/>
                <a:gd name="T3" fmla="*/ 0 h 26"/>
                <a:gd name="T4" fmla="*/ 777 w 777"/>
                <a:gd name="T5" fmla="*/ 26 h 26"/>
                <a:gd name="T6" fmla="*/ 0 w 777"/>
                <a:gd name="T7" fmla="*/ 26 h 26"/>
                <a:gd name="T8" fmla="*/ 0 w 777"/>
                <a:gd name="T9" fmla="*/ 0 h 26"/>
                <a:gd name="T10" fmla="*/ 0 w 777"/>
                <a:gd name="T11" fmla="*/ 2 h 26"/>
                <a:gd name="T12" fmla="*/ 777 w 777"/>
                <a:gd name="T13" fmla="*/ 2 h 26"/>
                <a:gd name="T14" fmla="*/ 777 w 777"/>
                <a:gd name="T15" fmla="*/ 26 h 26"/>
                <a:gd name="T16" fmla="*/ 0 w 777"/>
                <a:gd name="T17" fmla="*/ 26 h 26"/>
                <a:gd name="T18" fmla="*/ 0 w 777"/>
                <a:gd name="T19" fmla="*/ 2 h 2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26">
                  <a:moveTo>
                    <a:pt x="0" y="0"/>
                  </a:moveTo>
                  <a:lnTo>
                    <a:pt x="777" y="0"/>
                  </a:lnTo>
                  <a:lnTo>
                    <a:pt x="777" y="26"/>
                  </a:lnTo>
                  <a:lnTo>
                    <a:pt x="0" y="26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26"/>
                  </a:lnTo>
                  <a:lnTo>
                    <a:pt x="0" y="26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D4D4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1008" name="Freeform 947">
              <a:extLst>
                <a:ext uri="{FF2B5EF4-FFF2-40B4-BE49-F238E27FC236}">
                  <a16:creationId xmlns:a16="http://schemas.microsoft.com/office/drawing/2014/main" id="{7155118B-CBDF-3D4C-A236-C32DF6A21D6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79"/>
              <a:ext cx="777" cy="24"/>
            </a:xfrm>
            <a:custGeom>
              <a:avLst/>
              <a:gdLst>
                <a:gd name="T0" fmla="*/ 0 w 777"/>
                <a:gd name="T1" fmla="*/ 0 h 24"/>
                <a:gd name="T2" fmla="*/ 777 w 777"/>
                <a:gd name="T3" fmla="*/ 0 h 24"/>
                <a:gd name="T4" fmla="*/ 777 w 777"/>
                <a:gd name="T5" fmla="*/ 24 h 24"/>
                <a:gd name="T6" fmla="*/ 0 w 777"/>
                <a:gd name="T7" fmla="*/ 24 h 24"/>
                <a:gd name="T8" fmla="*/ 0 w 777"/>
                <a:gd name="T9" fmla="*/ 0 h 24"/>
                <a:gd name="T10" fmla="*/ 0 w 777"/>
                <a:gd name="T11" fmla="*/ 3 h 24"/>
                <a:gd name="T12" fmla="*/ 777 w 777"/>
                <a:gd name="T13" fmla="*/ 3 h 24"/>
                <a:gd name="T14" fmla="*/ 777 w 777"/>
                <a:gd name="T15" fmla="*/ 24 h 24"/>
                <a:gd name="T16" fmla="*/ 0 w 777"/>
                <a:gd name="T17" fmla="*/ 24 h 24"/>
                <a:gd name="T18" fmla="*/ 0 w 777"/>
                <a:gd name="T19" fmla="*/ 3 h 2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24">
                  <a:moveTo>
                    <a:pt x="0" y="0"/>
                  </a:moveTo>
                  <a:lnTo>
                    <a:pt x="777" y="0"/>
                  </a:lnTo>
                  <a:lnTo>
                    <a:pt x="777" y="24"/>
                  </a:lnTo>
                  <a:lnTo>
                    <a:pt x="0" y="24"/>
                  </a:lnTo>
                  <a:lnTo>
                    <a:pt x="0" y="0"/>
                  </a:lnTo>
                  <a:close/>
                  <a:moveTo>
                    <a:pt x="0" y="3"/>
                  </a:moveTo>
                  <a:lnTo>
                    <a:pt x="777" y="3"/>
                  </a:lnTo>
                  <a:lnTo>
                    <a:pt x="777" y="24"/>
                  </a:lnTo>
                  <a:lnTo>
                    <a:pt x="0" y="24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D5D5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1009" name="Freeform 948">
              <a:extLst>
                <a:ext uri="{FF2B5EF4-FFF2-40B4-BE49-F238E27FC236}">
                  <a16:creationId xmlns:a16="http://schemas.microsoft.com/office/drawing/2014/main" id="{4BFD7A94-171E-CC45-8A75-3B10714B09D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82"/>
              <a:ext cx="777" cy="21"/>
            </a:xfrm>
            <a:custGeom>
              <a:avLst/>
              <a:gdLst>
                <a:gd name="T0" fmla="*/ 0 w 777"/>
                <a:gd name="T1" fmla="*/ 0 h 21"/>
                <a:gd name="T2" fmla="*/ 777 w 777"/>
                <a:gd name="T3" fmla="*/ 0 h 21"/>
                <a:gd name="T4" fmla="*/ 777 w 777"/>
                <a:gd name="T5" fmla="*/ 21 h 21"/>
                <a:gd name="T6" fmla="*/ 0 w 777"/>
                <a:gd name="T7" fmla="*/ 21 h 21"/>
                <a:gd name="T8" fmla="*/ 0 w 777"/>
                <a:gd name="T9" fmla="*/ 0 h 21"/>
                <a:gd name="T10" fmla="*/ 0 w 777"/>
                <a:gd name="T11" fmla="*/ 2 h 21"/>
                <a:gd name="T12" fmla="*/ 777 w 777"/>
                <a:gd name="T13" fmla="*/ 2 h 21"/>
                <a:gd name="T14" fmla="*/ 777 w 777"/>
                <a:gd name="T15" fmla="*/ 21 h 21"/>
                <a:gd name="T16" fmla="*/ 0 w 777"/>
                <a:gd name="T17" fmla="*/ 21 h 21"/>
                <a:gd name="T18" fmla="*/ 0 w 777"/>
                <a:gd name="T19" fmla="*/ 2 h 2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21">
                  <a:moveTo>
                    <a:pt x="0" y="0"/>
                  </a:moveTo>
                  <a:lnTo>
                    <a:pt x="777" y="0"/>
                  </a:lnTo>
                  <a:lnTo>
                    <a:pt x="777" y="21"/>
                  </a:lnTo>
                  <a:lnTo>
                    <a:pt x="0" y="21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21"/>
                  </a:lnTo>
                  <a:lnTo>
                    <a:pt x="0" y="21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D7D7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1010" name="Freeform 949">
              <a:extLst>
                <a:ext uri="{FF2B5EF4-FFF2-40B4-BE49-F238E27FC236}">
                  <a16:creationId xmlns:a16="http://schemas.microsoft.com/office/drawing/2014/main" id="{7A481017-C52E-804D-A9A3-0CCE8867507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84"/>
              <a:ext cx="777" cy="19"/>
            </a:xfrm>
            <a:custGeom>
              <a:avLst/>
              <a:gdLst>
                <a:gd name="T0" fmla="*/ 0 w 777"/>
                <a:gd name="T1" fmla="*/ 0 h 19"/>
                <a:gd name="T2" fmla="*/ 777 w 777"/>
                <a:gd name="T3" fmla="*/ 0 h 19"/>
                <a:gd name="T4" fmla="*/ 777 w 777"/>
                <a:gd name="T5" fmla="*/ 19 h 19"/>
                <a:gd name="T6" fmla="*/ 0 w 777"/>
                <a:gd name="T7" fmla="*/ 19 h 19"/>
                <a:gd name="T8" fmla="*/ 0 w 777"/>
                <a:gd name="T9" fmla="*/ 0 h 19"/>
                <a:gd name="T10" fmla="*/ 0 w 777"/>
                <a:gd name="T11" fmla="*/ 2 h 19"/>
                <a:gd name="T12" fmla="*/ 777 w 777"/>
                <a:gd name="T13" fmla="*/ 2 h 19"/>
                <a:gd name="T14" fmla="*/ 777 w 777"/>
                <a:gd name="T15" fmla="*/ 19 h 19"/>
                <a:gd name="T16" fmla="*/ 0 w 777"/>
                <a:gd name="T17" fmla="*/ 19 h 19"/>
                <a:gd name="T18" fmla="*/ 0 w 777"/>
                <a:gd name="T19" fmla="*/ 2 h 1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19">
                  <a:moveTo>
                    <a:pt x="0" y="0"/>
                  </a:moveTo>
                  <a:lnTo>
                    <a:pt x="777" y="0"/>
                  </a:lnTo>
                  <a:lnTo>
                    <a:pt x="777" y="19"/>
                  </a:lnTo>
                  <a:lnTo>
                    <a:pt x="0" y="19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19"/>
                  </a:lnTo>
                  <a:lnTo>
                    <a:pt x="0" y="19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1011" name="Freeform 950">
              <a:extLst>
                <a:ext uri="{FF2B5EF4-FFF2-40B4-BE49-F238E27FC236}">
                  <a16:creationId xmlns:a16="http://schemas.microsoft.com/office/drawing/2014/main" id="{233D9B69-BE8D-4049-A7D2-3F99D1C5D09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86"/>
              <a:ext cx="777" cy="17"/>
            </a:xfrm>
            <a:custGeom>
              <a:avLst/>
              <a:gdLst>
                <a:gd name="T0" fmla="*/ 0 w 777"/>
                <a:gd name="T1" fmla="*/ 0 h 17"/>
                <a:gd name="T2" fmla="*/ 777 w 777"/>
                <a:gd name="T3" fmla="*/ 0 h 17"/>
                <a:gd name="T4" fmla="*/ 777 w 777"/>
                <a:gd name="T5" fmla="*/ 17 h 17"/>
                <a:gd name="T6" fmla="*/ 0 w 777"/>
                <a:gd name="T7" fmla="*/ 17 h 17"/>
                <a:gd name="T8" fmla="*/ 0 w 777"/>
                <a:gd name="T9" fmla="*/ 0 h 17"/>
                <a:gd name="T10" fmla="*/ 0 w 777"/>
                <a:gd name="T11" fmla="*/ 2 h 17"/>
                <a:gd name="T12" fmla="*/ 777 w 777"/>
                <a:gd name="T13" fmla="*/ 2 h 17"/>
                <a:gd name="T14" fmla="*/ 777 w 777"/>
                <a:gd name="T15" fmla="*/ 17 h 17"/>
                <a:gd name="T16" fmla="*/ 0 w 777"/>
                <a:gd name="T17" fmla="*/ 17 h 17"/>
                <a:gd name="T18" fmla="*/ 0 w 777"/>
                <a:gd name="T19" fmla="*/ 2 h 1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17">
                  <a:moveTo>
                    <a:pt x="0" y="0"/>
                  </a:moveTo>
                  <a:lnTo>
                    <a:pt x="777" y="0"/>
                  </a:lnTo>
                  <a:lnTo>
                    <a:pt x="777" y="17"/>
                  </a:lnTo>
                  <a:lnTo>
                    <a:pt x="0" y="17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17"/>
                  </a:lnTo>
                  <a:lnTo>
                    <a:pt x="0" y="17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1012" name="Freeform 951">
              <a:extLst>
                <a:ext uri="{FF2B5EF4-FFF2-40B4-BE49-F238E27FC236}">
                  <a16:creationId xmlns:a16="http://schemas.microsoft.com/office/drawing/2014/main" id="{2574861E-E51B-754A-8868-7157FCEA24E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88"/>
              <a:ext cx="777" cy="15"/>
            </a:xfrm>
            <a:custGeom>
              <a:avLst/>
              <a:gdLst>
                <a:gd name="T0" fmla="*/ 0 w 777"/>
                <a:gd name="T1" fmla="*/ 0 h 15"/>
                <a:gd name="T2" fmla="*/ 777 w 777"/>
                <a:gd name="T3" fmla="*/ 0 h 15"/>
                <a:gd name="T4" fmla="*/ 777 w 777"/>
                <a:gd name="T5" fmla="*/ 15 h 15"/>
                <a:gd name="T6" fmla="*/ 0 w 777"/>
                <a:gd name="T7" fmla="*/ 15 h 15"/>
                <a:gd name="T8" fmla="*/ 0 w 777"/>
                <a:gd name="T9" fmla="*/ 0 h 15"/>
                <a:gd name="T10" fmla="*/ 0 w 777"/>
                <a:gd name="T11" fmla="*/ 2 h 15"/>
                <a:gd name="T12" fmla="*/ 777 w 777"/>
                <a:gd name="T13" fmla="*/ 2 h 15"/>
                <a:gd name="T14" fmla="*/ 777 w 777"/>
                <a:gd name="T15" fmla="*/ 15 h 15"/>
                <a:gd name="T16" fmla="*/ 0 w 777"/>
                <a:gd name="T17" fmla="*/ 15 h 15"/>
                <a:gd name="T18" fmla="*/ 0 w 777"/>
                <a:gd name="T19" fmla="*/ 2 h 1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15">
                  <a:moveTo>
                    <a:pt x="0" y="0"/>
                  </a:moveTo>
                  <a:lnTo>
                    <a:pt x="777" y="0"/>
                  </a:lnTo>
                  <a:lnTo>
                    <a:pt x="777" y="15"/>
                  </a:lnTo>
                  <a:lnTo>
                    <a:pt x="0" y="15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15"/>
                  </a:lnTo>
                  <a:lnTo>
                    <a:pt x="0" y="15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1013" name="Freeform 952">
              <a:extLst>
                <a:ext uri="{FF2B5EF4-FFF2-40B4-BE49-F238E27FC236}">
                  <a16:creationId xmlns:a16="http://schemas.microsoft.com/office/drawing/2014/main" id="{A03198C8-84C6-5C41-9563-0FD56D72FC3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90"/>
              <a:ext cx="777" cy="13"/>
            </a:xfrm>
            <a:custGeom>
              <a:avLst/>
              <a:gdLst>
                <a:gd name="T0" fmla="*/ 0 w 777"/>
                <a:gd name="T1" fmla="*/ 0 h 13"/>
                <a:gd name="T2" fmla="*/ 777 w 777"/>
                <a:gd name="T3" fmla="*/ 0 h 13"/>
                <a:gd name="T4" fmla="*/ 777 w 777"/>
                <a:gd name="T5" fmla="*/ 13 h 13"/>
                <a:gd name="T6" fmla="*/ 0 w 777"/>
                <a:gd name="T7" fmla="*/ 13 h 13"/>
                <a:gd name="T8" fmla="*/ 0 w 777"/>
                <a:gd name="T9" fmla="*/ 0 h 13"/>
                <a:gd name="T10" fmla="*/ 0 w 777"/>
                <a:gd name="T11" fmla="*/ 2 h 13"/>
                <a:gd name="T12" fmla="*/ 777 w 777"/>
                <a:gd name="T13" fmla="*/ 2 h 13"/>
                <a:gd name="T14" fmla="*/ 777 w 777"/>
                <a:gd name="T15" fmla="*/ 13 h 13"/>
                <a:gd name="T16" fmla="*/ 0 w 777"/>
                <a:gd name="T17" fmla="*/ 13 h 13"/>
                <a:gd name="T18" fmla="*/ 0 w 777"/>
                <a:gd name="T19" fmla="*/ 2 h 1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13">
                  <a:moveTo>
                    <a:pt x="0" y="0"/>
                  </a:moveTo>
                  <a:lnTo>
                    <a:pt x="777" y="0"/>
                  </a:lnTo>
                  <a:lnTo>
                    <a:pt x="777" y="13"/>
                  </a:lnTo>
                  <a:lnTo>
                    <a:pt x="0" y="13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13"/>
                  </a:lnTo>
                  <a:lnTo>
                    <a:pt x="0" y="13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1014" name="Freeform 953">
              <a:extLst>
                <a:ext uri="{FF2B5EF4-FFF2-40B4-BE49-F238E27FC236}">
                  <a16:creationId xmlns:a16="http://schemas.microsoft.com/office/drawing/2014/main" id="{B72B0B46-E47E-7446-A05B-05493ADB7B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92"/>
              <a:ext cx="777" cy="11"/>
            </a:xfrm>
            <a:custGeom>
              <a:avLst/>
              <a:gdLst>
                <a:gd name="T0" fmla="*/ 0 w 777"/>
                <a:gd name="T1" fmla="*/ 0 h 11"/>
                <a:gd name="T2" fmla="*/ 777 w 777"/>
                <a:gd name="T3" fmla="*/ 0 h 11"/>
                <a:gd name="T4" fmla="*/ 777 w 777"/>
                <a:gd name="T5" fmla="*/ 11 h 11"/>
                <a:gd name="T6" fmla="*/ 0 w 777"/>
                <a:gd name="T7" fmla="*/ 11 h 11"/>
                <a:gd name="T8" fmla="*/ 0 w 777"/>
                <a:gd name="T9" fmla="*/ 0 h 11"/>
                <a:gd name="T10" fmla="*/ 0 w 777"/>
                <a:gd name="T11" fmla="*/ 2 h 11"/>
                <a:gd name="T12" fmla="*/ 777 w 777"/>
                <a:gd name="T13" fmla="*/ 2 h 11"/>
                <a:gd name="T14" fmla="*/ 777 w 777"/>
                <a:gd name="T15" fmla="*/ 11 h 11"/>
                <a:gd name="T16" fmla="*/ 0 w 777"/>
                <a:gd name="T17" fmla="*/ 11 h 11"/>
                <a:gd name="T18" fmla="*/ 0 w 777"/>
                <a:gd name="T19" fmla="*/ 2 h 1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11">
                  <a:moveTo>
                    <a:pt x="0" y="0"/>
                  </a:moveTo>
                  <a:lnTo>
                    <a:pt x="777" y="0"/>
                  </a:lnTo>
                  <a:lnTo>
                    <a:pt x="777" y="11"/>
                  </a:lnTo>
                  <a:lnTo>
                    <a:pt x="0" y="11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11"/>
                  </a:lnTo>
                  <a:lnTo>
                    <a:pt x="0" y="11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1015" name="Freeform 954">
              <a:extLst>
                <a:ext uri="{FF2B5EF4-FFF2-40B4-BE49-F238E27FC236}">
                  <a16:creationId xmlns:a16="http://schemas.microsoft.com/office/drawing/2014/main" id="{F684EB01-ADC4-CC4D-8419-943631C676B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94"/>
              <a:ext cx="777" cy="9"/>
            </a:xfrm>
            <a:custGeom>
              <a:avLst/>
              <a:gdLst>
                <a:gd name="T0" fmla="*/ 0 w 777"/>
                <a:gd name="T1" fmla="*/ 0 h 9"/>
                <a:gd name="T2" fmla="*/ 777 w 777"/>
                <a:gd name="T3" fmla="*/ 0 h 9"/>
                <a:gd name="T4" fmla="*/ 777 w 777"/>
                <a:gd name="T5" fmla="*/ 9 h 9"/>
                <a:gd name="T6" fmla="*/ 0 w 777"/>
                <a:gd name="T7" fmla="*/ 9 h 9"/>
                <a:gd name="T8" fmla="*/ 0 w 777"/>
                <a:gd name="T9" fmla="*/ 0 h 9"/>
                <a:gd name="T10" fmla="*/ 0 w 777"/>
                <a:gd name="T11" fmla="*/ 2 h 9"/>
                <a:gd name="T12" fmla="*/ 777 w 777"/>
                <a:gd name="T13" fmla="*/ 2 h 9"/>
                <a:gd name="T14" fmla="*/ 777 w 777"/>
                <a:gd name="T15" fmla="*/ 9 h 9"/>
                <a:gd name="T16" fmla="*/ 0 w 777"/>
                <a:gd name="T17" fmla="*/ 9 h 9"/>
                <a:gd name="T18" fmla="*/ 0 w 777"/>
                <a:gd name="T19" fmla="*/ 2 h 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9">
                  <a:moveTo>
                    <a:pt x="0" y="0"/>
                  </a:moveTo>
                  <a:lnTo>
                    <a:pt x="777" y="0"/>
                  </a:lnTo>
                  <a:lnTo>
                    <a:pt x="777" y="9"/>
                  </a:lnTo>
                  <a:lnTo>
                    <a:pt x="0" y="9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9"/>
                  </a:lnTo>
                  <a:lnTo>
                    <a:pt x="0" y="9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1016" name="Freeform 955">
              <a:extLst>
                <a:ext uri="{FF2B5EF4-FFF2-40B4-BE49-F238E27FC236}">
                  <a16:creationId xmlns:a16="http://schemas.microsoft.com/office/drawing/2014/main" id="{7E27C352-1339-B24B-805E-0262D473C6F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96"/>
              <a:ext cx="777" cy="7"/>
            </a:xfrm>
            <a:custGeom>
              <a:avLst/>
              <a:gdLst>
                <a:gd name="T0" fmla="*/ 0 w 777"/>
                <a:gd name="T1" fmla="*/ 0 h 7"/>
                <a:gd name="T2" fmla="*/ 777 w 777"/>
                <a:gd name="T3" fmla="*/ 0 h 7"/>
                <a:gd name="T4" fmla="*/ 777 w 777"/>
                <a:gd name="T5" fmla="*/ 7 h 7"/>
                <a:gd name="T6" fmla="*/ 0 w 777"/>
                <a:gd name="T7" fmla="*/ 7 h 7"/>
                <a:gd name="T8" fmla="*/ 0 w 777"/>
                <a:gd name="T9" fmla="*/ 0 h 7"/>
                <a:gd name="T10" fmla="*/ 0 w 777"/>
                <a:gd name="T11" fmla="*/ 2 h 7"/>
                <a:gd name="T12" fmla="*/ 777 w 777"/>
                <a:gd name="T13" fmla="*/ 2 h 7"/>
                <a:gd name="T14" fmla="*/ 777 w 777"/>
                <a:gd name="T15" fmla="*/ 7 h 7"/>
                <a:gd name="T16" fmla="*/ 0 w 777"/>
                <a:gd name="T17" fmla="*/ 7 h 7"/>
                <a:gd name="T18" fmla="*/ 0 w 777"/>
                <a:gd name="T19" fmla="*/ 2 h 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7">
                  <a:moveTo>
                    <a:pt x="0" y="0"/>
                  </a:moveTo>
                  <a:lnTo>
                    <a:pt x="777" y="0"/>
                  </a:lnTo>
                  <a:lnTo>
                    <a:pt x="777" y="7"/>
                  </a:lnTo>
                  <a:lnTo>
                    <a:pt x="0" y="7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7"/>
                  </a:lnTo>
                  <a:lnTo>
                    <a:pt x="0" y="7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1017" name="Freeform 956">
              <a:extLst>
                <a:ext uri="{FF2B5EF4-FFF2-40B4-BE49-F238E27FC236}">
                  <a16:creationId xmlns:a16="http://schemas.microsoft.com/office/drawing/2014/main" id="{6439C495-8B2E-E944-89FB-C34EDB42481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98"/>
              <a:ext cx="777" cy="5"/>
            </a:xfrm>
            <a:custGeom>
              <a:avLst/>
              <a:gdLst>
                <a:gd name="T0" fmla="*/ 0 w 777"/>
                <a:gd name="T1" fmla="*/ 0 h 5"/>
                <a:gd name="T2" fmla="*/ 777 w 777"/>
                <a:gd name="T3" fmla="*/ 0 h 5"/>
                <a:gd name="T4" fmla="*/ 777 w 777"/>
                <a:gd name="T5" fmla="*/ 5 h 5"/>
                <a:gd name="T6" fmla="*/ 0 w 777"/>
                <a:gd name="T7" fmla="*/ 5 h 5"/>
                <a:gd name="T8" fmla="*/ 0 w 777"/>
                <a:gd name="T9" fmla="*/ 0 h 5"/>
                <a:gd name="T10" fmla="*/ 0 w 777"/>
                <a:gd name="T11" fmla="*/ 3 h 5"/>
                <a:gd name="T12" fmla="*/ 777 w 777"/>
                <a:gd name="T13" fmla="*/ 3 h 5"/>
                <a:gd name="T14" fmla="*/ 777 w 777"/>
                <a:gd name="T15" fmla="*/ 5 h 5"/>
                <a:gd name="T16" fmla="*/ 0 w 777"/>
                <a:gd name="T17" fmla="*/ 5 h 5"/>
                <a:gd name="T18" fmla="*/ 0 w 777"/>
                <a:gd name="T19" fmla="*/ 3 h 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5">
                  <a:moveTo>
                    <a:pt x="0" y="0"/>
                  </a:moveTo>
                  <a:lnTo>
                    <a:pt x="777" y="0"/>
                  </a:lnTo>
                  <a:lnTo>
                    <a:pt x="777" y="5"/>
                  </a:lnTo>
                  <a:lnTo>
                    <a:pt x="0" y="5"/>
                  </a:lnTo>
                  <a:lnTo>
                    <a:pt x="0" y="0"/>
                  </a:lnTo>
                  <a:close/>
                  <a:moveTo>
                    <a:pt x="0" y="3"/>
                  </a:moveTo>
                  <a:lnTo>
                    <a:pt x="777" y="3"/>
                  </a:lnTo>
                  <a:lnTo>
                    <a:pt x="777" y="5"/>
                  </a:lnTo>
                  <a:lnTo>
                    <a:pt x="0" y="5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E1E1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1018" name="Freeform 957">
              <a:extLst>
                <a:ext uri="{FF2B5EF4-FFF2-40B4-BE49-F238E27FC236}">
                  <a16:creationId xmlns:a16="http://schemas.microsoft.com/office/drawing/2014/main" id="{FA4450E2-E95C-EF4D-8DF5-E92A0C13395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701"/>
              <a:ext cx="777" cy="2"/>
            </a:xfrm>
            <a:custGeom>
              <a:avLst/>
              <a:gdLst>
                <a:gd name="T0" fmla="*/ 0 w 777"/>
                <a:gd name="T1" fmla="*/ 0 h 2"/>
                <a:gd name="T2" fmla="*/ 777 w 777"/>
                <a:gd name="T3" fmla="*/ 0 h 2"/>
                <a:gd name="T4" fmla="*/ 777 w 777"/>
                <a:gd name="T5" fmla="*/ 2 h 2"/>
                <a:gd name="T6" fmla="*/ 0 w 777"/>
                <a:gd name="T7" fmla="*/ 2 h 2"/>
                <a:gd name="T8" fmla="*/ 0 w 777"/>
                <a:gd name="T9" fmla="*/ 0 h 2"/>
                <a:gd name="T10" fmla="*/ 0 w 777"/>
                <a:gd name="T11" fmla="*/ 2 h 2"/>
                <a:gd name="T12" fmla="*/ 777 w 777"/>
                <a:gd name="T13" fmla="*/ 2 h 2"/>
                <a:gd name="T14" fmla="*/ 777 w 777"/>
                <a:gd name="T15" fmla="*/ 2 h 2"/>
                <a:gd name="T16" fmla="*/ 0 w 777"/>
                <a:gd name="T17" fmla="*/ 2 h 2"/>
                <a:gd name="T18" fmla="*/ 0 w 777"/>
                <a:gd name="T19" fmla="*/ 2 h 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2">
                  <a:moveTo>
                    <a:pt x="0" y="0"/>
                  </a:moveTo>
                  <a:lnTo>
                    <a:pt x="777" y="0"/>
                  </a:lnTo>
                  <a:lnTo>
                    <a:pt x="777" y="2"/>
                  </a:lnTo>
                  <a:lnTo>
                    <a:pt x="0" y="2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1019" name="Freeform 958">
              <a:extLst>
                <a:ext uri="{FF2B5EF4-FFF2-40B4-BE49-F238E27FC236}">
                  <a16:creationId xmlns:a16="http://schemas.microsoft.com/office/drawing/2014/main" id="{43A82E48-4730-BE4E-9F9A-357026941972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2" y="2584"/>
              <a:ext cx="111" cy="19"/>
            </a:xfrm>
            <a:custGeom>
              <a:avLst/>
              <a:gdLst>
                <a:gd name="T0" fmla="*/ 10 w 111"/>
                <a:gd name="T1" fmla="*/ 0 h 19"/>
                <a:gd name="T2" fmla="*/ 111 w 111"/>
                <a:gd name="T3" fmla="*/ 0 h 19"/>
                <a:gd name="T4" fmla="*/ 108 w 111"/>
                <a:gd name="T5" fmla="*/ 10 h 19"/>
                <a:gd name="T6" fmla="*/ 101 w 111"/>
                <a:gd name="T7" fmla="*/ 19 h 19"/>
                <a:gd name="T8" fmla="*/ 0 w 111"/>
                <a:gd name="T9" fmla="*/ 19 h 19"/>
                <a:gd name="T10" fmla="*/ 5 w 111"/>
                <a:gd name="T11" fmla="*/ 10 h 19"/>
                <a:gd name="T12" fmla="*/ 10 w 111"/>
                <a:gd name="T13" fmla="*/ 0 h 1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11" h="19">
                  <a:moveTo>
                    <a:pt x="10" y="0"/>
                  </a:moveTo>
                  <a:lnTo>
                    <a:pt x="111" y="0"/>
                  </a:lnTo>
                  <a:lnTo>
                    <a:pt x="108" y="10"/>
                  </a:lnTo>
                  <a:lnTo>
                    <a:pt x="101" y="19"/>
                  </a:lnTo>
                  <a:lnTo>
                    <a:pt x="0" y="19"/>
                  </a:lnTo>
                  <a:lnTo>
                    <a:pt x="5" y="10"/>
                  </a:lnTo>
                  <a:lnTo>
                    <a:pt x="10" y="0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1020" name="Freeform 959">
              <a:extLst>
                <a:ext uri="{FF2B5EF4-FFF2-40B4-BE49-F238E27FC236}">
                  <a16:creationId xmlns:a16="http://schemas.microsoft.com/office/drawing/2014/main" id="{CC18188B-7CB7-8342-99AF-6E3414DC3FE0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1" y="2584"/>
              <a:ext cx="111" cy="19"/>
            </a:xfrm>
            <a:custGeom>
              <a:avLst/>
              <a:gdLst>
                <a:gd name="T0" fmla="*/ 10 w 111"/>
                <a:gd name="T1" fmla="*/ 0 h 19"/>
                <a:gd name="T2" fmla="*/ 111 w 111"/>
                <a:gd name="T3" fmla="*/ 0 h 19"/>
                <a:gd name="T4" fmla="*/ 108 w 111"/>
                <a:gd name="T5" fmla="*/ 10 h 19"/>
                <a:gd name="T6" fmla="*/ 102 w 111"/>
                <a:gd name="T7" fmla="*/ 19 h 19"/>
                <a:gd name="T8" fmla="*/ 0 w 111"/>
                <a:gd name="T9" fmla="*/ 19 h 19"/>
                <a:gd name="T10" fmla="*/ 6 w 111"/>
                <a:gd name="T11" fmla="*/ 10 h 19"/>
                <a:gd name="T12" fmla="*/ 10 w 111"/>
                <a:gd name="T13" fmla="*/ 0 h 1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11" h="19">
                  <a:moveTo>
                    <a:pt x="10" y="0"/>
                  </a:moveTo>
                  <a:lnTo>
                    <a:pt x="111" y="0"/>
                  </a:lnTo>
                  <a:lnTo>
                    <a:pt x="108" y="10"/>
                  </a:lnTo>
                  <a:lnTo>
                    <a:pt x="102" y="19"/>
                  </a:lnTo>
                  <a:lnTo>
                    <a:pt x="0" y="19"/>
                  </a:lnTo>
                  <a:lnTo>
                    <a:pt x="6" y="10"/>
                  </a:lnTo>
                  <a:lnTo>
                    <a:pt x="10" y="0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1021" name="Freeform 960">
              <a:extLst>
                <a:ext uri="{FF2B5EF4-FFF2-40B4-BE49-F238E27FC236}">
                  <a16:creationId xmlns:a16="http://schemas.microsoft.com/office/drawing/2014/main" id="{CB698799-F3E7-324C-8BFE-DF4C1D58F966}"/>
                </a:ext>
              </a:extLst>
            </p:cNvPr>
            <p:cNvSpPr>
              <a:spLocks/>
            </p:cNvSpPr>
            <p:nvPr/>
          </p:nvSpPr>
          <p:spPr bwMode="auto">
            <a:xfrm>
              <a:off x="4142" y="2584"/>
              <a:ext cx="111" cy="19"/>
            </a:xfrm>
            <a:custGeom>
              <a:avLst/>
              <a:gdLst>
                <a:gd name="T0" fmla="*/ 10 w 111"/>
                <a:gd name="T1" fmla="*/ 0 h 19"/>
                <a:gd name="T2" fmla="*/ 111 w 111"/>
                <a:gd name="T3" fmla="*/ 0 h 19"/>
                <a:gd name="T4" fmla="*/ 108 w 111"/>
                <a:gd name="T5" fmla="*/ 10 h 19"/>
                <a:gd name="T6" fmla="*/ 103 w 111"/>
                <a:gd name="T7" fmla="*/ 19 h 19"/>
                <a:gd name="T8" fmla="*/ 0 w 111"/>
                <a:gd name="T9" fmla="*/ 19 h 19"/>
                <a:gd name="T10" fmla="*/ 6 w 111"/>
                <a:gd name="T11" fmla="*/ 10 h 19"/>
                <a:gd name="T12" fmla="*/ 10 w 111"/>
                <a:gd name="T13" fmla="*/ 0 h 1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11" h="19">
                  <a:moveTo>
                    <a:pt x="10" y="0"/>
                  </a:moveTo>
                  <a:lnTo>
                    <a:pt x="111" y="0"/>
                  </a:lnTo>
                  <a:lnTo>
                    <a:pt x="108" y="10"/>
                  </a:lnTo>
                  <a:lnTo>
                    <a:pt x="103" y="19"/>
                  </a:lnTo>
                  <a:lnTo>
                    <a:pt x="0" y="19"/>
                  </a:lnTo>
                  <a:lnTo>
                    <a:pt x="6" y="10"/>
                  </a:lnTo>
                  <a:lnTo>
                    <a:pt x="10" y="0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1022" name="Freeform 961">
              <a:extLst>
                <a:ext uri="{FF2B5EF4-FFF2-40B4-BE49-F238E27FC236}">
                  <a16:creationId xmlns:a16="http://schemas.microsoft.com/office/drawing/2014/main" id="{02F63392-E6B3-8847-9549-9F5084F7C95A}"/>
                </a:ext>
              </a:extLst>
            </p:cNvPr>
            <p:cNvSpPr>
              <a:spLocks/>
            </p:cNvSpPr>
            <p:nvPr/>
          </p:nvSpPr>
          <p:spPr bwMode="auto">
            <a:xfrm>
              <a:off x="4262" y="2584"/>
              <a:ext cx="111" cy="19"/>
            </a:xfrm>
            <a:custGeom>
              <a:avLst/>
              <a:gdLst>
                <a:gd name="T0" fmla="*/ 9 w 111"/>
                <a:gd name="T1" fmla="*/ 0 h 19"/>
                <a:gd name="T2" fmla="*/ 111 w 111"/>
                <a:gd name="T3" fmla="*/ 0 h 19"/>
                <a:gd name="T4" fmla="*/ 107 w 111"/>
                <a:gd name="T5" fmla="*/ 10 h 19"/>
                <a:gd name="T6" fmla="*/ 102 w 111"/>
                <a:gd name="T7" fmla="*/ 19 h 19"/>
                <a:gd name="T8" fmla="*/ 0 w 111"/>
                <a:gd name="T9" fmla="*/ 19 h 19"/>
                <a:gd name="T10" fmla="*/ 6 w 111"/>
                <a:gd name="T11" fmla="*/ 10 h 19"/>
                <a:gd name="T12" fmla="*/ 9 w 111"/>
                <a:gd name="T13" fmla="*/ 0 h 1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11" h="19">
                  <a:moveTo>
                    <a:pt x="9" y="0"/>
                  </a:moveTo>
                  <a:lnTo>
                    <a:pt x="111" y="0"/>
                  </a:lnTo>
                  <a:lnTo>
                    <a:pt x="107" y="10"/>
                  </a:lnTo>
                  <a:lnTo>
                    <a:pt x="102" y="19"/>
                  </a:lnTo>
                  <a:lnTo>
                    <a:pt x="0" y="19"/>
                  </a:lnTo>
                  <a:lnTo>
                    <a:pt x="6" y="10"/>
                  </a:lnTo>
                  <a:lnTo>
                    <a:pt x="9" y="0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1023" name="Freeform 962">
              <a:extLst>
                <a:ext uri="{FF2B5EF4-FFF2-40B4-BE49-F238E27FC236}">
                  <a16:creationId xmlns:a16="http://schemas.microsoft.com/office/drawing/2014/main" id="{3A04D6B3-A38F-FE49-B862-679E0A2B6BF1}"/>
                </a:ext>
              </a:extLst>
            </p:cNvPr>
            <p:cNvSpPr>
              <a:spLocks/>
            </p:cNvSpPr>
            <p:nvPr/>
          </p:nvSpPr>
          <p:spPr bwMode="auto">
            <a:xfrm>
              <a:off x="4356" y="2612"/>
              <a:ext cx="96" cy="36"/>
            </a:xfrm>
            <a:custGeom>
              <a:avLst/>
              <a:gdLst>
                <a:gd name="T0" fmla="*/ 19 w 96"/>
                <a:gd name="T1" fmla="*/ 0 h 36"/>
                <a:gd name="T2" fmla="*/ 96 w 96"/>
                <a:gd name="T3" fmla="*/ 0 h 36"/>
                <a:gd name="T4" fmla="*/ 92 w 96"/>
                <a:gd name="T5" fmla="*/ 14 h 36"/>
                <a:gd name="T6" fmla="*/ 86 w 96"/>
                <a:gd name="T7" fmla="*/ 25 h 36"/>
                <a:gd name="T8" fmla="*/ 78 w 96"/>
                <a:gd name="T9" fmla="*/ 36 h 36"/>
                <a:gd name="T10" fmla="*/ 0 w 96"/>
                <a:gd name="T11" fmla="*/ 36 h 36"/>
                <a:gd name="T12" fmla="*/ 9 w 96"/>
                <a:gd name="T13" fmla="*/ 25 h 36"/>
                <a:gd name="T14" fmla="*/ 15 w 96"/>
                <a:gd name="T15" fmla="*/ 14 h 36"/>
                <a:gd name="T16" fmla="*/ 19 w 96"/>
                <a:gd name="T17" fmla="*/ 0 h 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96" h="36">
                  <a:moveTo>
                    <a:pt x="19" y="0"/>
                  </a:moveTo>
                  <a:lnTo>
                    <a:pt x="96" y="0"/>
                  </a:lnTo>
                  <a:lnTo>
                    <a:pt x="92" y="14"/>
                  </a:lnTo>
                  <a:lnTo>
                    <a:pt x="86" y="25"/>
                  </a:lnTo>
                  <a:lnTo>
                    <a:pt x="78" y="36"/>
                  </a:lnTo>
                  <a:lnTo>
                    <a:pt x="0" y="36"/>
                  </a:lnTo>
                  <a:lnTo>
                    <a:pt x="9" y="25"/>
                  </a:lnTo>
                  <a:lnTo>
                    <a:pt x="15" y="14"/>
                  </a:lnTo>
                  <a:lnTo>
                    <a:pt x="19" y="0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1024" name="Freeform 963">
              <a:extLst>
                <a:ext uri="{FF2B5EF4-FFF2-40B4-BE49-F238E27FC236}">
                  <a16:creationId xmlns:a16="http://schemas.microsoft.com/office/drawing/2014/main" id="{26D4F4BE-DE3F-8A4E-BFAF-5267C15CE0E0}"/>
                </a:ext>
              </a:extLst>
            </p:cNvPr>
            <p:cNvSpPr>
              <a:spLocks/>
            </p:cNvSpPr>
            <p:nvPr/>
          </p:nvSpPr>
          <p:spPr bwMode="auto">
            <a:xfrm>
              <a:off x="4404" y="2612"/>
              <a:ext cx="185" cy="91"/>
            </a:xfrm>
            <a:custGeom>
              <a:avLst/>
              <a:gdLst>
                <a:gd name="T0" fmla="*/ 68 w 185"/>
                <a:gd name="T1" fmla="*/ 0 h 91"/>
                <a:gd name="T2" fmla="*/ 185 w 185"/>
                <a:gd name="T3" fmla="*/ 0 h 91"/>
                <a:gd name="T4" fmla="*/ 174 w 185"/>
                <a:gd name="T5" fmla="*/ 26 h 91"/>
                <a:gd name="T6" fmla="*/ 158 w 185"/>
                <a:gd name="T7" fmla="*/ 51 h 91"/>
                <a:gd name="T8" fmla="*/ 139 w 185"/>
                <a:gd name="T9" fmla="*/ 72 h 91"/>
                <a:gd name="T10" fmla="*/ 117 w 185"/>
                <a:gd name="T11" fmla="*/ 91 h 91"/>
                <a:gd name="T12" fmla="*/ 0 w 185"/>
                <a:gd name="T13" fmla="*/ 91 h 91"/>
                <a:gd name="T14" fmla="*/ 21 w 185"/>
                <a:gd name="T15" fmla="*/ 72 h 91"/>
                <a:gd name="T16" fmla="*/ 40 w 185"/>
                <a:gd name="T17" fmla="*/ 50 h 91"/>
                <a:gd name="T18" fmla="*/ 56 w 185"/>
                <a:gd name="T19" fmla="*/ 26 h 91"/>
                <a:gd name="T20" fmla="*/ 68 w 185"/>
                <a:gd name="T21" fmla="*/ 0 h 9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85" h="91">
                  <a:moveTo>
                    <a:pt x="68" y="0"/>
                  </a:moveTo>
                  <a:lnTo>
                    <a:pt x="185" y="0"/>
                  </a:lnTo>
                  <a:lnTo>
                    <a:pt x="174" y="26"/>
                  </a:lnTo>
                  <a:lnTo>
                    <a:pt x="158" y="51"/>
                  </a:lnTo>
                  <a:lnTo>
                    <a:pt x="139" y="72"/>
                  </a:lnTo>
                  <a:lnTo>
                    <a:pt x="117" y="91"/>
                  </a:lnTo>
                  <a:lnTo>
                    <a:pt x="0" y="91"/>
                  </a:lnTo>
                  <a:lnTo>
                    <a:pt x="21" y="72"/>
                  </a:lnTo>
                  <a:lnTo>
                    <a:pt x="40" y="50"/>
                  </a:lnTo>
                  <a:lnTo>
                    <a:pt x="56" y="26"/>
                  </a:lnTo>
                  <a:lnTo>
                    <a:pt x="68" y="0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1025" name="Freeform 964">
              <a:extLst>
                <a:ext uri="{FF2B5EF4-FFF2-40B4-BE49-F238E27FC236}">
                  <a16:creationId xmlns:a16="http://schemas.microsoft.com/office/drawing/2014/main" id="{1A8AA4D2-A4AA-6A4A-AD4D-4B9F4715DA9C}"/>
                </a:ext>
              </a:extLst>
            </p:cNvPr>
            <p:cNvSpPr>
              <a:spLocks/>
            </p:cNvSpPr>
            <p:nvPr/>
          </p:nvSpPr>
          <p:spPr bwMode="auto">
            <a:xfrm>
              <a:off x="4305" y="2667"/>
              <a:ext cx="113" cy="36"/>
            </a:xfrm>
            <a:custGeom>
              <a:avLst/>
              <a:gdLst>
                <a:gd name="T0" fmla="*/ 40 w 113"/>
                <a:gd name="T1" fmla="*/ 0 h 36"/>
                <a:gd name="T2" fmla="*/ 113 w 113"/>
                <a:gd name="T3" fmla="*/ 0 h 36"/>
                <a:gd name="T4" fmla="*/ 102 w 113"/>
                <a:gd name="T5" fmla="*/ 14 h 36"/>
                <a:gd name="T6" fmla="*/ 90 w 113"/>
                <a:gd name="T7" fmla="*/ 25 h 36"/>
                <a:gd name="T8" fmla="*/ 76 w 113"/>
                <a:gd name="T9" fmla="*/ 36 h 36"/>
                <a:gd name="T10" fmla="*/ 0 w 113"/>
                <a:gd name="T11" fmla="*/ 36 h 36"/>
                <a:gd name="T12" fmla="*/ 16 w 113"/>
                <a:gd name="T13" fmla="*/ 26 h 36"/>
                <a:gd name="T14" fmla="*/ 28 w 113"/>
                <a:gd name="T15" fmla="*/ 14 h 36"/>
                <a:gd name="T16" fmla="*/ 40 w 113"/>
                <a:gd name="T17" fmla="*/ 0 h 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13" h="36">
                  <a:moveTo>
                    <a:pt x="40" y="0"/>
                  </a:moveTo>
                  <a:lnTo>
                    <a:pt x="113" y="0"/>
                  </a:lnTo>
                  <a:lnTo>
                    <a:pt x="102" y="14"/>
                  </a:lnTo>
                  <a:lnTo>
                    <a:pt x="90" y="25"/>
                  </a:lnTo>
                  <a:lnTo>
                    <a:pt x="76" y="36"/>
                  </a:lnTo>
                  <a:lnTo>
                    <a:pt x="0" y="36"/>
                  </a:lnTo>
                  <a:lnTo>
                    <a:pt x="16" y="26"/>
                  </a:lnTo>
                  <a:lnTo>
                    <a:pt x="28" y="14"/>
                  </a:lnTo>
                  <a:lnTo>
                    <a:pt x="40" y="0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1026" name="Freeform 965">
              <a:extLst>
                <a:ext uri="{FF2B5EF4-FFF2-40B4-BE49-F238E27FC236}">
                  <a16:creationId xmlns:a16="http://schemas.microsoft.com/office/drawing/2014/main" id="{1B362B63-C4C5-D24D-BFDC-307C623A2AE8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2" y="2612"/>
              <a:ext cx="545" cy="91"/>
            </a:xfrm>
            <a:custGeom>
              <a:avLst/>
              <a:gdLst>
                <a:gd name="T0" fmla="*/ 60 w 545"/>
                <a:gd name="T1" fmla="*/ 0 h 91"/>
                <a:gd name="T2" fmla="*/ 545 w 545"/>
                <a:gd name="T3" fmla="*/ 0 h 91"/>
                <a:gd name="T4" fmla="*/ 536 w 545"/>
                <a:gd name="T5" fmla="*/ 21 h 91"/>
                <a:gd name="T6" fmla="*/ 523 w 545"/>
                <a:gd name="T7" fmla="*/ 41 h 91"/>
                <a:gd name="T8" fmla="*/ 508 w 545"/>
                <a:gd name="T9" fmla="*/ 60 h 91"/>
                <a:gd name="T10" fmla="*/ 491 w 545"/>
                <a:gd name="T11" fmla="*/ 76 h 91"/>
                <a:gd name="T12" fmla="*/ 472 w 545"/>
                <a:gd name="T13" fmla="*/ 91 h 91"/>
                <a:gd name="T14" fmla="*/ 382 w 545"/>
                <a:gd name="T15" fmla="*/ 91 h 91"/>
                <a:gd name="T16" fmla="*/ 396 w 545"/>
                <a:gd name="T17" fmla="*/ 78 h 91"/>
                <a:gd name="T18" fmla="*/ 406 w 545"/>
                <a:gd name="T19" fmla="*/ 63 h 91"/>
                <a:gd name="T20" fmla="*/ 341 w 545"/>
                <a:gd name="T21" fmla="*/ 63 h 91"/>
                <a:gd name="T22" fmla="*/ 330 w 545"/>
                <a:gd name="T23" fmla="*/ 78 h 91"/>
                <a:gd name="T24" fmla="*/ 317 w 545"/>
                <a:gd name="T25" fmla="*/ 91 h 91"/>
                <a:gd name="T26" fmla="*/ 138 w 545"/>
                <a:gd name="T27" fmla="*/ 91 h 91"/>
                <a:gd name="T28" fmla="*/ 152 w 545"/>
                <a:gd name="T29" fmla="*/ 78 h 91"/>
                <a:gd name="T30" fmla="*/ 162 w 545"/>
                <a:gd name="T31" fmla="*/ 63 h 91"/>
                <a:gd name="T32" fmla="*/ 96 w 545"/>
                <a:gd name="T33" fmla="*/ 63 h 91"/>
                <a:gd name="T34" fmla="*/ 86 w 545"/>
                <a:gd name="T35" fmla="*/ 78 h 91"/>
                <a:gd name="T36" fmla="*/ 72 w 545"/>
                <a:gd name="T37" fmla="*/ 91 h 91"/>
                <a:gd name="T38" fmla="*/ 0 w 545"/>
                <a:gd name="T39" fmla="*/ 91 h 91"/>
                <a:gd name="T40" fmla="*/ 19 w 545"/>
                <a:gd name="T41" fmla="*/ 71 h 91"/>
                <a:gd name="T42" fmla="*/ 36 w 545"/>
                <a:gd name="T43" fmla="*/ 50 h 91"/>
                <a:gd name="T44" fmla="*/ 49 w 545"/>
                <a:gd name="T45" fmla="*/ 25 h 91"/>
                <a:gd name="T46" fmla="*/ 60 w 545"/>
                <a:gd name="T47" fmla="*/ 0 h 91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0" t="0" r="r" b="b"/>
              <a:pathLst>
                <a:path w="545" h="91">
                  <a:moveTo>
                    <a:pt x="60" y="0"/>
                  </a:moveTo>
                  <a:lnTo>
                    <a:pt x="545" y="0"/>
                  </a:lnTo>
                  <a:lnTo>
                    <a:pt x="536" y="21"/>
                  </a:lnTo>
                  <a:lnTo>
                    <a:pt x="523" y="41"/>
                  </a:lnTo>
                  <a:lnTo>
                    <a:pt x="508" y="60"/>
                  </a:lnTo>
                  <a:lnTo>
                    <a:pt x="491" y="76"/>
                  </a:lnTo>
                  <a:lnTo>
                    <a:pt x="472" y="91"/>
                  </a:lnTo>
                  <a:lnTo>
                    <a:pt x="382" y="91"/>
                  </a:lnTo>
                  <a:lnTo>
                    <a:pt x="396" y="78"/>
                  </a:lnTo>
                  <a:lnTo>
                    <a:pt x="406" y="63"/>
                  </a:lnTo>
                  <a:lnTo>
                    <a:pt x="341" y="63"/>
                  </a:lnTo>
                  <a:lnTo>
                    <a:pt x="330" y="78"/>
                  </a:lnTo>
                  <a:lnTo>
                    <a:pt x="317" y="91"/>
                  </a:lnTo>
                  <a:lnTo>
                    <a:pt x="138" y="91"/>
                  </a:lnTo>
                  <a:lnTo>
                    <a:pt x="152" y="78"/>
                  </a:lnTo>
                  <a:lnTo>
                    <a:pt x="162" y="63"/>
                  </a:lnTo>
                  <a:lnTo>
                    <a:pt x="96" y="63"/>
                  </a:lnTo>
                  <a:lnTo>
                    <a:pt x="86" y="78"/>
                  </a:lnTo>
                  <a:lnTo>
                    <a:pt x="72" y="91"/>
                  </a:lnTo>
                  <a:lnTo>
                    <a:pt x="0" y="91"/>
                  </a:lnTo>
                  <a:lnTo>
                    <a:pt x="19" y="71"/>
                  </a:lnTo>
                  <a:lnTo>
                    <a:pt x="36" y="50"/>
                  </a:lnTo>
                  <a:lnTo>
                    <a:pt x="49" y="25"/>
                  </a:lnTo>
                  <a:lnTo>
                    <a:pt x="60" y="0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1027" name="Rectangle 966">
              <a:extLst>
                <a:ext uri="{FF2B5EF4-FFF2-40B4-BE49-F238E27FC236}">
                  <a16:creationId xmlns:a16="http://schemas.microsoft.com/office/drawing/2014/main" id="{B8467A35-7BC5-3F42-9AB2-3388FB6E00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79" y="2782"/>
              <a:ext cx="382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zh-TW" sz="825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Arial" panose="020B0604020202020204" pitchFamily="34" charset="0"/>
                </a:rPr>
                <a:t>Keyboard</a:t>
              </a:r>
              <a:endParaRPr lang="en-US" altLang="zh-TW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endParaRPr>
            </a:p>
          </p:txBody>
        </p:sp>
        <p:sp>
          <p:nvSpPr>
            <p:cNvPr id="31028" name="Freeform 967">
              <a:extLst>
                <a:ext uri="{FF2B5EF4-FFF2-40B4-BE49-F238E27FC236}">
                  <a16:creationId xmlns:a16="http://schemas.microsoft.com/office/drawing/2014/main" id="{6C1633C2-B66A-EB48-BE63-2297BCA6BFB2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" y="2580"/>
              <a:ext cx="861" cy="316"/>
            </a:xfrm>
            <a:custGeom>
              <a:avLst/>
              <a:gdLst>
                <a:gd name="T0" fmla="*/ 18 w 861"/>
                <a:gd name="T1" fmla="*/ 27 h 316"/>
                <a:gd name="T2" fmla="*/ 59 w 861"/>
                <a:gd name="T3" fmla="*/ 30 h 316"/>
                <a:gd name="T4" fmla="*/ 103 w 861"/>
                <a:gd name="T5" fmla="*/ 29 h 316"/>
                <a:gd name="T6" fmla="*/ 148 w 861"/>
                <a:gd name="T7" fmla="*/ 23 h 316"/>
                <a:gd name="T8" fmla="*/ 194 w 861"/>
                <a:gd name="T9" fmla="*/ 16 h 316"/>
                <a:gd name="T10" fmla="*/ 241 w 861"/>
                <a:gd name="T11" fmla="*/ 10 h 316"/>
                <a:gd name="T12" fmla="*/ 287 w 861"/>
                <a:gd name="T13" fmla="*/ 3 h 316"/>
                <a:gd name="T14" fmla="*/ 331 w 861"/>
                <a:gd name="T15" fmla="*/ 0 h 316"/>
                <a:gd name="T16" fmla="*/ 371 w 861"/>
                <a:gd name="T17" fmla="*/ 1 h 316"/>
                <a:gd name="T18" fmla="*/ 410 w 861"/>
                <a:gd name="T19" fmla="*/ 9 h 316"/>
                <a:gd name="T20" fmla="*/ 455 w 861"/>
                <a:gd name="T21" fmla="*/ 30 h 316"/>
                <a:gd name="T22" fmla="*/ 474 w 861"/>
                <a:gd name="T23" fmla="*/ 47 h 316"/>
                <a:gd name="T24" fmla="*/ 490 w 861"/>
                <a:gd name="T25" fmla="*/ 67 h 316"/>
                <a:gd name="T26" fmla="*/ 504 w 861"/>
                <a:gd name="T27" fmla="*/ 89 h 316"/>
                <a:gd name="T28" fmla="*/ 514 w 861"/>
                <a:gd name="T29" fmla="*/ 114 h 316"/>
                <a:gd name="T30" fmla="*/ 521 w 861"/>
                <a:gd name="T31" fmla="*/ 140 h 316"/>
                <a:gd name="T32" fmla="*/ 524 w 861"/>
                <a:gd name="T33" fmla="*/ 166 h 316"/>
                <a:gd name="T34" fmla="*/ 522 w 861"/>
                <a:gd name="T35" fmla="*/ 192 h 316"/>
                <a:gd name="T36" fmla="*/ 516 w 861"/>
                <a:gd name="T37" fmla="*/ 218 h 316"/>
                <a:gd name="T38" fmla="*/ 507 w 861"/>
                <a:gd name="T39" fmla="*/ 241 h 316"/>
                <a:gd name="T40" fmla="*/ 486 w 861"/>
                <a:gd name="T41" fmla="*/ 271 h 316"/>
                <a:gd name="T42" fmla="*/ 472 w 861"/>
                <a:gd name="T43" fmla="*/ 283 h 316"/>
                <a:gd name="T44" fmla="*/ 455 w 861"/>
                <a:gd name="T45" fmla="*/ 295 h 316"/>
                <a:gd name="T46" fmla="*/ 437 w 861"/>
                <a:gd name="T47" fmla="*/ 303 h 316"/>
                <a:gd name="T48" fmla="*/ 419 w 861"/>
                <a:gd name="T49" fmla="*/ 310 h 316"/>
                <a:gd name="T50" fmla="*/ 403 w 861"/>
                <a:gd name="T51" fmla="*/ 314 h 316"/>
                <a:gd name="T52" fmla="*/ 386 w 861"/>
                <a:gd name="T53" fmla="*/ 316 h 316"/>
                <a:gd name="T54" fmla="*/ 371 w 861"/>
                <a:gd name="T55" fmla="*/ 314 h 316"/>
                <a:gd name="T56" fmla="*/ 359 w 861"/>
                <a:gd name="T57" fmla="*/ 309 h 316"/>
                <a:gd name="T58" fmla="*/ 346 w 861"/>
                <a:gd name="T59" fmla="*/ 297 h 316"/>
                <a:gd name="T60" fmla="*/ 342 w 861"/>
                <a:gd name="T61" fmla="*/ 287 h 316"/>
                <a:gd name="T62" fmla="*/ 339 w 861"/>
                <a:gd name="T63" fmla="*/ 275 h 316"/>
                <a:gd name="T64" fmla="*/ 337 w 861"/>
                <a:gd name="T65" fmla="*/ 262 h 316"/>
                <a:gd name="T66" fmla="*/ 338 w 861"/>
                <a:gd name="T67" fmla="*/ 248 h 316"/>
                <a:gd name="T68" fmla="*/ 340 w 861"/>
                <a:gd name="T69" fmla="*/ 235 h 316"/>
                <a:gd name="T70" fmla="*/ 343 w 861"/>
                <a:gd name="T71" fmla="*/ 220 h 316"/>
                <a:gd name="T72" fmla="*/ 347 w 861"/>
                <a:gd name="T73" fmla="*/ 206 h 316"/>
                <a:gd name="T74" fmla="*/ 354 w 861"/>
                <a:gd name="T75" fmla="*/ 192 h 316"/>
                <a:gd name="T76" fmla="*/ 375 w 861"/>
                <a:gd name="T77" fmla="*/ 161 h 316"/>
                <a:gd name="T78" fmla="*/ 414 w 861"/>
                <a:gd name="T79" fmla="*/ 134 h 316"/>
                <a:gd name="T80" fmla="*/ 463 w 861"/>
                <a:gd name="T81" fmla="*/ 120 h 316"/>
                <a:gd name="T82" fmla="*/ 517 w 861"/>
                <a:gd name="T83" fmla="*/ 115 h 316"/>
                <a:gd name="T84" fmla="*/ 577 w 861"/>
                <a:gd name="T85" fmla="*/ 118 h 316"/>
                <a:gd name="T86" fmla="*/ 638 w 861"/>
                <a:gd name="T87" fmla="*/ 124 h 316"/>
                <a:gd name="T88" fmla="*/ 697 w 861"/>
                <a:gd name="T89" fmla="*/ 129 h 316"/>
                <a:gd name="T90" fmla="*/ 753 w 861"/>
                <a:gd name="T91" fmla="*/ 131 h 316"/>
                <a:gd name="T92" fmla="*/ 804 w 861"/>
                <a:gd name="T93" fmla="*/ 127 h 316"/>
                <a:gd name="T94" fmla="*/ 844 w 861"/>
                <a:gd name="T95" fmla="*/ 112 h 31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861" h="316">
                  <a:moveTo>
                    <a:pt x="0" y="23"/>
                  </a:moveTo>
                  <a:lnTo>
                    <a:pt x="18" y="27"/>
                  </a:lnTo>
                  <a:lnTo>
                    <a:pt x="38" y="30"/>
                  </a:lnTo>
                  <a:lnTo>
                    <a:pt x="59" y="30"/>
                  </a:lnTo>
                  <a:lnTo>
                    <a:pt x="81" y="30"/>
                  </a:lnTo>
                  <a:lnTo>
                    <a:pt x="103" y="29"/>
                  </a:lnTo>
                  <a:lnTo>
                    <a:pt x="125" y="27"/>
                  </a:lnTo>
                  <a:lnTo>
                    <a:pt x="148" y="23"/>
                  </a:lnTo>
                  <a:lnTo>
                    <a:pt x="171" y="20"/>
                  </a:lnTo>
                  <a:lnTo>
                    <a:pt x="194" y="16"/>
                  </a:lnTo>
                  <a:lnTo>
                    <a:pt x="218" y="13"/>
                  </a:lnTo>
                  <a:lnTo>
                    <a:pt x="241" y="10"/>
                  </a:lnTo>
                  <a:lnTo>
                    <a:pt x="264" y="6"/>
                  </a:lnTo>
                  <a:lnTo>
                    <a:pt x="287" y="3"/>
                  </a:lnTo>
                  <a:lnTo>
                    <a:pt x="309" y="1"/>
                  </a:lnTo>
                  <a:lnTo>
                    <a:pt x="331" y="0"/>
                  </a:lnTo>
                  <a:lnTo>
                    <a:pt x="351" y="0"/>
                  </a:lnTo>
                  <a:lnTo>
                    <a:pt x="371" y="1"/>
                  </a:lnTo>
                  <a:lnTo>
                    <a:pt x="391" y="4"/>
                  </a:lnTo>
                  <a:lnTo>
                    <a:pt x="410" y="9"/>
                  </a:lnTo>
                  <a:lnTo>
                    <a:pt x="428" y="15"/>
                  </a:lnTo>
                  <a:lnTo>
                    <a:pt x="455" y="30"/>
                  </a:lnTo>
                  <a:lnTo>
                    <a:pt x="464" y="37"/>
                  </a:lnTo>
                  <a:lnTo>
                    <a:pt x="474" y="47"/>
                  </a:lnTo>
                  <a:lnTo>
                    <a:pt x="482" y="56"/>
                  </a:lnTo>
                  <a:lnTo>
                    <a:pt x="490" y="67"/>
                  </a:lnTo>
                  <a:lnTo>
                    <a:pt x="498" y="77"/>
                  </a:lnTo>
                  <a:lnTo>
                    <a:pt x="504" y="89"/>
                  </a:lnTo>
                  <a:lnTo>
                    <a:pt x="509" y="102"/>
                  </a:lnTo>
                  <a:lnTo>
                    <a:pt x="514" y="114"/>
                  </a:lnTo>
                  <a:lnTo>
                    <a:pt x="517" y="127"/>
                  </a:lnTo>
                  <a:lnTo>
                    <a:pt x="521" y="140"/>
                  </a:lnTo>
                  <a:lnTo>
                    <a:pt x="523" y="153"/>
                  </a:lnTo>
                  <a:lnTo>
                    <a:pt x="524" y="166"/>
                  </a:lnTo>
                  <a:lnTo>
                    <a:pt x="524" y="180"/>
                  </a:lnTo>
                  <a:lnTo>
                    <a:pt x="522" y="192"/>
                  </a:lnTo>
                  <a:lnTo>
                    <a:pt x="520" y="205"/>
                  </a:lnTo>
                  <a:lnTo>
                    <a:pt x="516" y="218"/>
                  </a:lnTo>
                  <a:lnTo>
                    <a:pt x="512" y="229"/>
                  </a:lnTo>
                  <a:lnTo>
                    <a:pt x="507" y="241"/>
                  </a:lnTo>
                  <a:lnTo>
                    <a:pt x="500" y="253"/>
                  </a:lnTo>
                  <a:lnTo>
                    <a:pt x="486" y="271"/>
                  </a:lnTo>
                  <a:lnTo>
                    <a:pt x="479" y="277"/>
                  </a:lnTo>
                  <a:lnTo>
                    <a:pt x="472" y="283"/>
                  </a:lnTo>
                  <a:lnTo>
                    <a:pt x="463" y="289"/>
                  </a:lnTo>
                  <a:lnTo>
                    <a:pt x="455" y="295"/>
                  </a:lnTo>
                  <a:lnTo>
                    <a:pt x="446" y="299"/>
                  </a:lnTo>
                  <a:lnTo>
                    <a:pt x="437" y="303"/>
                  </a:lnTo>
                  <a:lnTo>
                    <a:pt x="429" y="308"/>
                  </a:lnTo>
                  <a:lnTo>
                    <a:pt x="419" y="310"/>
                  </a:lnTo>
                  <a:lnTo>
                    <a:pt x="411" y="313"/>
                  </a:lnTo>
                  <a:lnTo>
                    <a:pt x="403" y="314"/>
                  </a:lnTo>
                  <a:lnTo>
                    <a:pt x="394" y="315"/>
                  </a:lnTo>
                  <a:lnTo>
                    <a:pt x="386" y="316"/>
                  </a:lnTo>
                  <a:lnTo>
                    <a:pt x="379" y="315"/>
                  </a:lnTo>
                  <a:lnTo>
                    <a:pt x="371" y="314"/>
                  </a:lnTo>
                  <a:lnTo>
                    <a:pt x="365" y="312"/>
                  </a:lnTo>
                  <a:lnTo>
                    <a:pt x="359" y="309"/>
                  </a:lnTo>
                  <a:lnTo>
                    <a:pt x="349" y="301"/>
                  </a:lnTo>
                  <a:lnTo>
                    <a:pt x="346" y="297"/>
                  </a:lnTo>
                  <a:lnTo>
                    <a:pt x="344" y="292"/>
                  </a:lnTo>
                  <a:lnTo>
                    <a:pt x="342" y="287"/>
                  </a:lnTo>
                  <a:lnTo>
                    <a:pt x="340" y="281"/>
                  </a:lnTo>
                  <a:lnTo>
                    <a:pt x="339" y="275"/>
                  </a:lnTo>
                  <a:lnTo>
                    <a:pt x="338" y="270"/>
                  </a:lnTo>
                  <a:lnTo>
                    <a:pt x="337" y="262"/>
                  </a:lnTo>
                  <a:lnTo>
                    <a:pt x="337" y="256"/>
                  </a:lnTo>
                  <a:lnTo>
                    <a:pt x="338" y="248"/>
                  </a:lnTo>
                  <a:lnTo>
                    <a:pt x="339" y="242"/>
                  </a:lnTo>
                  <a:lnTo>
                    <a:pt x="340" y="235"/>
                  </a:lnTo>
                  <a:lnTo>
                    <a:pt x="341" y="227"/>
                  </a:lnTo>
                  <a:lnTo>
                    <a:pt x="343" y="220"/>
                  </a:lnTo>
                  <a:lnTo>
                    <a:pt x="345" y="214"/>
                  </a:lnTo>
                  <a:lnTo>
                    <a:pt x="347" y="206"/>
                  </a:lnTo>
                  <a:lnTo>
                    <a:pt x="350" y="200"/>
                  </a:lnTo>
                  <a:lnTo>
                    <a:pt x="354" y="192"/>
                  </a:lnTo>
                  <a:lnTo>
                    <a:pt x="357" y="186"/>
                  </a:lnTo>
                  <a:lnTo>
                    <a:pt x="375" y="161"/>
                  </a:lnTo>
                  <a:lnTo>
                    <a:pt x="393" y="146"/>
                  </a:lnTo>
                  <a:lnTo>
                    <a:pt x="414" y="134"/>
                  </a:lnTo>
                  <a:lnTo>
                    <a:pt x="438" y="126"/>
                  </a:lnTo>
                  <a:lnTo>
                    <a:pt x="463" y="120"/>
                  </a:lnTo>
                  <a:lnTo>
                    <a:pt x="489" y="116"/>
                  </a:lnTo>
                  <a:lnTo>
                    <a:pt x="517" y="115"/>
                  </a:lnTo>
                  <a:lnTo>
                    <a:pt x="547" y="116"/>
                  </a:lnTo>
                  <a:lnTo>
                    <a:pt x="577" y="118"/>
                  </a:lnTo>
                  <a:lnTo>
                    <a:pt x="607" y="121"/>
                  </a:lnTo>
                  <a:lnTo>
                    <a:pt x="638" y="124"/>
                  </a:lnTo>
                  <a:lnTo>
                    <a:pt x="668" y="127"/>
                  </a:lnTo>
                  <a:lnTo>
                    <a:pt x="697" y="129"/>
                  </a:lnTo>
                  <a:lnTo>
                    <a:pt x="726" y="131"/>
                  </a:lnTo>
                  <a:lnTo>
                    <a:pt x="753" y="131"/>
                  </a:lnTo>
                  <a:lnTo>
                    <a:pt x="780" y="130"/>
                  </a:lnTo>
                  <a:lnTo>
                    <a:pt x="804" y="127"/>
                  </a:lnTo>
                  <a:lnTo>
                    <a:pt x="824" y="121"/>
                  </a:lnTo>
                  <a:lnTo>
                    <a:pt x="844" y="112"/>
                  </a:lnTo>
                  <a:lnTo>
                    <a:pt x="861" y="99"/>
                  </a:lnTo>
                </a:path>
              </a:pathLst>
            </a:custGeom>
            <a:noFill/>
            <a:ln w="30163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1029" name="Freeform 968">
              <a:extLst>
                <a:ext uri="{FF2B5EF4-FFF2-40B4-BE49-F238E27FC236}">
                  <a16:creationId xmlns:a16="http://schemas.microsoft.com/office/drawing/2014/main" id="{C8BF3AD7-27DB-224A-809E-32F2D483DF38}"/>
                </a:ext>
              </a:extLst>
            </p:cNvPr>
            <p:cNvSpPr>
              <a:spLocks/>
            </p:cNvSpPr>
            <p:nvPr/>
          </p:nvSpPr>
          <p:spPr bwMode="auto">
            <a:xfrm>
              <a:off x="2880" y="2570"/>
              <a:ext cx="91" cy="75"/>
            </a:xfrm>
            <a:custGeom>
              <a:avLst/>
              <a:gdLst>
                <a:gd name="T0" fmla="*/ 52 w 91"/>
                <a:gd name="T1" fmla="*/ 75 h 75"/>
                <a:gd name="T2" fmla="*/ 0 w 91"/>
                <a:gd name="T3" fmla="*/ 0 h 75"/>
                <a:gd name="T4" fmla="*/ 91 w 91"/>
                <a:gd name="T5" fmla="*/ 2 h 75"/>
                <a:gd name="T6" fmla="*/ 52 w 91"/>
                <a:gd name="T7" fmla="*/ 75 h 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91" h="75">
                  <a:moveTo>
                    <a:pt x="52" y="75"/>
                  </a:moveTo>
                  <a:lnTo>
                    <a:pt x="0" y="0"/>
                  </a:lnTo>
                  <a:lnTo>
                    <a:pt x="91" y="2"/>
                  </a:lnTo>
                  <a:lnTo>
                    <a:pt x="52" y="75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1030" name="Rectangle 969">
              <a:extLst>
                <a:ext uri="{FF2B5EF4-FFF2-40B4-BE49-F238E27FC236}">
                  <a16:creationId xmlns:a16="http://schemas.microsoft.com/office/drawing/2014/main" id="{DE0B10AF-6FC6-764D-B10C-1C1EB84319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39" y="2366"/>
              <a:ext cx="382" cy="12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endParaRPr lang="zh-TW" altLang="en-US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31031" name="Rectangle 970">
              <a:extLst>
                <a:ext uri="{FF2B5EF4-FFF2-40B4-BE49-F238E27FC236}">
                  <a16:creationId xmlns:a16="http://schemas.microsoft.com/office/drawing/2014/main" id="{67A98273-B84E-1742-8439-A5B6CDC778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87" y="2375"/>
              <a:ext cx="283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zh-TW" sz="825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Arial" panose="020B0604020202020204" pitchFamily="34" charset="0"/>
                </a:rPr>
                <a:t>Screen</a:t>
              </a:r>
              <a:endParaRPr lang="en-US" altLang="zh-TW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CEEDC53-9572-AB4E-A007-EE987AC6BDCC}"/>
              </a:ext>
            </a:extLst>
          </p:cNvPr>
          <p:cNvSpPr txBox="1"/>
          <p:nvPr/>
        </p:nvSpPr>
        <p:spPr>
          <a:xfrm>
            <a:off x="218209" y="2433251"/>
            <a:ext cx="215956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1050" dirty="0"/>
              <a:t>Video Memory = Screen Memory</a:t>
            </a:r>
          </a:p>
        </p:txBody>
      </p:sp>
    </p:spTree>
    <p:extLst>
      <p:ext uri="{BB962C8B-B14F-4D97-AF65-F5344CB8AC3E}">
        <p14:creationId xmlns:p14="http://schemas.microsoft.com/office/powerpoint/2010/main" val="22969090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>
            <a:extLst>
              <a:ext uri="{FF2B5EF4-FFF2-40B4-BE49-F238E27FC236}">
                <a16:creationId xmlns:a16="http://schemas.microsoft.com/office/drawing/2014/main" id="{6A70AF7C-86CA-AE41-8B7D-0A08145E6F90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-135732"/>
            <a:ext cx="8229600" cy="857250"/>
          </a:xfrm>
        </p:spPr>
        <p:txBody>
          <a:bodyPr/>
          <a:lstStyle/>
          <a:p>
            <a:r>
              <a:rPr lang="en-US" altLang="zh-TW" dirty="0">
                <a:ea typeface="新細明體" panose="02020500000000000000" pitchFamily="18" charset="-120"/>
              </a:rPr>
              <a:t>Memory: </a:t>
            </a:r>
            <a:r>
              <a:rPr lang="en-US" altLang="zh-TW" sz="1500" dirty="0">
                <a:ea typeface="新細明體" panose="02020500000000000000" pitchFamily="18" charset="-120"/>
              </a:rPr>
              <a:t>physical implementation</a:t>
            </a:r>
            <a:endParaRPr lang="en-US" altLang="zh-TW" sz="1050" dirty="0">
              <a:ea typeface="新細明體" panose="02020500000000000000" pitchFamily="18" charset="-120"/>
            </a:endParaRPr>
          </a:p>
        </p:txBody>
      </p:sp>
      <p:sp>
        <p:nvSpPr>
          <p:cNvPr id="371716" name="Rectangle 4">
            <a:extLst>
              <a:ext uri="{FF2B5EF4-FFF2-40B4-BE49-F238E27FC236}">
                <a16:creationId xmlns:a16="http://schemas.microsoft.com/office/drawing/2014/main" id="{C1D88AD9-6FB1-7348-B77A-A1C4973CB264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1314450" y="3543301"/>
            <a:ext cx="6629400" cy="1307306"/>
          </a:xfrm>
          <a:noFill/>
        </p:spPr>
        <p:txBody>
          <a:bodyPr/>
          <a:lstStyle/>
          <a:p>
            <a:pPr>
              <a:spcBef>
                <a:spcPct val="40000"/>
              </a:spcBef>
              <a:buFont typeface="Wingdings" pitchFamily="2" charset="2"/>
              <a:buNone/>
            </a:pPr>
            <a:r>
              <a:rPr lang="en-US" altLang="zh-TW" sz="1200" u="sng">
                <a:ea typeface="新細明體" panose="02020500000000000000" pitchFamily="18" charset="-120"/>
              </a:rPr>
              <a:t>Access logic:</a:t>
            </a:r>
          </a:p>
          <a:p>
            <a:pPr>
              <a:spcBef>
                <a:spcPct val="40000"/>
              </a:spcBef>
              <a:buSzPct val="80000"/>
              <a:buFont typeface="Wingdings" pitchFamily="2" charset="2"/>
              <a:buChar char="q"/>
            </a:pPr>
            <a:r>
              <a:rPr lang="en-US" altLang="zh-TW" sz="1200">
                <a:ea typeface="新細明體" panose="02020500000000000000" pitchFamily="18" charset="-120"/>
              </a:rPr>
              <a:t>Access to any address from 0 to 16,383 results in accessing the </a:t>
            </a:r>
            <a:r>
              <a:rPr lang="en-US" altLang="zh-TW" sz="1050"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RAM16K</a:t>
            </a:r>
            <a:r>
              <a:rPr lang="en-US" altLang="zh-TW" sz="1200" b="1"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 </a:t>
            </a:r>
            <a:r>
              <a:rPr lang="en-US" altLang="zh-TW" sz="1200">
                <a:ea typeface="新細明體" panose="02020500000000000000" pitchFamily="18" charset="-120"/>
                <a:cs typeface="Courier New" panose="02070309020205020404" pitchFamily="49" charset="0"/>
              </a:rPr>
              <a:t>chip-part</a:t>
            </a:r>
            <a:endParaRPr lang="en-US" altLang="zh-TW" sz="1200">
              <a:ea typeface="新細明體" panose="02020500000000000000" pitchFamily="18" charset="-120"/>
            </a:endParaRPr>
          </a:p>
          <a:p>
            <a:pPr>
              <a:spcBef>
                <a:spcPct val="40000"/>
              </a:spcBef>
              <a:buSzPct val="80000"/>
              <a:buFont typeface="Wingdings" pitchFamily="2" charset="2"/>
              <a:buChar char="q"/>
            </a:pPr>
            <a:r>
              <a:rPr lang="en-US" altLang="zh-TW" sz="1200">
                <a:ea typeface="新細明體" panose="02020500000000000000" pitchFamily="18" charset="-120"/>
              </a:rPr>
              <a:t>Access to any address from 16,384 to 24,575 results in accessing the </a:t>
            </a:r>
            <a:r>
              <a:rPr lang="en-US" altLang="zh-TW" sz="1050">
                <a:latin typeface="Consolas" panose="020B0609020204030204" pitchFamily="49" charset="0"/>
                <a:ea typeface="新細明體" panose="02020500000000000000" pitchFamily="18" charset="-120"/>
              </a:rPr>
              <a:t>Screen</a:t>
            </a:r>
            <a:r>
              <a:rPr lang="en-US" altLang="zh-TW" sz="1200">
                <a:ea typeface="新細明體" panose="02020500000000000000" pitchFamily="18" charset="-120"/>
              </a:rPr>
              <a:t> chip-part</a:t>
            </a:r>
          </a:p>
          <a:p>
            <a:pPr>
              <a:spcBef>
                <a:spcPct val="40000"/>
              </a:spcBef>
              <a:buSzPct val="80000"/>
              <a:buFont typeface="Wingdings" pitchFamily="2" charset="2"/>
              <a:buChar char="q"/>
            </a:pPr>
            <a:r>
              <a:rPr lang="en-US" altLang="zh-TW" sz="1200">
                <a:ea typeface="新細明體" panose="02020500000000000000" pitchFamily="18" charset="-120"/>
              </a:rPr>
              <a:t>Access to address 24,576 results in accessing the </a:t>
            </a:r>
            <a:r>
              <a:rPr lang="en-US" altLang="zh-TW" sz="1050">
                <a:latin typeface="Consolas" panose="020B0609020204030204" pitchFamily="49" charset="0"/>
                <a:ea typeface="新細明體" panose="02020500000000000000" pitchFamily="18" charset="-120"/>
              </a:rPr>
              <a:t>keyboard</a:t>
            </a:r>
            <a:r>
              <a:rPr lang="en-US" altLang="zh-TW" sz="1200">
                <a:ea typeface="新細明體" panose="02020500000000000000" pitchFamily="18" charset="-120"/>
              </a:rPr>
              <a:t> chip-part</a:t>
            </a:r>
          </a:p>
          <a:p>
            <a:pPr>
              <a:spcBef>
                <a:spcPct val="40000"/>
              </a:spcBef>
              <a:buSzPct val="80000"/>
              <a:buFont typeface="Wingdings" pitchFamily="2" charset="2"/>
              <a:buChar char="q"/>
            </a:pPr>
            <a:r>
              <a:rPr lang="en-US" altLang="zh-TW" sz="1200">
                <a:ea typeface="新細明體" panose="02020500000000000000" pitchFamily="18" charset="-120"/>
              </a:rPr>
              <a:t>Access to any other address is invalid.</a:t>
            </a:r>
          </a:p>
        </p:txBody>
      </p:sp>
      <p:grpSp>
        <p:nvGrpSpPr>
          <p:cNvPr id="32772" name="Group 353">
            <a:extLst>
              <a:ext uri="{FF2B5EF4-FFF2-40B4-BE49-F238E27FC236}">
                <a16:creationId xmlns:a16="http://schemas.microsoft.com/office/drawing/2014/main" id="{371F99D0-5F8E-3647-8E82-A567FE9E6F0E}"/>
              </a:ext>
            </a:extLst>
          </p:cNvPr>
          <p:cNvGrpSpPr>
            <a:grpSpLocks/>
          </p:cNvGrpSpPr>
          <p:nvPr/>
        </p:nvGrpSpPr>
        <p:grpSpPr bwMode="auto">
          <a:xfrm>
            <a:off x="1714500" y="342900"/>
            <a:ext cx="4339829" cy="3039666"/>
            <a:chOff x="1008" y="288"/>
            <a:chExt cx="3645" cy="2553"/>
          </a:xfrm>
        </p:grpSpPr>
        <p:sp>
          <p:nvSpPr>
            <p:cNvPr id="32774" name="AutoShape 4">
              <a:extLst>
                <a:ext uri="{FF2B5EF4-FFF2-40B4-BE49-F238E27FC236}">
                  <a16:creationId xmlns:a16="http://schemas.microsoft.com/office/drawing/2014/main" id="{C456A846-9117-8E4B-9814-DAF811B2FF48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1008" y="288"/>
              <a:ext cx="3645" cy="25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775" name="Rectangle 5">
              <a:extLst>
                <a:ext uri="{FF2B5EF4-FFF2-40B4-BE49-F238E27FC236}">
                  <a16:creationId xmlns:a16="http://schemas.microsoft.com/office/drawing/2014/main" id="{7B49F1CB-0E4E-014E-ABFD-96D0507D09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57" y="464"/>
              <a:ext cx="346" cy="15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endParaRPr lang="zh-TW" altLang="en-US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32776" name="Rectangle 6">
              <a:extLst>
                <a:ext uri="{FF2B5EF4-FFF2-40B4-BE49-F238E27FC236}">
                  <a16:creationId xmlns:a16="http://schemas.microsoft.com/office/drawing/2014/main" id="{E1A59D3A-0DD0-814C-830D-93B9F8C77F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61" y="477"/>
              <a:ext cx="197" cy="1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zh-TW" sz="975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Arial" panose="020B0604020202020204" pitchFamily="34" charset="0"/>
                </a:rPr>
                <a:t>load</a:t>
              </a:r>
              <a:endParaRPr lang="en-US" altLang="zh-TW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endParaRPr>
            </a:p>
          </p:txBody>
        </p:sp>
        <p:sp>
          <p:nvSpPr>
            <p:cNvPr id="32777" name="Rectangle 7">
              <a:extLst>
                <a:ext uri="{FF2B5EF4-FFF2-40B4-BE49-F238E27FC236}">
                  <a16:creationId xmlns:a16="http://schemas.microsoft.com/office/drawing/2014/main" id="{5A271B22-87E7-9441-870F-596C73DE18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32" y="816"/>
              <a:ext cx="1406" cy="1968"/>
            </a:xfrm>
            <a:prstGeom prst="rect">
              <a:avLst/>
            </a:prstGeom>
            <a:solidFill>
              <a:srgbClr val="E6E6E6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endParaRPr lang="zh-TW" altLang="en-US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32778" name="Rectangle 8">
              <a:extLst>
                <a:ext uri="{FF2B5EF4-FFF2-40B4-BE49-F238E27FC236}">
                  <a16:creationId xmlns:a16="http://schemas.microsoft.com/office/drawing/2014/main" id="{A8EB193A-2718-CB48-895E-8CBD769E36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70" y="1512"/>
              <a:ext cx="221" cy="1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endParaRPr lang="zh-TW" altLang="en-US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32779" name="Rectangle 9">
              <a:extLst>
                <a:ext uri="{FF2B5EF4-FFF2-40B4-BE49-F238E27FC236}">
                  <a16:creationId xmlns:a16="http://schemas.microsoft.com/office/drawing/2014/main" id="{9FC44FCB-60B3-9945-B867-9B3B2FF59E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7" y="1510"/>
              <a:ext cx="145" cy="1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zh-TW" sz="975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Arial" panose="020B0604020202020204" pitchFamily="34" charset="0"/>
                </a:rPr>
                <a:t>out</a:t>
              </a:r>
              <a:endParaRPr lang="en-US" altLang="zh-TW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endParaRPr>
            </a:p>
          </p:txBody>
        </p:sp>
        <p:sp>
          <p:nvSpPr>
            <p:cNvPr id="32780" name="Rectangle 10">
              <a:extLst>
                <a:ext uri="{FF2B5EF4-FFF2-40B4-BE49-F238E27FC236}">
                  <a16:creationId xmlns:a16="http://schemas.microsoft.com/office/drawing/2014/main" id="{ED106C17-75FC-3A44-A0F4-72B4D38854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8" y="1087"/>
              <a:ext cx="186" cy="12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endParaRPr lang="zh-TW" altLang="en-US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32781" name="Rectangle 11">
              <a:extLst>
                <a:ext uri="{FF2B5EF4-FFF2-40B4-BE49-F238E27FC236}">
                  <a16:creationId xmlns:a16="http://schemas.microsoft.com/office/drawing/2014/main" id="{F6D9F138-0F30-B840-9091-6FF88C80DE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70" y="1085"/>
              <a:ext cx="81" cy="1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zh-TW" sz="975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Arial" panose="020B0604020202020204" pitchFamily="34" charset="0"/>
                </a:rPr>
                <a:t>in</a:t>
              </a:r>
              <a:endParaRPr lang="en-US" altLang="zh-TW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endParaRPr>
            </a:p>
          </p:txBody>
        </p:sp>
        <p:sp>
          <p:nvSpPr>
            <p:cNvPr id="32782" name="Line 12">
              <a:extLst>
                <a:ext uri="{FF2B5EF4-FFF2-40B4-BE49-F238E27FC236}">
                  <a16:creationId xmlns:a16="http://schemas.microsoft.com/office/drawing/2014/main" id="{0C706B12-A978-FF41-B72F-F7D22711809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31" y="619"/>
              <a:ext cx="0" cy="12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783" name="Freeform 13">
              <a:extLst>
                <a:ext uri="{FF2B5EF4-FFF2-40B4-BE49-F238E27FC236}">
                  <a16:creationId xmlns:a16="http://schemas.microsoft.com/office/drawing/2014/main" id="{DECB2604-4183-544E-8BA3-4688F76CE592}"/>
                </a:ext>
              </a:extLst>
            </p:cNvPr>
            <p:cNvSpPr>
              <a:spLocks/>
            </p:cNvSpPr>
            <p:nvPr/>
          </p:nvSpPr>
          <p:spPr bwMode="auto">
            <a:xfrm>
              <a:off x="2290" y="734"/>
              <a:ext cx="81" cy="82"/>
            </a:xfrm>
            <a:custGeom>
              <a:avLst/>
              <a:gdLst>
                <a:gd name="T0" fmla="*/ 81 w 81"/>
                <a:gd name="T1" fmla="*/ 0 h 82"/>
                <a:gd name="T2" fmla="*/ 41 w 81"/>
                <a:gd name="T3" fmla="*/ 82 h 82"/>
                <a:gd name="T4" fmla="*/ 0 w 81"/>
                <a:gd name="T5" fmla="*/ 0 h 82"/>
                <a:gd name="T6" fmla="*/ 81 w 81"/>
                <a:gd name="T7" fmla="*/ 0 h 8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81" h="82">
                  <a:moveTo>
                    <a:pt x="81" y="0"/>
                  </a:moveTo>
                  <a:lnTo>
                    <a:pt x="41" y="82"/>
                  </a:lnTo>
                  <a:lnTo>
                    <a:pt x="0" y="0"/>
                  </a:lnTo>
                  <a:lnTo>
                    <a:pt x="8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784" name="Freeform 14">
              <a:extLst>
                <a:ext uri="{FF2B5EF4-FFF2-40B4-BE49-F238E27FC236}">
                  <a16:creationId xmlns:a16="http://schemas.microsoft.com/office/drawing/2014/main" id="{7A894291-CC2F-1D40-B090-936FBD7169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304" y="2722"/>
              <a:ext cx="62" cy="62"/>
            </a:xfrm>
            <a:custGeom>
              <a:avLst/>
              <a:gdLst>
                <a:gd name="T0" fmla="*/ 62 w 62"/>
                <a:gd name="T1" fmla="*/ 62 h 62"/>
                <a:gd name="T2" fmla="*/ 0 w 62"/>
                <a:gd name="T3" fmla="*/ 62 h 62"/>
                <a:gd name="T4" fmla="*/ 32 w 62"/>
                <a:gd name="T5" fmla="*/ 0 h 62"/>
                <a:gd name="T6" fmla="*/ 62 w 62"/>
                <a:gd name="T7" fmla="*/ 62 h 6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62" h="62">
                  <a:moveTo>
                    <a:pt x="62" y="62"/>
                  </a:moveTo>
                  <a:lnTo>
                    <a:pt x="0" y="62"/>
                  </a:lnTo>
                  <a:lnTo>
                    <a:pt x="32" y="0"/>
                  </a:lnTo>
                  <a:lnTo>
                    <a:pt x="62" y="62"/>
                  </a:lnTo>
                  <a:close/>
                </a:path>
              </a:pathLst>
            </a:custGeom>
            <a:solidFill>
              <a:srgbClr val="FFFFFF"/>
            </a:solidFill>
            <a:ln w="317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785" name="Rectangle 15">
              <a:extLst>
                <a:ext uri="{FF2B5EF4-FFF2-40B4-BE49-F238E27FC236}">
                  <a16:creationId xmlns:a16="http://schemas.microsoft.com/office/drawing/2014/main" id="{D99F7AE8-9E96-3F4B-88E0-CED724BE28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2" y="1387"/>
              <a:ext cx="192" cy="1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endParaRPr lang="zh-TW" altLang="en-US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32786" name="Rectangle 16">
              <a:extLst>
                <a:ext uri="{FF2B5EF4-FFF2-40B4-BE49-F238E27FC236}">
                  <a16:creationId xmlns:a16="http://schemas.microsoft.com/office/drawing/2014/main" id="{87BB8C93-ED1E-1948-93BE-B5BB600C28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67" y="1397"/>
              <a:ext cx="100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zh-TW" sz="825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Arial" panose="020B0604020202020204" pitchFamily="34" charset="0"/>
                </a:rPr>
                <a:t>16</a:t>
              </a:r>
              <a:endParaRPr lang="en-US" altLang="zh-TW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endParaRPr>
            </a:p>
          </p:txBody>
        </p:sp>
        <p:sp>
          <p:nvSpPr>
            <p:cNvPr id="32787" name="Line 17">
              <a:extLst>
                <a:ext uri="{FF2B5EF4-FFF2-40B4-BE49-F238E27FC236}">
                  <a16:creationId xmlns:a16="http://schemas.microsoft.com/office/drawing/2014/main" id="{094E8B7F-8D75-B749-A7FD-FC12D4A9172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05" y="1262"/>
              <a:ext cx="123" cy="124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788" name="Rectangle 18">
              <a:extLst>
                <a:ext uri="{FF2B5EF4-FFF2-40B4-BE49-F238E27FC236}">
                  <a16:creationId xmlns:a16="http://schemas.microsoft.com/office/drawing/2014/main" id="{B60993EC-17DE-8F4B-AFBD-A34E717C28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4" y="2205"/>
              <a:ext cx="463" cy="15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endParaRPr lang="zh-TW" altLang="en-US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32789" name="Rectangle 19">
              <a:extLst>
                <a:ext uri="{FF2B5EF4-FFF2-40B4-BE49-F238E27FC236}">
                  <a16:creationId xmlns:a16="http://schemas.microsoft.com/office/drawing/2014/main" id="{95AEB6FF-07B9-3C42-9343-D3335FE869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6" y="2228"/>
              <a:ext cx="100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zh-TW" sz="825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Arial" panose="020B0604020202020204" pitchFamily="34" charset="0"/>
                </a:rPr>
                <a:t>15</a:t>
              </a:r>
              <a:endParaRPr lang="en-US" altLang="zh-TW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endParaRPr>
            </a:p>
          </p:txBody>
        </p:sp>
        <p:sp>
          <p:nvSpPr>
            <p:cNvPr id="32790" name="Line 20">
              <a:extLst>
                <a:ext uri="{FF2B5EF4-FFF2-40B4-BE49-F238E27FC236}">
                  <a16:creationId xmlns:a16="http://schemas.microsoft.com/office/drawing/2014/main" id="{921D6B0F-3C42-104C-BB94-959EDCFF7F2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17" y="2102"/>
              <a:ext cx="124" cy="124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791" name="Line 21">
              <a:extLst>
                <a:ext uri="{FF2B5EF4-FFF2-40B4-BE49-F238E27FC236}">
                  <a16:creationId xmlns:a16="http://schemas.microsoft.com/office/drawing/2014/main" id="{3DC3CA22-3735-0842-B89F-F75B8D9E4B2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84" y="2166"/>
              <a:ext cx="450" cy="0"/>
            </a:xfrm>
            <a:prstGeom prst="line">
              <a:avLst/>
            </a:prstGeom>
            <a:noFill/>
            <a:ln w="301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792" name="Freeform 22">
              <a:extLst>
                <a:ext uri="{FF2B5EF4-FFF2-40B4-BE49-F238E27FC236}">
                  <a16:creationId xmlns:a16="http://schemas.microsoft.com/office/drawing/2014/main" id="{755CAC19-CBCA-DC4B-9A51-FADD26DB2B9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20" y="2112"/>
              <a:ext cx="107" cy="108"/>
            </a:xfrm>
            <a:custGeom>
              <a:avLst/>
              <a:gdLst>
                <a:gd name="T0" fmla="*/ 0 w 107"/>
                <a:gd name="T1" fmla="*/ 0 h 108"/>
                <a:gd name="T2" fmla="*/ 107 w 107"/>
                <a:gd name="T3" fmla="*/ 54 h 108"/>
                <a:gd name="T4" fmla="*/ 0 w 107"/>
                <a:gd name="T5" fmla="*/ 108 h 108"/>
                <a:gd name="T6" fmla="*/ 0 w 107"/>
                <a:gd name="T7" fmla="*/ 0 h 10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07" h="108">
                  <a:moveTo>
                    <a:pt x="0" y="0"/>
                  </a:moveTo>
                  <a:lnTo>
                    <a:pt x="107" y="54"/>
                  </a:lnTo>
                  <a:lnTo>
                    <a:pt x="0" y="1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793" name="Rectangle 23">
              <a:extLst>
                <a:ext uri="{FF2B5EF4-FFF2-40B4-BE49-F238E27FC236}">
                  <a16:creationId xmlns:a16="http://schemas.microsoft.com/office/drawing/2014/main" id="{EC5B7CE8-EAF7-8C49-B09F-5C933FBB4B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22" y="1787"/>
              <a:ext cx="167" cy="1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endParaRPr lang="zh-TW" altLang="en-US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32794" name="Rectangle 24">
              <a:extLst>
                <a:ext uri="{FF2B5EF4-FFF2-40B4-BE49-F238E27FC236}">
                  <a16:creationId xmlns:a16="http://schemas.microsoft.com/office/drawing/2014/main" id="{907F627C-25B8-ED49-86B9-83E9E23E3B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76" y="1797"/>
              <a:ext cx="100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zh-TW" sz="825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Arial" panose="020B0604020202020204" pitchFamily="34" charset="0"/>
                </a:rPr>
                <a:t>16</a:t>
              </a:r>
              <a:endParaRPr lang="en-US" altLang="zh-TW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endParaRPr>
            </a:p>
          </p:txBody>
        </p:sp>
        <p:sp>
          <p:nvSpPr>
            <p:cNvPr id="32795" name="Line 25">
              <a:extLst>
                <a:ext uri="{FF2B5EF4-FFF2-40B4-BE49-F238E27FC236}">
                  <a16:creationId xmlns:a16="http://schemas.microsoft.com/office/drawing/2014/main" id="{BA38C87A-E9E5-A647-933D-989D549E72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06" y="1671"/>
              <a:ext cx="124" cy="124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796" name="Rectangle 26">
              <a:extLst>
                <a:ext uri="{FF2B5EF4-FFF2-40B4-BE49-F238E27FC236}">
                  <a16:creationId xmlns:a16="http://schemas.microsoft.com/office/drawing/2014/main" id="{4DFF9770-74A1-0744-8117-D82D3FB206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47" y="982"/>
              <a:ext cx="814" cy="955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endParaRPr lang="zh-TW" altLang="en-US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32797" name="Rectangle 27">
              <a:extLst>
                <a:ext uri="{FF2B5EF4-FFF2-40B4-BE49-F238E27FC236}">
                  <a16:creationId xmlns:a16="http://schemas.microsoft.com/office/drawing/2014/main" id="{150EF142-EA05-D944-B58A-063B76DD75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77" y="1332"/>
              <a:ext cx="419" cy="1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zh-TW" sz="975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Arial" panose="020B0604020202020204" pitchFamily="34" charset="0"/>
                </a:rPr>
                <a:t>RAM16K</a:t>
              </a:r>
              <a:endParaRPr lang="en-US" altLang="zh-TW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endParaRPr>
            </a:p>
          </p:txBody>
        </p:sp>
        <p:sp>
          <p:nvSpPr>
            <p:cNvPr id="32798" name="Rectangle 28">
              <a:extLst>
                <a:ext uri="{FF2B5EF4-FFF2-40B4-BE49-F238E27FC236}">
                  <a16:creationId xmlns:a16="http://schemas.microsoft.com/office/drawing/2014/main" id="{CC349024-FEA6-2946-8DBE-B1CF28D636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7" y="1536"/>
              <a:ext cx="711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zh-TW" sz="900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Arial" panose="020B0604020202020204" pitchFamily="34" charset="0"/>
                </a:rPr>
                <a:t>(16K mem. chip)</a:t>
              </a:r>
            </a:p>
          </p:txBody>
        </p:sp>
        <p:sp>
          <p:nvSpPr>
            <p:cNvPr id="32799" name="Line 29">
              <a:extLst>
                <a:ext uri="{FF2B5EF4-FFF2-40B4-BE49-F238E27FC236}">
                  <a16:creationId xmlns:a16="http://schemas.microsoft.com/office/drawing/2014/main" id="{70E037B6-9603-9A42-A5BB-86E3EB6E260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56" y="1319"/>
              <a:ext cx="478" cy="0"/>
            </a:xfrm>
            <a:prstGeom prst="line">
              <a:avLst/>
            </a:prstGeom>
            <a:noFill/>
            <a:ln w="301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00" name="Freeform 30">
              <a:extLst>
                <a:ext uri="{FF2B5EF4-FFF2-40B4-BE49-F238E27FC236}">
                  <a16:creationId xmlns:a16="http://schemas.microsoft.com/office/drawing/2014/main" id="{53A60B27-25AD-1942-BC0C-208C3636CEF3}"/>
                </a:ext>
              </a:extLst>
            </p:cNvPr>
            <p:cNvSpPr>
              <a:spLocks/>
            </p:cNvSpPr>
            <p:nvPr/>
          </p:nvSpPr>
          <p:spPr bwMode="auto">
            <a:xfrm>
              <a:off x="1520" y="1265"/>
              <a:ext cx="107" cy="108"/>
            </a:xfrm>
            <a:custGeom>
              <a:avLst/>
              <a:gdLst>
                <a:gd name="T0" fmla="*/ 0 w 107"/>
                <a:gd name="T1" fmla="*/ 0 h 108"/>
                <a:gd name="T2" fmla="*/ 107 w 107"/>
                <a:gd name="T3" fmla="*/ 54 h 108"/>
                <a:gd name="T4" fmla="*/ 0 w 107"/>
                <a:gd name="T5" fmla="*/ 108 h 108"/>
                <a:gd name="T6" fmla="*/ 0 w 107"/>
                <a:gd name="T7" fmla="*/ 0 h 10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07" h="108">
                  <a:moveTo>
                    <a:pt x="0" y="0"/>
                  </a:moveTo>
                  <a:lnTo>
                    <a:pt x="107" y="54"/>
                  </a:lnTo>
                  <a:lnTo>
                    <a:pt x="0" y="1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01" name="Line 31">
              <a:extLst>
                <a:ext uri="{FF2B5EF4-FFF2-40B4-BE49-F238E27FC236}">
                  <a16:creationId xmlns:a16="http://schemas.microsoft.com/office/drawing/2014/main" id="{FC049CF1-FF74-4948-8BE1-C4712DBAC92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33" y="1736"/>
              <a:ext cx="464" cy="0"/>
            </a:xfrm>
            <a:prstGeom prst="line">
              <a:avLst/>
            </a:prstGeom>
            <a:noFill/>
            <a:ln w="301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02" name="Freeform 32">
              <a:extLst>
                <a:ext uri="{FF2B5EF4-FFF2-40B4-BE49-F238E27FC236}">
                  <a16:creationId xmlns:a16="http://schemas.microsoft.com/office/drawing/2014/main" id="{382A00E6-428F-4841-AFD2-1CABAE68F76D}"/>
                </a:ext>
              </a:extLst>
            </p:cNvPr>
            <p:cNvSpPr>
              <a:spLocks/>
            </p:cNvSpPr>
            <p:nvPr/>
          </p:nvSpPr>
          <p:spPr bwMode="auto">
            <a:xfrm>
              <a:off x="3483" y="1682"/>
              <a:ext cx="107" cy="108"/>
            </a:xfrm>
            <a:custGeom>
              <a:avLst/>
              <a:gdLst>
                <a:gd name="T0" fmla="*/ 0 w 107"/>
                <a:gd name="T1" fmla="*/ 0 h 108"/>
                <a:gd name="T2" fmla="*/ 107 w 107"/>
                <a:gd name="T3" fmla="*/ 54 h 108"/>
                <a:gd name="T4" fmla="*/ 0 w 107"/>
                <a:gd name="T5" fmla="*/ 108 h 108"/>
                <a:gd name="T6" fmla="*/ 0 w 107"/>
                <a:gd name="T7" fmla="*/ 0 h 10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07" h="108">
                  <a:moveTo>
                    <a:pt x="0" y="0"/>
                  </a:moveTo>
                  <a:lnTo>
                    <a:pt x="107" y="54"/>
                  </a:lnTo>
                  <a:lnTo>
                    <a:pt x="0" y="1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03" name="Rectangle 33">
              <a:extLst>
                <a:ext uri="{FF2B5EF4-FFF2-40B4-BE49-F238E27FC236}">
                  <a16:creationId xmlns:a16="http://schemas.microsoft.com/office/drawing/2014/main" id="{A9AFF5B6-ED90-4A4A-8F2B-0894D97BDA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3" y="1968"/>
              <a:ext cx="456" cy="12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endParaRPr lang="zh-TW" altLang="en-US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32804" name="Rectangle 34">
              <a:extLst>
                <a:ext uri="{FF2B5EF4-FFF2-40B4-BE49-F238E27FC236}">
                  <a16:creationId xmlns:a16="http://schemas.microsoft.com/office/drawing/2014/main" id="{7B88EBD1-AA31-4541-A681-A620F4811C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3" y="1966"/>
              <a:ext cx="372" cy="1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zh-TW" sz="975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Arial" panose="020B0604020202020204" pitchFamily="34" charset="0"/>
                </a:rPr>
                <a:t>address</a:t>
              </a:r>
              <a:endParaRPr lang="en-US" altLang="zh-TW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endParaRPr>
            </a:p>
          </p:txBody>
        </p:sp>
        <p:sp>
          <p:nvSpPr>
            <p:cNvPr id="32805" name="Rectangle 35">
              <a:extLst>
                <a:ext uri="{FF2B5EF4-FFF2-40B4-BE49-F238E27FC236}">
                  <a16:creationId xmlns:a16="http://schemas.microsoft.com/office/drawing/2014/main" id="{C8449AF4-6192-034A-AB10-49D36D589C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6" y="959"/>
              <a:ext cx="306" cy="125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endParaRPr lang="zh-TW" altLang="en-US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32806" name="Rectangle 36">
              <a:extLst>
                <a:ext uri="{FF2B5EF4-FFF2-40B4-BE49-F238E27FC236}">
                  <a16:creationId xmlns:a16="http://schemas.microsoft.com/office/drawing/2014/main" id="{9AFC9989-CAF7-2C44-B194-84E946E44B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76" y="964"/>
              <a:ext cx="54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zh-TW" sz="900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Arial" panose="020B0604020202020204" pitchFamily="34" charset="0"/>
                </a:rPr>
                <a:t>0</a:t>
              </a:r>
              <a:endParaRPr lang="en-US" altLang="zh-TW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endParaRPr>
            </a:p>
          </p:txBody>
        </p:sp>
        <p:sp>
          <p:nvSpPr>
            <p:cNvPr id="32807" name="Rectangle 37">
              <a:extLst>
                <a:ext uri="{FF2B5EF4-FFF2-40B4-BE49-F238E27FC236}">
                  <a16:creationId xmlns:a16="http://schemas.microsoft.com/office/drawing/2014/main" id="{9C331475-FFA1-4B4F-B64B-12D276AE3C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72" y="1816"/>
              <a:ext cx="350" cy="125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endParaRPr lang="zh-TW" altLang="en-US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32808" name="Rectangle 38">
              <a:extLst>
                <a:ext uri="{FF2B5EF4-FFF2-40B4-BE49-F238E27FC236}">
                  <a16:creationId xmlns:a16="http://schemas.microsoft.com/office/drawing/2014/main" id="{4B038065-F43A-6641-A880-8CB57A5B19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69" y="1821"/>
              <a:ext cx="269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zh-TW" sz="900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Arial" panose="020B0604020202020204" pitchFamily="34" charset="0"/>
                </a:rPr>
                <a:t>16383</a:t>
              </a:r>
              <a:endParaRPr lang="en-US" altLang="zh-TW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endParaRPr>
            </a:p>
          </p:txBody>
        </p:sp>
        <p:sp>
          <p:nvSpPr>
            <p:cNvPr id="32809" name="Rectangle 39">
              <a:extLst>
                <a:ext uri="{FF2B5EF4-FFF2-40B4-BE49-F238E27FC236}">
                  <a16:creationId xmlns:a16="http://schemas.microsoft.com/office/drawing/2014/main" id="{4792FC81-A632-4741-B653-85D78442E6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47" y="1937"/>
              <a:ext cx="814" cy="424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endParaRPr lang="zh-TW" altLang="en-US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32810" name="Rectangle 40">
              <a:extLst>
                <a:ext uri="{FF2B5EF4-FFF2-40B4-BE49-F238E27FC236}">
                  <a16:creationId xmlns:a16="http://schemas.microsoft.com/office/drawing/2014/main" id="{CC9DB1EB-ED1B-D64E-A3BD-76A92AF67F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2" y="1958"/>
              <a:ext cx="331" cy="1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zh-TW" sz="975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Arial" panose="020B0604020202020204" pitchFamily="34" charset="0"/>
                </a:rPr>
                <a:t>Screen</a:t>
              </a:r>
              <a:endParaRPr lang="en-US" altLang="zh-TW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endParaRPr>
            </a:p>
          </p:txBody>
        </p:sp>
        <p:sp>
          <p:nvSpPr>
            <p:cNvPr id="32811" name="Rectangle 41">
              <a:extLst>
                <a:ext uri="{FF2B5EF4-FFF2-40B4-BE49-F238E27FC236}">
                  <a16:creationId xmlns:a16="http://schemas.microsoft.com/office/drawing/2014/main" id="{17F8FE64-4243-B747-89D6-4400E79340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2" y="2112"/>
              <a:ext cx="720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zh-TW" sz="900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Arial" panose="020B0604020202020204" pitchFamily="34" charset="0"/>
                </a:rPr>
                <a:t>(8K mem. chip)</a:t>
              </a:r>
            </a:p>
          </p:txBody>
        </p:sp>
        <p:sp>
          <p:nvSpPr>
            <p:cNvPr id="32812" name="Rectangle 42">
              <a:extLst>
                <a:ext uri="{FF2B5EF4-FFF2-40B4-BE49-F238E27FC236}">
                  <a16:creationId xmlns:a16="http://schemas.microsoft.com/office/drawing/2014/main" id="{AB907986-411D-AF48-8861-4BF256E375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6" y="1929"/>
              <a:ext cx="306" cy="125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endParaRPr lang="zh-TW" altLang="en-US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32813" name="Rectangle 43">
              <a:extLst>
                <a:ext uri="{FF2B5EF4-FFF2-40B4-BE49-F238E27FC236}">
                  <a16:creationId xmlns:a16="http://schemas.microsoft.com/office/drawing/2014/main" id="{06DF2C6C-75C9-CC46-93AB-D1AE4EE5B3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69" y="1933"/>
              <a:ext cx="269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zh-TW" sz="900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Arial" panose="020B0604020202020204" pitchFamily="34" charset="0"/>
                </a:rPr>
                <a:t>16384</a:t>
              </a:r>
              <a:endParaRPr lang="en-US" altLang="zh-TW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endParaRPr>
            </a:p>
          </p:txBody>
        </p:sp>
        <p:sp>
          <p:nvSpPr>
            <p:cNvPr id="32814" name="Rectangle 44">
              <a:extLst>
                <a:ext uri="{FF2B5EF4-FFF2-40B4-BE49-F238E27FC236}">
                  <a16:creationId xmlns:a16="http://schemas.microsoft.com/office/drawing/2014/main" id="{D60020A9-954D-2E4E-A420-056AA95E98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6" y="2263"/>
              <a:ext cx="306" cy="125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endParaRPr lang="zh-TW" altLang="en-US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32815" name="Rectangle 45">
              <a:extLst>
                <a:ext uri="{FF2B5EF4-FFF2-40B4-BE49-F238E27FC236}">
                  <a16:creationId xmlns:a16="http://schemas.microsoft.com/office/drawing/2014/main" id="{EBF2F983-C576-CE43-A82F-D98CC39316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69" y="2268"/>
              <a:ext cx="269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zh-TW" sz="900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Arial" panose="020B0604020202020204" pitchFamily="34" charset="0"/>
                </a:rPr>
                <a:t>24575</a:t>
              </a:r>
              <a:endParaRPr lang="en-US" altLang="zh-TW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endParaRPr>
            </a:p>
          </p:txBody>
        </p:sp>
        <p:sp>
          <p:nvSpPr>
            <p:cNvPr id="32816" name="Rectangle 46">
              <a:extLst>
                <a:ext uri="{FF2B5EF4-FFF2-40B4-BE49-F238E27FC236}">
                  <a16:creationId xmlns:a16="http://schemas.microsoft.com/office/drawing/2014/main" id="{78283A0A-20C0-5541-87C1-E8D505628D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6" y="2431"/>
              <a:ext cx="306" cy="125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endParaRPr lang="zh-TW" altLang="en-US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32817" name="Rectangle 47">
              <a:extLst>
                <a:ext uri="{FF2B5EF4-FFF2-40B4-BE49-F238E27FC236}">
                  <a16:creationId xmlns:a16="http://schemas.microsoft.com/office/drawing/2014/main" id="{A972D17B-04F8-FD4A-A147-3E76032E39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69" y="2435"/>
              <a:ext cx="269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zh-TW" sz="900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Arial" panose="020B0604020202020204" pitchFamily="34" charset="0"/>
                </a:rPr>
                <a:t>24576</a:t>
              </a:r>
              <a:endParaRPr lang="en-US" altLang="zh-TW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endParaRPr>
            </a:p>
          </p:txBody>
        </p:sp>
        <p:sp>
          <p:nvSpPr>
            <p:cNvPr id="32818" name="Rectangle 48">
              <a:extLst>
                <a:ext uri="{FF2B5EF4-FFF2-40B4-BE49-F238E27FC236}">
                  <a16:creationId xmlns:a16="http://schemas.microsoft.com/office/drawing/2014/main" id="{A5DC119F-C314-184B-AE4E-410F942366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47" y="2361"/>
              <a:ext cx="814" cy="258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endParaRPr lang="zh-TW" altLang="en-US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32819" name="Rectangle 49">
              <a:extLst>
                <a:ext uri="{FF2B5EF4-FFF2-40B4-BE49-F238E27FC236}">
                  <a16:creationId xmlns:a16="http://schemas.microsoft.com/office/drawing/2014/main" id="{77C8581B-F36A-FA4D-89F2-57F9CA6A0F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67" y="2363"/>
              <a:ext cx="447" cy="1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zh-TW" sz="975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Arial" panose="020B0604020202020204" pitchFamily="34" charset="0"/>
                </a:rPr>
                <a:t>Keyboard</a:t>
              </a:r>
              <a:endParaRPr lang="en-US" altLang="zh-TW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endParaRPr>
            </a:p>
          </p:txBody>
        </p:sp>
        <p:sp>
          <p:nvSpPr>
            <p:cNvPr id="32820" name="Rectangle 50">
              <a:extLst>
                <a:ext uri="{FF2B5EF4-FFF2-40B4-BE49-F238E27FC236}">
                  <a16:creationId xmlns:a16="http://schemas.microsoft.com/office/drawing/2014/main" id="{40AB406F-E362-164E-BC60-DCB39358A5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10" y="2490"/>
              <a:ext cx="530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zh-TW" sz="825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Arial" panose="020B0604020202020204" pitchFamily="34" charset="0"/>
                </a:rPr>
                <a:t>(one register)</a:t>
              </a:r>
              <a:endParaRPr lang="en-US" altLang="zh-TW" sz="15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endParaRPr>
            </a:p>
          </p:txBody>
        </p:sp>
        <p:sp>
          <p:nvSpPr>
            <p:cNvPr id="32821" name="Freeform 51">
              <a:extLst>
                <a:ext uri="{FF2B5EF4-FFF2-40B4-BE49-F238E27FC236}">
                  <a16:creationId xmlns:a16="http://schemas.microsoft.com/office/drawing/2014/main" id="{D4D1A1B2-58BF-9349-BD50-EED0903B27C4}"/>
                </a:ext>
              </a:extLst>
            </p:cNvPr>
            <p:cNvSpPr>
              <a:spLocks/>
            </p:cNvSpPr>
            <p:nvPr/>
          </p:nvSpPr>
          <p:spPr bwMode="auto">
            <a:xfrm>
              <a:off x="4387" y="1886"/>
              <a:ext cx="66" cy="389"/>
            </a:xfrm>
            <a:custGeom>
              <a:avLst/>
              <a:gdLst>
                <a:gd name="T0" fmla="*/ 0 w 66"/>
                <a:gd name="T1" fmla="*/ 389 h 389"/>
                <a:gd name="T2" fmla="*/ 49 w 66"/>
                <a:gd name="T3" fmla="*/ 339 h 389"/>
                <a:gd name="T4" fmla="*/ 49 w 66"/>
                <a:gd name="T5" fmla="*/ 248 h 389"/>
                <a:gd name="T6" fmla="*/ 66 w 66"/>
                <a:gd name="T7" fmla="*/ 199 h 389"/>
                <a:gd name="T8" fmla="*/ 66 w 66"/>
                <a:gd name="T9" fmla="*/ 0 h 389"/>
                <a:gd name="T10" fmla="*/ 0 w 66"/>
                <a:gd name="T11" fmla="*/ 67 h 389"/>
                <a:gd name="T12" fmla="*/ 0 w 66"/>
                <a:gd name="T13" fmla="*/ 389 h 38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6" h="389">
                  <a:moveTo>
                    <a:pt x="0" y="389"/>
                  </a:moveTo>
                  <a:lnTo>
                    <a:pt x="49" y="339"/>
                  </a:lnTo>
                  <a:lnTo>
                    <a:pt x="49" y="248"/>
                  </a:lnTo>
                  <a:lnTo>
                    <a:pt x="66" y="199"/>
                  </a:lnTo>
                  <a:lnTo>
                    <a:pt x="66" y="0"/>
                  </a:lnTo>
                  <a:lnTo>
                    <a:pt x="0" y="67"/>
                  </a:lnTo>
                  <a:lnTo>
                    <a:pt x="0" y="389"/>
                  </a:lnTo>
                  <a:close/>
                </a:path>
              </a:pathLst>
            </a:custGeom>
            <a:solidFill>
              <a:srgbClr val="9A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22" name="Freeform 52">
              <a:extLst>
                <a:ext uri="{FF2B5EF4-FFF2-40B4-BE49-F238E27FC236}">
                  <a16:creationId xmlns:a16="http://schemas.microsoft.com/office/drawing/2014/main" id="{84409F79-38D9-3644-8391-4A6E8FCAD6C1}"/>
                </a:ext>
              </a:extLst>
            </p:cNvPr>
            <p:cNvSpPr>
              <a:spLocks/>
            </p:cNvSpPr>
            <p:nvPr/>
          </p:nvSpPr>
          <p:spPr bwMode="auto">
            <a:xfrm>
              <a:off x="3996" y="1886"/>
              <a:ext cx="457" cy="67"/>
            </a:xfrm>
            <a:custGeom>
              <a:avLst/>
              <a:gdLst>
                <a:gd name="T0" fmla="*/ 457 w 457"/>
                <a:gd name="T1" fmla="*/ 0 h 67"/>
                <a:gd name="T2" fmla="*/ 65 w 457"/>
                <a:gd name="T3" fmla="*/ 0 h 67"/>
                <a:gd name="T4" fmla="*/ 0 w 457"/>
                <a:gd name="T5" fmla="*/ 67 h 67"/>
                <a:gd name="T6" fmla="*/ 391 w 457"/>
                <a:gd name="T7" fmla="*/ 67 h 67"/>
                <a:gd name="T8" fmla="*/ 457 w 457"/>
                <a:gd name="T9" fmla="*/ 0 h 6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57" h="67">
                  <a:moveTo>
                    <a:pt x="457" y="0"/>
                  </a:moveTo>
                  <a:lnTo>
                    <a:pt x="65" y="0"/>
                  </a:lnTo>
                  <a:lnTo>
                    <a:pt x="0" y="67"/>
                  </a:lnTo>
                  <a:lnTo>
                    <a:pt x="391" y="67"/>
                  </a:lnTo>
                  <a:lnTo>
                    <a:pt x="457" y="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23" name="Rectangle 53">
              <a:extLst>
                <a:ext uri="{FF2B5EF4-FFF2-40B4-BE49-F238E27FC236}">
                  <a16:creationId xmlns:a16="http://schemas.microsoft.com/office/drawing/2014/main" id="{9A50C2D4-9E31-CA4F-907B-C49A38DE48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96" y="1953"/>
              <a:ext cx="391" cy="321"/>
            </a:xfrm>
            <a:prstGeom prst="rect">
              <a:avLst/>
            </a:prstGeom>
            <a:solidFill>
              <a:srgbClr val="C0C0C0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endParaRPr lang="zh-TW" altLang="en-US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32824" name="Freeform 54">
              <a:extLst>
                <a:ext uri="{FF2B5EF4-FFF2-40B4-BE49-F238E27FC236}">
                  <a16:creationId xmlns:a16="http://schemas.microsoft.com/office/drawing/2014/main" id="{00BE552D-9714-5F45-ABD8-D7CC33CAEFD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279" cy="199"/>
            </a:xfrm>
            <a:custGeom>
              <a:avLst/>
              <a:gdLst>
                <a:gd name="T0" fmla="*/ 0 w 279"/>
                <a:gd name="T1" fmla="*/ 0 h 199"/>
                <a:gd name="T2" fmla="*/ 279 w 279"/>
                <a:gd name="T3" fmla="*/ 0 h 199"/>
                <a:gd name="T4" fmla="*/ 279 w 279"/>
                <a:gd name="T5" fmla="*/ 199 h 199"/>
                <a:gd name="T6" fmla="*/ 0 w 279"/>
                <a:gd name="T7" fmla="*/ 199 h 199"/>
                <a:gd name="T8" fmla="*/ 0 w 279"/>
                <a:gd name="T9" fmla="*/ 0 h 199"/>
                <a:gd name="T10" fmla="*/ 0 w 279"/>
                <a:gd name="T11" fmla="*/ 0 h 199"/>
                <a:gd name="T12" fmla="*/ 276 w 279"/>
                <a:gd name="T13" fmla="*/ 0 h 199"/>
                <a:gd name="T14" fmla="*/ 276 w 279"/>
                <a:gd name="T15" fmla="*/ 197 h 199"/>
                <a:gd name="T16" fmla="*/ 0 w 279"/>
                <a:gd name="T17" fmla="*/ 197 h 199"/>
                <a:gd name="T18" fmla="*/ 0 w 279"/>
                <a:gd name="T19" fmla="*/ 0 h 19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79" h="199">
                  <a:moveTo>
                    <a:pt x="0" y="0"/>
                  </a:moveTo>
                  <a:lnTo>
                    <a:pt x="279" y="0"/>
                  </a:lnTo>
                  <a:lnTo>
                    <a:pt x="279" y="199"/>
                  </a:lnTo>
                  <a:lnTo>
                    <a:pt x="0" y="199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76" y="0"/>
                  </a:lnTo>
                  <a:lnTo>
                    <a:pt x="276" y="197"/>
                  </a:lnTo>
                  <a:lnTo>
                    <a:pt x="0" y="1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A8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25" name="Freeform 55">
              <a:extLst>
                <a:ext uri="{FF2B5EF4-FFF2-40B4-BE49-F238E27FC236}">
                  <a16:creationId xmlns:a16="http://schemas.microsoft.com/office/drawing/2014/main" id="{862972EF-0433-4244-8A2A-1E08EFD827E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276" cy="197"/>
            </a:xfrm>
            <a:custGeom>
              <a:avLst/>
              <a:gdLst>
                <a:gd name="T0" fmla="*/ 0 w 276"/>
                <a:gd name="T1" fmla="*/ 0 h 197"/>
                <a:gd name="T2" fmla="*/ 276 w 276"/>
                <a:gd name="T3" fmla="*/ 0 h 197"/>
                <a:gd name="T4" fmla="*/ 276 w 276"/>
                <a:gd name="T5" fmla="*/ 197 h 197"/>
                <a:gd name="T6" fmla="*/ 0 w 276"/>
                <a:gd name="T7" fmla="*/ 197 h 197"/>
                <a:gd name="T8" fmla="*/ 0 w 276"/>
                <a:gd name="T9" fmla="*/ 0 h 197"/>
                <a:gd name="T10" fmla="*/ 0 w 276"/>
                <a:gd name="T11" fmla="*/ 0 h 197"/>
                <a:gd name="T12" fmla="*/ 274 w 276"/>
                <a:gd name="T13" fmla="*/ 0 h 197"/>
                <a:gd name="T14" fmla="*/ 274 w 276"/>
                <a:gd name="T15" fmla="*/ 195 h 197"/>
                <a:gd name="T16" fmla="*/ 0 w 276"/>
                <a:gd name="T17" fmla="*/ 195 h 197"/>
                <a:gd name="T18" fmla="*/ 0 w 276"/>
                <a:gd name="T19" fmla="*/ 0 h 19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76" h="197">
                  <a:moveTo>
                    <a:pt x="0" y="0"/>
                  </a:moveTo>
                  <a:lnTo>
                    <a:pt x="276" y="0"/>
                  </a:lnTo>
                  <a:lnTo>
                    <a:pt x="276" y="197"/>
                  </a:lnTo>
                  <a:lnTo>
                    <a:pt x="0" y="197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74" y="0"/>
                  </a:lnTo>
                  <a:lnTo>
                    <a:pt x="274" y="195"/>
                  </a:lnTo>
                  <a:lnTo>
                    <a:pt x="0" y="1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B8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26" name="Freeform 56">
              <a:extLst>
                <a:ext uri="{FF2B5EF4-FFF2-40B4-BE49-F238E27FC236}">
                  <a16:creationId xmlns:a16="http://schemas.microsoft.com/office/drawing/2014/main" id="{814546C3-63D7-3948-8892-25C27C1C1FD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274" cy="195"/>
            </a:xfrm>
            <a:custGeom>
              <a:avLst/>
              <a:gdLst>
                <a:gd name="T0" fmla="*/ 0 w 274"/>
                <a:gd name="T1" fmla="*/ 0 h 195"/>
                <a:gd name="T2" fmla="*/ 274 w 274"/>
                <a:gd name="T3" fmla="*/ 0 h 195"/>
                <a:gd name="T4" fmla="*/ 274 w 274"/>
                <a:gd name="T5" fmla="*/ 195 h 195"/>
                <a:gd name="T6" fmla="*/ 0 w 274"/>
                <a:gd name="T7" fmla="*/ 195 h 195"/>
                <a:gd name="T8" fmla="*/ 0 w 274"/>
                <a:gd name="T9" fmla="*/ 0 h 195"/>
                <a:gd name="T10" fmla="*/ 0 w 274"/>
                <a:gd name="T11" fmla="*/ 0 h 195"/>
                <a:gd name="T12" fmla="*/ 272 w 274"/>
                <a:gd name="T13" fmla="*/ 0 h 195"/>
                <a:gd name="T14" fmla="*/ 272 w 274"/>
                <a:gd name="T15" fmla="*/ 194 h 195"/>
                <a:gd name="T16" fmla="*/ 0 w 274"/>
                <a:gd name="T17" fmla="*/ 194 h 195"/>
                <a:gd name="T18" fmla="*/ 0 w 274"/>
                <a:gd name="T19" fmla="*/ 0 h 19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74" h="195">
                  <a:moveTo>
                    <a:pt x="0" y="0"/>
                  </a:moveTo>
                  <a:lnTo>
                    <a:pt x="274" y="0"/>
                  </a:lnTo>
                  <a:lnTo>
                    <a:pt x="274" y="195"/>
                  </a:lnTo>
                  <a:lnTo>
                    <a:pt x="0" y="195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72" y="0"/>
                  </a:lnTo>
                  <a:lnTo>
                    <a:pt x="272" y="194"/>
                  </a:lnTo>
                  <a:lnTo>
                    <a:pt x="0" y="1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C8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27" name="Freeform 57">
              <a:extLst>
                <a:ext uri="{FF2B5EF4-FFF2-40B4-BE49-F238E27FC236}">
                  <a16:creationId xmlns:a16="http://schemas.microsoft.com/office/drawing/2014/main" id="{2A517D57-907B-0F47-963B-2F36EF52477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272" cy="194"/>
            </a:xfrm>
            <a:custGeom>
              <a:avLst/>
              <a:gdLst>
                <a:gd name="T0" fmla="*/ 0 w 272"/>
                <a:gd name="T1" fmla="*/ 0 h 194"/>
                <a:gd name="T2" fmla="*/ 272 w 272"/>
                <a:gd name="T3" fmla="*/ 0 h 194"/>
                <a:gd name="T4" fmla="*/ 272 w 272"/>
                <a:gd name="T5" fmla="*/ 194 h 194"/>
                <a:gd name="T6" fmla="*/ 0 w 272"/>
                <a:gd name="T7" fmla="*/ 194 h 194"/>
                <a:gd name="T8" fmla="*/ 0 w 272"/>
                <a:gd name="T9" fmla="*/ 0 h 194"/>
                <a:gd name="T10" fmla="*/ 0 w 272"/>
                <a:gd name="T11" fmla="*/ 0 h 194"/>
                <a:gd name="T12" fmla="*/ 270 w 272"/>
                <a:gd name="T13" fmla="*/ 0 h 194"/>
                <a:gd name="T14" fmla="*/ 270 w 272"/>
                <a:gd name="T15" fmla="*/ 192 h 194"/>
                <a:gd name="T16" fmla="*/ 0 w 272"/>
                <a:gd name="T17" fmla="*/ 192 h 194"/>
                <a:gd name="T18" fmla="*/ 0 w 272"/>
                <a:gd name="T19" fmla="*/ 0 h 19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72" h="194">
                  <a:moveTo>
                    <a:pt x="0" y="0"/>
                  </a:moveTo>
                  <a:lnTo>
                    <a:pt x="272" y="0"/>
                  </a:lnTo>
                  <a:lnTo>
                    <a:pt x="272" y="194"/>
                  </a:lnTo>
                  <a:lnTo>
                    <a:pt x="0" y="19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70" y="0"/>
                  </a:lnTo>
                  <a:lnTo>
                    <a:pt x="270" y="192"/>
                  </a:lnTo>
                  <a:lnTo>
                    <a:pt x="0" y="1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D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28" name="Freeform 58">
              <a:extLst>
                <a:ext uri="{FF2B5EF4-FFF2-40B4-BE49-F238E27FC236}">
                  <a16:creationId xmlns:a16="http://schemas.microsoft.com/office/drawing/2014/main" id="{C23B6713-856A-AE48-B8F3-F11B6F57FEA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270" cy="192"/>
            </a:xfrm>
            <a:custGeom>
              <a:avLst/>
              <a:gdLst>
                <a:gd name="T0" fmla="*/ 0 w 270"/>
                <a:gd name="T1" fmla="*/ 0 h 192"/>
                <a:gd name="T2" fmla="*/ 270 w 270"/>
                <a:gd name="T3" fmla="*/ 0 h 192"/>
                <a:gd name="T4" fmla="*/ 270 w 270"/>
                <a:gd name="T5" fmla="*/ 192 h 192"/>
                <a:gd name="T6" fmla="*/ 0 w 270"/>
                <a:gd name="T7" fmla="*/ 192 h 192"/>
                <a:gd name="T8" fmla="*/ 0 w 270"/>
                <a:gd name="T9" fmla="*/ 0 h 192"/>
                <a:gd name="T10" fmla="*/ 0 w 270"/>
                <a:gd name="T11" fmla="*/ 0 h 192"/>
                <a:gd name="T12" fmla="*/ 266 w 270"/>
                <a:gd name="T13" fmla="*/ 0 h 192"/>
                <a:gd name="T14" fmla="*/ 266 w 270"/>
                <a:gd name="T15" fmla="*/ 191 h 192"/>
                <a:gd name="T16" fmla="*/ 0 w 270"/>
                <a:gd name="T17" fmla="*/ 191 h 192"/>
                <a:gd name="T18" fmla="*/ 0 w 270"/>
                <a:gd name="T19" fmla="*/ 0 h 19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70" h="192">
                  <a:moveTo>
                    <a:pt x="0" y="0"/>
                  </a:moveTo>
                  <a:lnTo>
                    <a:pt x="270" y="0"/>
                  </a:lnTo>
                  <a:lnTo>
                    <a:pt x="270" y="192"/>
                  </a:lnTo>
                  <a:lnTo>
                    <a:pt x="0" y="192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66" y="0"/>
                  </a:lnTo>
                  <a:lnTo>
                    <a:pt x="266" y="191"/>
                  </a:lnTo>
                  <a:lnTo>
                    <a:pt x="0" y="1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E8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29" name="Freeform 59">
              <a:extLst>
                <a:ext uri="{FF2B5EF4-FFF2-40B4-BE49-F238E27FC236}">
                  <a16:creationId xmlns:a16="http://schemas.microsoft.com/office/drawing/2014/main" id="{A9F948CF-09A6-294B-A0B3-F846DEAC11C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266" cy="191"/>
            </a:xfrm>
            <a:custGeom>
              <a:avLst/>
              <a:gdLst>
                <a:gd name="T0" fmla="*/ 0 w 266"/>
                <a:gd name="T1" fmla="*/ 0 h 191"/>
                <a:gd name="T2" fmla="*/ 266 w 266"/>
                <a:gd name="T3" fmla="*/ 0 h 191"/>
                <a:gd name="T4" fmla="*/ 266 w 266"/>
                <a:gd name="T5" fmla="*/ 191 h 191"/>
                <a:gd name="T6" fmla="*/ 0 w 266"/>
                <a:gd name="T7" fmla="*/ 191 h 191"/>
                <a:gd name="T8" fmla="*/ 0 w 266"/>
                <a:gd name="T9" fmla="*/ 0 h 191"/>
                <a:gd name="T10" fmla="*/ 0 w 266"/>
                <a:gd name="T11" fmla="*/ 0 h 191"/>
                <a:gd name="T12" fmla="*/ 264 w 266"/>
                <a:gd name="T13" fmla="*/ 0 h 191"/>
                <a:gd name="T14" fmla="*/ 264 w 266"/>
                <a:gd name="T15" fmla="*/ 188 h 191"/>
                <a:gd name="T16" fmla="*/ 0 w 266"/>
                <a:gd name="T17" fmla="*/ 188 h 191"/>
                <a:gd name="T18" fmla="*/ 0 w 266"/>
                <a:gd name="T19" fmla="*/ 0 h 19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66" h="191">
                  <a:moveTo>
                    <a:pt x="0" y="0"/>
                  </a:moveTo>
                  <a:lnTo>
                    <a:pt x="266" y="0"/>
                  </a:lnTo>
                  <a:lnTo>
                    <a:pt x="266" y="191"/>
                  </a:lnTo>
                  <a:lnTo>
                    <a:pt x="0" y="191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64" y="0"/>
                  </a:lnTo>
                  <a:lnTo>
                    <a:pt x="264" y="188"/>
                  </a:lnTo>
                  <a:lnTo>
                    <a:pt x="0" y="1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F8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30" name="Freeform 60">
              <a:extLst>
                <a:ext uri="{FF2B5EF4-FFF2-40B4-BE49-F238E27FC236}">
                  <a16:creationId xmlns:a16="http://schemas.microsoft.com/office/drawing/2014/main" id="{2C96CA76-F1E6-E747-92D0-40A19F91551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264" cy="188"/>
            </a:xfrm>
            <a:custGeom>
              <a:avLst/>
              <a:gdLst>
                <a:gd name="T0" fmla="*/ 0 w 264"/>
                <a:gd name="T1" fmla="*/ 0 h 188"/>
                <a:gd name="T2" fmla="*/ 264 w 264"/>
                <a:gd name="T3" fmla="*/ 0 h 188"/>
                <a:gd name="T4" fmla="*/ 264 w 264"/>
                <a:gd name="T5" fmla="*/ 188 h 188"/>
                <a:gd name="T6" fmla="*/ 0 w 264"/>
                <a:gd name="T7" fmla="*/ 188 h 188"/>
                <a:gd name="T8" fmla="*/ 0 w 264"/>
                <a:gd name="T9" fmla="*/ 0 h 188"/>
                <a:gd name="T10" fmla="*/ 0 w 264"/>
                <a:gd name="T11" fmla="*/ 0 h 188"/>
                <a:gd name="T12" fmla="*/ 262 w 264"/>
                <a:gd name="T13" fmla="*/ 0 h 188"/>
                <a:gd name="T14" fmla="*/ 262 w 264"/>
                <a:gd name="T15" fmla="*/ 186 h 188"/>
                <a:gd name="T16" fmla="*/ 0 w 264"/>
                <a:gd name="T17" fmla="*/ 186 h 188"/>
                <a:gd name="T18" fmla="*/ 0 w 264"/>
                <a:gd name="T19" fmla="*/ 0 h 18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64" h="188">
                  <a:moveTo>
                    <a:pt x="0" y="0"/>
                  </a:moveTo>
                  <a:lnTo>
                    <a:pt x="264" y="0"/>
                  </a:lnTo>
                  <a:lnTo>
                    <a:pt x="264" y="188"/>
                  </a:lnTo>
                  <a:lnTo>
                    <a:pt x="0" y="188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62" y="0"/>
                  </a:lnTo>
                  <a:lnTo>
                    <a:pt x="262" y="186"/>
                  </a:lnTo>
                  <a:lnTo>
                    <a:pt x="0" y="1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09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31" name="Freeform 61">
              <a:extLst>
                <a:ext uri="{FF2B5EF4-FFF2-40B4-BE49-F238E27FC236}">
                  <a16:creationId xmlns:a16="http://schemas.microsoft.com/office/drawing/2014/main" id="{D525F02A-54E5-3C4C-B4B1-AC9215A58B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262" cy="186"/>
            </a:xfrm>
            <a:custGeom>
              <a:avLst/>
              <a:gdLst>
                <a:gd name="T0" fmla="*/ 0 w 262"/>
                <a:gd name="T1" fmla="*/ 0 h 186"/>
                <a:gd name="T2" fmla="*/ 262 w 262"/>
                <a:gd name="T3" fmla="*/ 0 h 186"/>
                <a:gd name="T4" fmla="*/ 262 w 262"/>
                <a:gd name="T5" fmla="*/ 186 h 186"/>
                <a:gd name="T6" fmla="*/ 0 w 262"/>
                <a:gd name="T7" fmla="*/ 186 h 186"/>
                <a:gd name="T8" fmla="*/ 0 w 262"/>
                <a:gd name="T9" fmla="*/ 0 h 186"/>
                <a:gd name="T10" fmla="*/ 0 w 262"/>
                <a:gd name="T11" fmla="*/ 0 h 186"/>
                <a:gd name="T12" fmla="*/ 259 w 262"/>
                <a:gd name="T13" fmla="*/ 0 h 186"/>
                <a:gd name="T14" fmla="*/ 259 w 262"/>
                <a:gd name="T15" fmla="*/ 185 h 186"/>
                <a:gd name="T16" fmla="*/ 0 w 262"/>
                <a:gd name="T17" fmla="*/ 185 h 186"/>
                <a:gd name="T18" fmla="*/ 0 w 262"/>
                <a:gd name="T19" fmla="*/ 0 h 18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62" h="186">
                  <a:moveTo>
                    <a:pt x="0" y="0"/>
                  </a:moveTo>
                  <a:lnTo>
                    <a:pt x="262" y="0"/>
                  </a:lnTo>
                  <a:lnTo>
                    <a:pt x="262" y="186"/>
                  </a:lnTo>
                  <a:lnTo>
                    <a:pt x="0" y="18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59" y="0"/>
                  </a:lnTo>
                  <a:lnTo>
                    <a:pt x="259" y="185"/>
                  </a:lnTo>
                  <a:lnTo>
                    <a:pt x="0" y="1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191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32" name="Freeform 62">
              <a:extLst>
                <a:ext uri="{FF2B5EF4-FFF2-40B4-BE49-F238E27FC236}">
                  <a16:creationId xmlns:a16="http://schemas.microsoft.com/office/drawing/2014/main" id="{87EF944F-ACF5-3C48-913C-DE65B005928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259" cy="185"/>
            </a:xfrm>
            <a:custGeom>
              <a:avLst/>
              <a:gdLst>
                <a:gd name="T0" fmla="*/ 0 w 259"/>
                <a:gd name="T1" fmla="*/ 0 h 185"/>
                <a:gd name="T2" fmla="*/ 259 w 259"/>
                <a:gd name="T3" fmla="*/ 0 h 185"/>
                <a:gd name="T4" fmla="*/ 259 w 259"/>
                <a:gd name="T5" fmla="*/ 185 h 185"/>
                <a:gd name="T6" fmla="*/ 0 w 259"/>
                <a:gd name="T7" fmla="*/ 185 h 185"/>
                <a:gd name="T8" fmla="*/ 0 w 259"/>
                <a:gd name="T9" fmla="*/ 0 h 185"/>
                <a:gd name="T10" fmla="*/ 0 w 259"/>
                <a:gd name="T11" fmla="*/ 0 h 185"/>
                <a:gd name="T12" fmla="*/ 257 w 259"/>
                <a:gd name="T13" fmla="*/ 0 h 185"/>
                <a:gd name="T14" fmla="*/ 257 w 259"/>
                <a:gd name="T15" fmla="*/ 183 h 185"/>
                <a:gd name="T16" fmla="*/ 0 w 259"/>
                <a:gd name="T17" fmla="*/ 183 h 185"/>
                <a:gd name="T18" fmla="*/ 0 w 259"/>
                <a:gd name="T19" fmla="*/ 0 h 18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59" h="185">
                  <a:moveTo>
                    <a:pt x="0" y="0"/>
                  </a:moveTo>
                  <a:lnTo>
                    <a:pt x="259" y="0"/>
                  </a:lnTo>
                  <a:lnTo>
                    <a:pt x="259" y="185"/>
                  </a:lnTo>
                  <a:lnTo>
                    <a:pt x="0" y="185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57" y="0"/>
                  </a:lnTo>
                  <a:lnTo>
                    <a:pt x="257" y="183"/>
                  </a:lnTo>
                  <a:lnTo>
                    <a:pt x="0" y="1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292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33" name="Freeform 63">
              <a:extLst>
                <a:ext uri="{FF2B5EF4-FFF2-40B4-BE49-F238E27FC236}">
                  <a16:creationId xmlns:a16="http://schemas.microsoft.com/office/drawing/2014/main" id="{8FA05535-721D-804D-84F3-27058CC3B7E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257" cy="183"/>
            </a:xfrm>
            <a:custGeom>
              <a:avLst/>
              <a:gdLst>
                <a:gd name="T0" fmla="*/ 0 w 257"/>
                <a:gd name="T1" fmla="*/ 0 h 183"/>
                <a:gd name="T2" fmla="*/ 257 w 257"/>
                <a:gd name="T3" fmla="*/ 0 h 183"/>
                <a:gd name="T4" fmla="*/ 257 w 257"/>
                <a:gd name="T5" fmla="*/ 183 h 183"/>
                <a:gd name="T6" fmla="*/ 0 w 257"/>
                <a:gd name="T7" fmla="*/ 183 h 183"/>
                <a:gd name="T8" fmla="*/ 0 w 257"/>
                <a:gd name="T9" fmla="*/ 0 h 183"/>
                <a:gd name="T10" fmla="*/ 0 w 257"/>
                <a:gd name="T11" fmla="*/ 0 h 183"/>
                <a:gd name="T12" fmla="*/ 255 w 257"/>
                <a:gd name="T13" fmla="*/ 0 h 183"/>
                <a:gd name="T14" fmla="*/ 255 w 257"/>
                <a:gd name="T15" fmla="*/ 182 h 183"/>
                <a:gd name="T16" fmla="*/ 0 w 257"/>
                <a:gd name="T17" fmla="*/ 182 h 183"/>
                <a:gd name="T18" fmla="*/ 0 w 257"/>
                <a:gd name="T19" fmla="*/ 0 h 18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57" h="183">
                  <a:moveTo>
                    <a:pt x="0" y="0"/>
                  </a:moveTo>
                  <a:lnTo>
                    <a:pt x="257" y="0"/>
                  </a:lnTo>
                  <a:lnTo>
                    <a:pt x="257" y="183"/>
                  </a:lnTo>
                  <a:lnTo>
                    <a:pt x="0" y="183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55" y="0"/>
                  </a:lnTo>
                  <a:lnTo>
                    <a:pt x="255" y="182"/>
                  </a:lnTo>
                  <a:lnTo>
                    <a:pt x="0" y="1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39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34" name="Freeform 64">
              <a:extLst>
                <a:ext uri="{FF2B5EF4-FFF2-40B4-BE49-F238E27FC236}">
                  <a16:creationId xmlns:a16="http://schemas.microsoft.com/office/drawing/2014/main" id="{586FED70-11AC-B34C-AAA4-F8CBDD29C35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255" cy="182"/>
            </a:xfrm>
            <a:custGeom>
              <a:avLst/>
              <a:gdLst>
                <a:gd name="T0" fmla="*/ 0 w 255"/>
                <a:gd name="T1" fmla="*/ 0 h 182"/>
                <a:gd name="T2" fmla="*/ 255 w 255"/>
                <a:gd name="T3" fmla="*/ 0 h 182"/>
                <a:gd name="T4" fmla="*/ 255 w 255"/>
                <a:gd name="T5" fmla="*/ 182 h 182"/>
                <a:gd name="T6" fmla="*/ 0 w 255"/>
                <a:gd name="T7" fmla="*/ 182 h 182"/>
                <a:gd name="T8" fmla="*/ 0 w 255"/>
                <a:gd name="T9" fmla="*/ 0 h 182"/>
                <a:gd name="T10" fmla="*/ 0 w 255"/>
                <a:gd name="T11" fmla="*/ 0 h 182"/>
                <a:gd name="T12" fmla="*/ 253 w 255"/>
                <a:gd name="T13" fmla="*/ 0 h 182"/>
                <a:gd name="T14" fmla="*/ 253 w 255"/>
                <a:gd name="T15" fmla="*/ 180 h 182"/>
                <a:gd name="T16" fmla="*/ 0 w 255"/>
                <a:gd name="T17" fmla="*/ 180 h 182"/>
                <a:gd name="T18" fmla="*/ 0 w 255"/>
                <a:gd name="T19" fmla="*/ 0 h 18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55" h="182">
                  <a:moveTo>
                    <a:pt x="0" y="0"/>
                  </a:moveTo>
                  <a:lnTo>
                    <a:pt x="255" y="0"/>
                  </a:lnTo>
                  <a:lnTo>
                    <a:pt x="255" y="182"/>
                  </a:lnTo>
                  <a:lnTo>
                    <a:pt x="0" y="182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53" y="0"/>
                  </a:lnTo>
                  <a:lnTo>
                    <a:pt x="253" y="180"/>
                  </a:lnTo>
                  <a:lnTo>
                    <a:pt x="0" y="1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494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35" name="Freeform 65">
              <a:extLst>
                <a:ext uri="{FF2B5EF4-FFF2-40B4-BE49-F238E27FC236}">
                  <a16:creationId xmlns:a16="http://schemas.microsoft.com/office/drawing/2014/main" id="{FBABD721-8537-E04D-A8A1-0A1707A3B5A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253" cy="180"/>
            </a:xfrm>
            <a:custGeom>
              <a:avLst/>
              <a:gdLst>
                <a:gd name="T0" fmla="*/ 0 w 253"/>
                <a:gd name="T1" fmla="*/ 0 h 180"/>
                <a:gd name="T2" fmla="*/ 253 w 253"/>
                <a:gd name="T3" fmla="*/ 0 h 180"/>
                <a:gd name="T4" fmla="*/ 253 w 253"/>
                <a:gd name="T5" fmla="*/ 180 h 180"/>
                <a:gd name="T6" fmla="*/ 0 w 253"/>
                <a:gd name="T7" fmla="*/ 180 h 180"/>
                <a:gd name="T8" fmla="*/ 0 w 253"/>
                <a:gd name="T9" fmla="*/ 0 h 180"/>
                <a:gd name="T10" fmla="*/ 0 w 253"/>
                <a:gd name="T11" fmla="*/ 0 h 180"/>
                <a:gd name="T12" fmla="*/ 250 w 253"/>
                <a:gd name="T13" fmla="*/ 0 h 180"/>
                <a:gd name="T14" fmla="*/ 250 w 253"/>
                <a:gd name="T15" fmla="*/ 178 h 180"/>
                <a:gd name="T16" fmla="*/ 0 w 253"/>
                <a:gd name="T17" fmla="*/ 178 h 180"/>
                <a:gd name="T18" fmla="*/ 0 w 253"/>
                <a:gd name="T19" fmla="*/ 0 h 18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53" h="180">
                  <a:moveTo>
                    <a:pt x="0" y="0"/>
                  </a:moveTo>
                  <a:lnTo>
                    <a:pt x="253" y="0"/>
                  </a:lnTo>
                  <a:lnTo>
                    <a:pt x="253" y="180"/>
                  </a:lnTo>
                  <a:lnTo>
                    <a:pt x="0" y="18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50" y="0"/>
                  </a:lnTo>
                  <a:lnTo>
                    <a:pt x="250" y="178"/>
                  </a:lnTo>
                  <a:lnTo>
                    <a:pt x="0" y="1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59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36" name="Freeform 66">
              <a:extLst>
                <a:ext uri="{FF2B5EF4-FFF2-40B4-BE49-F238E27FC236}">
                  <a16:creationId xmlns:a16="http://schemas.microsoft.com/office/drawing/2014/main" id="{3068AA2B-FA88-AE4F-AB57-F8EFEA3A3E3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250" cy="178"/>
            </a:xfrm>
            <a:custGeom>
              <a:avLst/>
              <a:gdLst>
                <a:gd name="T0" fmla="*/ 0 w 250"/>
                <a:gd name="T1" fmla="*/ 0 h 178"/>
                <a:gd name="T2" fmla="*/ 250 w 250"/>
                <a:gd name="T3" fmla="*/ 0 h 178"/>
                <a:gd name="T4" fmla="*/ 250 w 250"/>
                <a:gd name="T5" fmla="*/ 178 h 178"/>
                <a:gd name="T6" fmla="*/ 0 w 250"/>
                <a:gd name="T7" fmla="*/ 178 h 178"/>
                <a:gd name="T8" fmla="*/ 0 w 250"/>
                <a:gd name="T9" fmla="*/ 0 h 178"/>
                <a:gd name="T10" fmla="*/ 0 w 250"/>
                <a:gd name="T11" fmla="*/ 0 h 178"/>
                <a:gd name="T12" fmla="*/ 248 w 250"/>
                <a:gd name="T13" fmla="*/ 0 h 178"/>
                <a:gd name="T14" fmla="*/ 248 w 250"/>
                <a:gd name="T15" fmla="*/ 177 h 178"/>
                <a:gd name="T16" fmla="*/ 0 w 250"/>
                <a:gd name="T17" fmla="*/ 177 h 178"/>
                <a:gd name="T18" fmla="*/ 0 w 250"/>
                <a:gd name="T19" fmla="*/ 0 h 17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50" h="178">
                  <a:moveTo>
                    <a:pt x="0" y="0"/>
                  </a:moveTo>
                  <a:lnTo>
                    <a:pt x="250" y="0"/>
                  </a:lnTo>
                  <a:lnTo>
                    <a:pt x="250" y="178"/>
                  </a:lnTo>
                  <a:lnTo>
                    <a:pt x="0" y="178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48" y="0"/>
                  </a:lnTo>
                  <a:lnTo>
                    <a:pt x="248" y="177"/>
                  </a:lnTo>
                  <a:lnTo>
                    <a:pt x="0" y="1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69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37" name="Freeform 67">
              <a:extLst>
                <a:ext uri="{FF2B5EF4-FFF2-40B4-BE49-F238E27FC236}">
                  <a16:creationId xmlns:a16="http://schemas.microsoft.com/office/drawing/2014/main" id="{BA2038AD-3FEA-604D-B7EE-9FB5CEE39BF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248" cy="177"/>
            </a:xfrm>
            <a:custGeom>
              <a:avLst/>
              <a:gdLst>
                <a:gd name="T0" fmla="*/ 0 w 248"/>
                <a:gd name="T1" fmla="*/ 0 h 177"/>
                <a:gd name="T2" fmla="*/ 248 w 248"/>
                <a:gd name="T3" fmla="*/ 0 h 177"/>
                <a:gd name="T4" fmla="*/ 248 w 248"/>
                <a:gd name="T5" fmla="*/ 177 h 177"/>
                <a:gd name="T6" fmla="*/ 0 w 248"/>
                <a:gd name="T7" fmla="*/ 177 h 177"/>
                <a:gd name="T8" fmla="*/ 0 w 248"/>
                <a:gd name="T9" fmla="*/ 0 h 177"/>
                <a:gd name="T10" fmla="*/ 0 w 248"/>
                <a:gd name="T11" fmla="*/ 0 h 177"/>
                <a:gd name="T12" fmla="*/ 246 w 248"/>
                <a:gd name="T13" fmla="*/ 0 h 177"/>
                <a:gd name="T14" fmla="*/ 246 w 248"/>
                <a:gd name="T15" fmla="*/ 175 h 177"/>
                <a:gd name="T16" fmla="*/ 0 w 248"/>
                <a:gd name="T17" fmla="*/ 175 h 177"/>
                <a:gd name="T18" fmla="*/ 0 w 248"/>
                <a:gd name="T19" fmla="*/ 0 h 17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48" h="177">
                  <a:moveTo>
                    <a:pt x="0" y="0"/>
                  </a:moveTo>
                  <a:lnTo>
                    <a:pt x="248" y="0"/>
                  </a:lnTo>
                  <a:lnTo>
                    <a:pt x="248" y="177"/>
                  </a:lnTo>
                  <a:lnTo>
                    <a:pt x="0" y="177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46" y="0"/>
                  </a:lnTo>
                  <a:lnTo>
                    <a:pt x="246" y="175"/>
                  </a:lnTo>
                  <a:lnTo>
                    <a:pt x="0" y="1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797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38" name="Freeform 68">
              <a:extLst>
                <a:ext uri="{FF2B5EF4-FFF2-40B4-BE49-F238E27FC236}">
                  <a16:creationId xmlns:a16="http://schemas.microsoft.com/office/drawing/2014/main" id="{84E48150-8EAF-D242-8619-588268EA912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246" cy="175"/>
            </a:xfrm>
            <a:custGeom>
              <a:avLst/>
              <a:gdLst>
                <a:gd name="T0" fmla="*/ 0 w 246"/>
                <a:gd name="T1" fmla="*/ 0 h 175"/>
                <a:gd name="T2" fmla="*/ 246 w 246"/>
                <a:gd name="T3" fmla="*/ 0 h 175"/>
                <a:gd name="T4" fmla="*/ 246 w 246"/>
                <a:gd name="T5" fmla="*/ 175 h 175"/>
                <a:gd name="T6" fmla="*/ 0 w 246"/>
                <a:gd name="T7" fmla="*/ 175 h 175"/>
                <a:gd name="T8" fmla="*/ 0 w 246"/>
                <a:gd name="T9" fmla="*/ 0 h 175"/>
                <a:gd name="T10" fmla="*/ 0 w 246"/>
                <a:gd name="T11" fmla="*/ 0 h 175"/>
                <a:gd name="T12" fmla="*/ 242 w 246"/>
                <a:gd name="T13" fmla="*/ 0 h 175"/>
                <a:gd name="T14" fmla="*/ 242 w 246"/>
                <a:gd name="T15" fmla="*/ 174 h 175"/>
                <a:gd name="T16" fmla="*/ 0 w 246"/>
                <a:gd name="T17" fmla="*/ 174 h 175"/>
                <a:gd name="T18" fmla="*/ 0 w 246"/>
                <a:gd name="T19" fmla="*/ 0 h 17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46" h="175">
                  <a:moveTo>
                    <a:pt x="0" y="0"/>
                  </a:moveTo>
                  <a:lnTo>
                    <a:pt x="246" y="0"/>
                  </a:lnTo>
                  <a:lnTo>
                    <a:pt x="246" y="175"/>
                  </a:lnTo>
                  <a:lnTo>
                    <a:pt x="0" y="175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42" y="0"/>
                  </a:lnTo>
                  <a:lnTo>
                    <a:pt x="242" y="174"/>
                  </a:lnTo>
                  <a:lnTo>
                    <a:pt x="0" y="1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99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39" name="Freeform 69">
              <a:extLst>
                <a:ext uri="{FF2B5EF4-FFF2-40B4-BE49-F238E27FC236}">
                  <a16:creationId xmlns:a16="http://schemas.microsoft.com/office/drawing/2014/main" id="{CDA20CDD-9AA0-784D-9028-2F485361723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242" cy="174"/>
            </a:xfrm>
            <a:custGeom>
              <a:avLst/>
              <a:gdLst>
                <a:gd name="T0" fmla="*/ 0 w 242"/>
                <a:gd name="T1" fmla="*/ 0 h 174"/>
                <a:gd name="T2" fmla="*/ 242 w 242"/>
                <a:gd name="T3" fmla="*/ 0 h 174"/>
                <a:gd name="T4" fmla="*/ 242 w 242"/>
                <a:gd name="T5" fmla="*/ 174 h 174"/>
                <a:gd name="T6" fmla="*/ 0 w 242"/>
                <a:gd name="T7" fmla="*/ 174 h 174"/>
                <a:gd name="T8" fmla="*/ 0 w 242"/>
                <a:gd name="T9" fmla="*/ 0 h 174"/>
                <a:gd name="T10" fmla="*/ 0 w 242"/>
                <a:gd name="T11" fmla="*/ 0 h 174"/>
                <a:gd name="T12" fmla="*/ 240 w 242"/>
                <a:gd name="T13" fmla="*/ 0 h 174"/>
                <a:gd name="T14" fmla="*/ 240 w 242"/>
                <a:gd name="T15" fmla="*/ 172 h 174"/>
                <a:gd name="T16" fmla="*/ 0 w 242"/>
                <a:gd name="T17" fmla="*/ 172 h 174"/>
                <a:gd name="T18" fmla="*/ 0 w 242"/>
                <a:gd name="T19" fmla="*/ 0 h 17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42" h="174">
                  <a:moveTo>
                    <a:pt x="0" y="0"/>
                  </a:moveTo>
                  <a:lnTo>
                    <a:pt x="242" y="0"/>
                  </a:lnTo>
                  <a:lnTo>
                    <a:pt x="242" y="174"/>
                  </a:lnTo>
                  <a:lnTo>
                    <a:pt x="0" y="17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40" y="0"/>
                  </a:lnTo>
                  <a:lnTo>
                    <a:pt x="240" y="172"/>
                  </a:lnTo>
                  <a:lnTo>
                    <a:pt x="0" y="1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40" name="Freeform 70">
              <a:extLst>
                <a:ext uri="{FF2B5EF4-FFF2-40B4-BE49-F238E27FC236}">
                  <a16:creationId xmlns:a16="http://schemas.microsoft.com/office/drawing/2014/main" id="{7CAD7E8A-86F5-1D45-9A6B-2211671394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240" cy="172"/>
            </a:xfrm>
            <a:custGeom>
              <a:avLst/>
              <a:gdLst>
                <a:gd name="T0" fmla="*/ 0 w 240"/>
                <a:gd name="T1" fmla="*/ 0 h 172"/>
                <a:gd name="T2" fmla="*/ 240 w 240"/>
                <a:gd name="T3" fmla="*/ 0 h 172"/>
                <a:gd name="T4" fmla="*/ 240 w 240"/>
                <a:gd name="T5" fmla="*/ 172 h 172"/>
                <a:gd name="T6" fmla="*/ 0 w 240"/>
                <a:gd name="T7" fmla="*/ 172 h 172"/>
                <a:gd name="T8" fmla="*/ 0 w 240"/>
                <a:gd name="T9" fmla="*/ 0 h 172"/>
                <a:gd name="T10" fmla="*/ 0 w 240"/>
                <a:gd name="T11" fmla="*/ 0 h 172"/>
                <a:gd name="T12" fmla="*/ 238 w 240"/>
                <a:gd name="T13" fmla="*/ 0 h 172"/>
                <a:gd name="T14" fmla="*/ 238 w 240"/>
                <a:gd name="T15" fmla="*/ 169 h 172"/>
                <a:gd name="T16" fmla="*/ 0 w 240"/>
                <a:gd name="T17" fmla="*/ 169 h 172"/>
                <a:gd name="T18" fmla="*/ 0 w 240"/>
                <a:gd name="T19" fmla="*/ 0 h 17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40" h="172">
                  <a:moveTo>
                    <a:pt x="0" y="0"/>
                  </a:moveTo>
                  <a:lnTo>
                    <a:pt x="240" y="0"/>
                  </a:lnTo>
                  <a:lnTo>
                    <a:pt x="240" y="172"/>
                  </a:lnTo>
                  <a:lnTo>
                    <a:pt x="0" y="172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38" y="0"/>
                  </a:lnTo>
                  <a:lnTo>
                    <a:pt x="238" y="169"/>
                  </a:lnTo>
                  <a:lnTo>
                    <a:pt x="0" y="1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B9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41" name="Freeform 71">
              <a:extLst>
                <a:ext uri="{FF2B5EF4-FFF2-40B4-BE49-F238E27FC236}">
                  <a16:creationId xmlns:a16="http://schemas.microsoft.com/office/drawing/2014/main" id="{1A2F3461-9713-0A41-8EB8-27F3C9657C6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238" cy="169"/>
            </a:xfrm>
            <a:custGeom>
              <a:avLst/>
              <a:gdLst>
                <a:gd name="T0" fmla="*/ 0 w 238"/>
                <a:gd name="T1" fmla="*/ 0 h 169"/>
                <a:gd name="T2" fmla="*/ 238 w 238"/>
                <a:gd name="T3" fmla="*/ 0 h 169"/>
                <a:gd name="T4" fmla="*/ 238 w 238"/>
                <a:gd name="T5" fmla="*/ 169 h 169"/>
                <a:gd name="T6" fmla="*/ 0 w 238"/>
                <a:gd name="T7" fmla="*/ 169 h 169"/>
                <a:gd name="T8" fmla="*/ 0 w 238"/>
                <a:gd name="T9" fmla="*/ 0 h 169"/>
                <a:gd name="T10" fmla="*/ 0 w 238"/>
                <a:gd name="T11" fmla="*/ 0 h 169"/>
                <a:gd name="T12" fmla="*/ 236 w 238"/>
                <a:gd name="T13" fmla="*/ 0 h 169"/>
                <a:gd name="T14" fmla="*/ 236 w 238"/>
                <a:gd name="T15" fmla="*/ 168 h 169"/>
                <a:gd name="T16" fmla="*/ 0 w 238"/>
                <a:gd name="T17" fmla="*/ 168 h 169"/>
                <a:gd name="T18" fmla="*/ 0 w 238"/>
                <a:gd name="T19" fmla="*/ 0 h 16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38" h="169">
                  <a:moveTo>
                    <a:pt x="0" y="0"/>
                  </a:moveTo>
                  <a:lnTo>
                    <a:pt x="238" y="0"/>
                  </a:lnTo>
                  <a:lnTo>
                    <a:pt x="238" y="169"/>
                  </a:lnTo>
                  <a:lnTo>
                    <a:pt x="0" y="169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36" y="0"/>
                  </a:lnTo>
                  <a:lnTo>
                    <a:pt x="236" y="168"/>
                  </a:lnTo>
                  <a:lnTo>
                    <a:pt x="0" y="1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C9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42" name="Freeform 72">
              <a:extLst>
                <a:ext uri="{FF2B5EF4-FFF2-40B4-BE49-F238E27FC236}">
                  <a16:creationId xmlns:a16="http://schemas.microsoft.com/office/drawing/2014/main" id="{073E3D0C-5816-6146-844D-2F7A554A17C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236" cy="168"/>
            </a:xfrm>
            <a:custGeom>
              <a:avLst/>
              <a:gdLst>
                <a:gd name="T0" fmla="*/ 0 w 236"/>
                <a:gd name="T1" fmla="*/ 0 h 168"/>
                <a:gd name="T2" fmla="*/ 236 w 236"/>
                <a:gd name="T3" fmla="*/ 0 h 168"/>
                <a:gd name="T4" fmla="*/ 236 w 236"/>
                <a:gd name="T5" fmla="*/ 168 h 168"/>
                <a:gd name="T6" fmla="*/ 0 w 236"/>
                <a:gd name="T7" fmla="*/ 168 h 168"/>
                <a:gd name="T8" fmla="*/ 0 w 236"/>
                <a:gd name="T9" fmla="*/ 0 h 168"/>
                <a:gd name="T10" fmla="*/ 0 w 236"/>
                <a:gd name="T11" fmla="*/ 0 h 168"/>
                <a:gd name="T12" fmla="*/ 233 w 236"/>
                <a:gd name="T13" fmla="*/ 0 h 168"/>
                <a:gd name="T14" fmla="*/ 233 w 236"/>
                <a:gd name="T15" fmla="*/ 166 h 168"/>
                <a:gd name="T16" fmla="*/ 0 w 236"/>
                <a:gd name="T17" fmla="*/ 166 h 168"/>
                <a:gd name="T18" fmla="*/ 0 w 236"/>
                <a:gd name="T19" fmla="*/ 0 h 16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36" h="168">
                  <a:moveTo>
                    <a:pt x="0" y="0"/>
                  </a:moveTo>
                  <a:lnTo>
                    <a:pt x="236" y="0"/>
                  </a:lnTo>
                  <a:lnTo>
                    <a:pt x="236" y="168"/>
                  </a:lnTo>
                  <a:lnTo>
                    <a:pt x="0" y="168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33" y="0"/>
                  </a:lnTo>
                  <a:lnTo>
                    <a:pt x="233" y="166"/>
                  </a:lnTo>
                  <a:lnTo>
                    <a:pt x="0" y="1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D9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43" name="Freeform 73">
              <a:extLst>
                <a:ext uri="{FF2B5EF4-FFF2-40B4-BE49-F238E27FC236}">
                  <a16:creationId xmlns:a16="http://schemas.microsoft.com/office/drawing/2014/main" id="{F71EDE79-EF78-5E4F-83DC-7AB6E597D69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233" cy="166"/>
            </a:xfrm>
            <a:custGeom>
              <a:avLst/>
              <a:gdLst>
                <a:gd name="T0" fmla="*/ 0 w 233"/>
                <a:gd name="T1" fmla="*/ 0 h 166"/>
                <a:gd name="T2" fmla="*/ 233 w 233"/>
                <a:gd name="T3" fmla="*/ 0 h 166"/>
                <a:gd name="T4" fmla="*/ 233 w 233"/>
                <a:gd name="T5" fmla="*/ 166 h 166"/>
                <a:gd name="T6" fmla="*/ 0 w 233"/>
                <a:gd name="T7" fmla="*/ 166 h 166"/>
                <a:gd name="T8" fmla="*/ 0 w 233"/>
                <a:gd name="T9" fmla="*/ 0 h 166"/>
                <a:gd name="T10" fmla="*/ 0 w 233"/>
                <a:gd name="T11" fmla="*/ 0 h 166"/>
                <a:gd name="T12" fmla="*/ 231 w 233"/>
                <a:gd name="T13" fmla="*/ 0 h 166"/>
                <a:gd name="T14" fmla="*/ 231 w 233"/>
                <a:gd name="T15" fmla="*/ 164 h 166"/>
                <a:gd name="T16" fmla="*/ 0 w 233"/>
                <a:gd name="T17" fmla="*/ 164 h 166"/>
                <a:gd name="T18" fmla="*/ 0 w 233"/>
                <a:gd name="T19" fmla="*/ 0 h 16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33" h="166">
                  <a:moveTo>
                    <a:pt x="0" y="0"/>
                  </a:moveTo>
                  <a:lnTo>
                    <a:pt x="233" y="0"/>
                  </a:lnTo>
                  <a:lnTo>
                    <a:pt x="233" y="166"/>
                  </a:lnTo>
                  <a:lnTo>
                    <a:pt x="0" y="16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31" y="0"/>
                  </a:lnTo>
                  <a:lnTo>
                    <a:pt x="231" y="164"/>
                  </a:lnTo>
                  <a:lnTo>
                    <a:pt x="0" y="1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9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44" name="Freeform 74">
              <a:extLst>
                <a:ext uri="{FF2B5EF4-FFF2-40B4-BE49-F238E27FC236}">
                  <a16:creationId xmlns:a16="http://schemas.microsoft.com/office/drawing/2014/main" id="{0B152E65-C87C-7D4F-A120-33A648C027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231" cy="164"/>
            </a:xfrm>
            <a:custGeom>
              <a:avLst/>
              <a:gdLst>
                <a:gd name="T0" fmla="*/ 0 w 231"/>
                <a:gd name="T1" fmla="*/ 0 h 164"/>
                <a:gd name="T2" fmla="*/ 231 w 231"/>
                <a:gd name="T3" fmla="*/ 0 h 164"/>
                <a:gd name="T4" fmla="*/ 231 w 231"/>
                <a:gd name="T5" fmla="*/ 164 h 164"/>
                <a:gd name="T6" fmla="*/ 0 w 231"/>
                <a:gd name="T7" fmla="*/ 164 h 164"/>
                <a:gd name="T8" fmla="*/ 0 w 231"/>
                <a:gd name="T9" fmla="*/ 0 h 164"/>
                <a:gd name="T10" fmla="*/ 0 w 231"/>
                <a:gd name="T11" fmla="*/ 0 h 164"/>
                <a:gd name="T12" fmla="*/ 229 w 231"/>
                <a:gd name="T13" fmla="*/ 0 h 164"/>
                <a:gd name="T14" fmla="*/ 229 w 231"/>
                <a:gd name="T15" fmla="*/ 163 h 164"/>
                <a:gd name="T16" fmla="*/ 0 w 231"/>
                <a:gd name="T17" fmla="*/ 163 h 164"/>
                <a:gd name="T18" fmla="*/ 0 w 231"/>
                <a:gd name="T19" fmla="*/ 0 h 16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31" h="164">
                  <a:moveTo>
                    <a:pt x="0" y="0"/>
                  </a:moveTo>
                  <a:lnTo>
                    <a:pt x="231" y="0"/>
                  </a:lnTo>
                  <a:lnTo>
                    <a:pt x="231" y="164"/>
                  </a:lnTo>
                  <a:lnTo>
                    <a:pt x="0" y="16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29" y="0"/>
                  </a:lnTo>
                  <a:lnTo>
                    <a:pt x="229" y="163"/>
                  </a:lnTo>
                  <a:lnTo>
                    <a:pt x="0" y="1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0A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45" name="Freeform 75">
              <a:extLst>
                <a:ext uri="{FF2B5EF4-FFF2-40B4-BE49-F238E27FC236}">
                  <a16:creationId xmlns:a16="http://schemas.microsoft.com/office/drawing/2014/main" id="{7BE1D16F-43B3-3247-A053-330A9B99623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229" cy="163"/>
            </a:xfrm>
            <a:custGeom>
              <a:avLst/>
              <a:gdLst>
                <a:gd name="T0" fmla="*/ 0 w 229"/>
                <a:gd name="T1" fmla="*/ 0 h 163"/>
                <a:gd name="T2" fmla="*/ 229 w 229"/>
                <a:gd name="T3" fmla="*/ 0 h 163"/>
                <a:gd name="T4" fmla="*/ 229 w 229"/>
                <a:gd name="T5" fmla="*/ 163 h 163"/>
                <a:gd name="T6" fmla="*/ 0 w 229"/>
                <a:gd name="T7" fmla="*/ 163 h 163"/>
                <a:gd name="T8" fmla="*/ 0 w 229"/>
                <a:gd name="T9" fmla="*/ 0 h 163"/>
                <a:gd name="T10" fmla="*/ 0 w 229"/>
                <a:gd name="T11" fmla="*/ 0 h 163"/>
                <a:gd name="T12" fmla="*/ 227 w 229"/>
                <a:gd name="T13" fmla="*/ 0 h 163"/>
                <a:gd name="T14" fmla="*/ 227 w 229"/>
                <a:gd name="T15" fmla="*/ 161 h 163"/>
                <a:gd name="T16" fmla="*/ 0 w 229"/>
                <a:gd name="T17" fmla="*/ 161 h 163"/>
                <a:gd name="T18" fmla="*/ 0 w 229"/>
                <a:gd name="T19" fmla="*/ 0 h 16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29" h="163">
                  <a:moveTo>
                    <a:pt x="0" y="0"/>
                  </a:moveTo>
                  <a:lnTo>
                    <a:pt x="229" y="0"/>
                  </a:lnTo>
                  <a:lnTo>
                    <a:pt x="229" y="163"/>
                  </a:lnTo>
                  <a:lnTo>
                    <a:pt x="0" y="163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27" y="0"/>
                  </a:lnTo>
                  <a:lnTo>
                    <a:pt x="227" y="161"/>
                  </a:lnTo>
                  <a:lnTo>
                    <a:pt x="0" y="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1A1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46" name="Freeform 76">
              <a:extLst>
                <a:ext uri="{FF2B5EF4-FFF2-40B4-BE49-F238E27FC236}">
                  <a16:creationId xmlns:a16="http://schemas.microsoft.com/office/drawing/2014/main" id="{6ABE662B-D66E-4140-953C-189032A2887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227" cy="161"/>
            </a:xfrm>
            <a:custGeom>
              <a:avLst/>
              <a:gdLst>
                <a:gd name="T0" fmla="*/ 0 w 227"/>
                <a:gd name="T1" fmla="*/ 0 h 161"/>
                <a:gd name="T2" fmla="*/ 227 w 227"/>
                <a:gd name="T3" fmla="*/ 0 h 161"/>
                <a:gd name="T4" fmla="*/ 227 w 227"/>
                <a:gd name="T5" fmla="*/ 161 h 161"/>
                <a:gd name="T6" fmla="*/ 0 w 227"/>
                <a:gd name="T7" fmla="*/ 161 h 161"/>
                <a:gd name="T8" fmla="*/ 0 w 227"/>
                <a:gd name="T9" fmla="*/ 0 h 161"/>
                <a:gd name="T10" fmla="*/ 0 w 227"/>
                <a:gd name="T11" fmla="*/ 0 h 161"/>
                <a:gd name="T12" fmla="*/ 224 w 227"/>
                <a:gd name="T13" fmla="*/ 0 h 161"/>
                <a:gd name="T14" fmla="*/ 224 w 227"/>
                <a:gd name="T15" fmla="*/ 160 h 161"/>
                <a:gd name="T16" fmla="*/ 0 w 227"/>
                <a:gd name="T17" fmla="*/ 160 h 161"/>
                <a:gd name="T18" fmla="*/ 0 w 227"/>
                <a:gd name="T19" fmla="*/ 0 h 16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27" h="161">
                  <a:moveTo>
                    <a:pt x="0" y="0"/>
                  </a:moveTo>
                  <a:lnTo>
                    <a:pt x="227" y="0"/>
                  </a:lnTo>
                  <a:lnTo>
                    <a:pt x="227" y="161"/>
                  </a:lnTo>
                  <a:lnTo>
                    <a:pt x="0" y="161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24" y="0"/>
                  </a:lnTo>
                  <a:lnTo>
                    <a:pt x="224" y="160"/>
                  </a:lnTo>
                  <a:lnTo>
                    <a:pt x="0" y="1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2A2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47" name="Freeform 77">
              <a:extLst>
                <a:ext uri="{FF2B5EF4-FFF2-40B4-BE49-F238E27FC236}">
                  <a16:creationId xmlns:a16="http://schemas.microsoft.com/office/drawing/2014/main" id="{D8FD59CA-938F-7943-9BAA-A5B2B2B6330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224" cy="160"/>
            </a:xfrm>
            <a:custGeom>
              <a:avLst/>
              <a:gdLst>
                <a:gd name="T0" fmla="*/ 0 w 224"/>
                <a:gd name="T1" fmla="*/ 0 h 160"/>
                <a:gd name="T2" fmla="*/ 224 w 224"/>
                <a:gd name="T3" fmla="*/ 0 h 160"/>
                <a:gd name="T4" fmla="*/ 224 w 224"/>
                <a:gd name="T5" fmla="*/ 160 h 160"/>
                <a:gd name="T6" fmla="*/ 0 w 224"/>
                <a:gd name="T7" fmla="*/ 160 h 160"/>
                <a:gd name="T8" fmla="*/ 0 w 224"/>
                <a:gd name="T9" fmla="*/ 0 h 160"/>
                <a:gd name="T10" fmla="*/ 0 w 224"/>
                <a:gd name="T11" fmla="*/ 0 h 160"/>
                <a:gd name="T12" fmla="*/ 222 w 224"/>
                <a:gd name="T13" fmla="*/ 0 h 160"/>
                <a:gd name="T14" fmla="*/ 222 w 224"/>
                <a:gd name="T15" fmla="*/ 158 h 160"/>
                <a:gd name="T16" fmla="*/ 0 w 224"/>
                <a:gd name="T17" fmla="*/ 158 h 160"/>
                <a:gd name="T18" fmla="*/ 0 w 224"/>
                <a:gd name="T19" fmla="*/ 0 h 1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24" h="160">
                  <a:moveTo>
                    <a:pt x="0" y="0"/>
                  </a:moveTo>
                  <a:lnTo>
                    <a:pt x="224" y="0"/>
                  </a:lnTo>
                  <a:lnTo>
                    <a:pt x="224" y="160"/>
                  </a:lnTo>
                  <a:lnTo>
                    <a:pt x="0" y="16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22" y="0"/>
                  </a:lnTo>
                  <a:lnTo>
                    <a:pt x="222" y="158"/>
                  </a:lnTo>
                  <a:lnTo>
                    <a:pt x="0" y="1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4A4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48" name="Freeform 78">
              <a:extLst>
                <a:ext uri="{FF2B5EF4-FFF2-40B4-BE49-F238E27FC236}">
                  <a16:creationId xmlns:a16="http://schemas.microsoft.com/office/drawing/2014/main" id="{89917000-A2ED-5643-A07B-50568A19B82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222" cy="158"/>
            </a:xfrm>
            <a:custGeom>
              <a:avLst/>
              <a:gdLst>
                <a:gd name="T0" fmla="*/ 0 w 222"/>
                <a:gd name="T1" fmla="*/ 0 h 158"/>
                <a:gd name="T2" fmla="*/ 222 w 222"/>
                <a:gd name="T3" fmla="*/ 0 h 158"/>
                <a:gd name="T4" fmla="*/ 222 w 222"/>
                <a:gd name="T5" fmla="*/ 158 h 158"/>
                <a:gd name="T6" fmla="*/ 0 w 222"/>
                <a:gd name="T7" fmla="*/ 158 h 158"/>
                <a:gd name="T8" fmla="*/ 0 w 222"/>
                <a:gd name="T9" fmla="*/ 0 h 158"/>
                <a:gd name="T10" fmla="*/ 0 w 222"/>
                <a:gd name="T11" fmla="*/ 0 h 158"/>
                <a:gd name="T12" fmla="*/ 219 w 222"/>
                <a:gd name="T13" fmla="*/ 0 h 158"/>
                <a:gd name="T14" fmla="*/ 219 w 222"/>
                <a:gd name="T15" fmla="*/ 156 h 158"/>
                <a:gd name="T16" fmla="*/ 0 w 222"/>
                <a:gd name="T17" fmla="*/ 156 h 158"/>
                <a:gd name="T18" fmla="*/ 0 w 222"/>
                <a:gd name="T19" fmla="*/ 0 h 15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22" h="158">
                  <a:moveTo>
                    <a:pt x="0" y="0"/>
                  </a:moveTo>
                  <a:lnTo>
                    <a:pt x="222" y="0"/>
                  </a:lnTo>
                  <a:lnTo>
                    <a:pt x="222" y="158"/>
                  </a:lnTo>
                  <a:lnTo>
                    <a:pt x="0" y="158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19" y="0"/>
                  </a:lnTo>
                  <a:lnTo>
                    <a:pt x="219" y="156"/>
                  </a:lnTo>
                  <a:lnTo>
                    <a:pt x="0" y="1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5A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49" name="Freeform 79">
              <a:extLst>
                <a:ext uri="{FF2B5EF4-FFF2-40B4-BE49-F238E27FC236}">
                  <a16:creationId xmlns:a16="http://schemas.microsoft.com/office/drawing/2014/main" id="{DF58AD17-2EB6-FB48-A01D-8EE4B080FCA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219" cy="156"/>
            </a:xfrm>
            <a:custGeom>
              <a:avLst/>
              <a:gdLst>
                <a:gd name="T0" fmla="*/ 0 w 219"/>
                <a:gd name="T1" fmla="*/ 0 h 156"/>
                <a:gd name="T2" fmla="*/ 219 w 219"/>
                <a:gd name="T3" fmla="*/ 0 h 156"/>
                <a:gd name="T4" fmla="*/ 219 w 219"/>
                <a:gd name="T5" fmla="*/ 156 h 156"/>
                <a:gd name="T6" fmla="*/ 0 w 219"/>
                <a:gd name="T7" fmla="*/ 156 h 156"/>
                <a:gd name="T8" fmla="*/ 0 w 219"/>
                <a:gd name="T9" fmla="*/ 0 h 156"/>
                <a:gd name="T10" fmla="*/ 0 w 219"/>
                <a:gd name="T11" fmla="*/ 0 h 156"/>
                <a:gd name="T12" fmla="*/ 216 w 219"/>
                <a:gd name="T13" fmla="*/ 0 h 156"/>
                <a:gd name="T14" fmla="*/ 216 w 219"/>
                <a:gd name="T15" fmla="*/ 155 h 156"/>
                <a:gd name="T16" fmla="*/ 0 w 219"/>
                <a:gd name="T17" fmla="*/ 155 h 156"/>
                <a:gd name="T18" fmla="*/ 0 w 219"/>
                <a:gd name="T19" fmla="*/ 0 h 15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9" h="156">
                  <a:moveTo>
                    <a:pt x="0" y="0"/>
                  </a:moveTo>
                  <a:lnTo>
                    <a:pt x="219" y="0"/>
                  </a:lnTo>
                  <a:lnTo>
                    <a:pt x="219" y="156"/>
                  </a:lnTo>
                  <a:lnTo>
                    <a:pt x="0" y="15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16" y="0"/>
                  </a:lnTo>
                  <a:lnTo>
                    <a:pt x="216" y="155"/>
                  </a:lnTo>
                  <a:lnTo>
                    <a:pt x="0" y="1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6A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50" name="Freeform 80">
              <a:extLst>
                <a:ext uri="{FF2B5EF4-FFF2-40B4-BE49-F238E27FC236}">
                  <a16:creationId xmlns:a16="http://schemas.microsoft.com/office/drawing/2014/main" id="{F352BB88-4FE6-5145-B0E0-08A2D8424F2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216" cy="155"/>
            </a:xfrm>
            <a:custGeom>
              <a:avLst/>
              <a:gdLst>
                <a:gd name="T0" fmla="*/ 0 w 216"/>
                <a:gd name="T1" fmla="*/ 0 h 155"/>
                <a:gd name="T2" fmla="*/ 216 w 216"/>
                <a:gd name="T3" fmla="*/ 0 h 155"/>
                <a:gd name="T4" fmla="*/ 216 w 216"/>
                <a:gd name="T5" fmla="*/ 155 h 155"/>
                <a:gd name="T6" fmla="*/ 0 w 216"/>
                <a:gd name="T7" fmla="*/ 155 h 155"/>
                <a:gd name="T8" fmla="*/ 0 w 216"/>
                <a:gd name="T9" fmla="*/ 0 h 155"/>
                <a:gd name="T10" fmla="*/ 0 w 216"/>
                <a:gd name="T11" fmla="*/ 0 h 155"/>
                <a:gd name="T12" fmla="*/ 214 w 216"/>
                <a:gd name="T13" fmla="*/ 0 h 155"/>
                <a:gd name="T14" fmla="*/ 214 w 216"/>
                <a:gd name="T15" fmla="*/ 153 h 155"/>
                <a:gd name="T16" fmla="*/ 0 w 216"/>
                <a:gd name="T17" fmla="*/ 153 h 155"/>
                <a:gd name="T18" fmla="*/ 0 w 216"/>
                <a:gd name="T19" fmla="*/ 0 h 15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6" h="155">
                  <a:moveTo>
                    <a:pt x="0" y="0"/>
                  </a:moveTo>
                  <a:lnTo>
                    <a:pt x="216" y="0"/>
                  </a:lnTo>
                  <a:lnTo>
                    <a:pt x="216" y="155"/>
                  </a:lnTo>
                  <a:lnTo>
                    <a:pt x="0" y="155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14" y="0"/>
                  </a:lnTo>
                  <a:lnTo>
                    <a:pt x="214" y="153"/>
                  </a:lnTo>
                  <a:lnTo>
                    <a:pt x="0" y="1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8A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51" name="Freeform 81">
              <a:extLst>
                <a:ext uri="{FF2B5EF4-FFF2-40B4-BE49-F238E27FC236}">
                  <a16:creationId xmlns:a16="http://schemas.microsoft.com/office/drawing/2014/main" id="{A1566BC9-1726-6145-8F95-5A8F46111BD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214" cy="153"/>
            </a:xfrm>
            <a:custGeom>
              <a:avLst/>
              <a:gdLst>
                <a:gd name="T0" fmla="*/ 0 w 214"/>
                <a:gd name="T1" fmla="*/ 0 h 153"/>
                <a:gd name="T2" fmla="*/ 214 w 214"/>
                <a:gd name="T3" fmla="*/ 0 h 153"/>
                <a:gd name="T4" fmla="*/ 214 w 214"/>
                <a:gd name="T5" fmla="*/ 153 h 153"/>
                <a:gd name="T6" fmla="*/ 0 w 214"/>
                <a:gd name="T7" fmla="*/ 153 h 153"/>
                <a:gd name="T8" fmla="*/ 0 w 214"/>
                <a:gd name="T9" fmla="*/ 0 h 153"/>
                <a:gd name="T10" fmla="*/ 0 w 214"/>
                <a:gd name="T11" fmla="*/ 0 h 153"/>
                <a:gd name="T12" fmla="*/ 212 w 214"/>
                <a:gd name="T13" fmla="*/ 0 h 153"/>
                <a:gd name="T14" fmla="*/ 212 w 214"/>
                <a:gd name="T15" fmla="*/ 152 h 153"/>
                <a:gd name="T16" fmla="*/ 0 w 214"/>
                <a:gd name="T17" fmla="*/ 152 h 153"/>
                <a:gd name="T18" fmla="*/ 0 w 214"/>
                <a:gd name="T19" fmla="*/ 0 h 15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4" h="153">
                  <a:moveTo>
                    <a:pt x="0" y="0"/>
                  </a:moveTo>
                  <a:lnTo>
                    <a:pt x="214" y="0"/>
                  </a:lnTo>
                  <a:lnTo>
                    <a:pt x="214" y="153"/>
                  </a:lnTo>
                  <a:lnTo>
                    <a:pt x="0" y="153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12" y="0"/>
                  </a:lnTo>
                  <a:lnTo>
                    <a:pt x="212" y="152"/>
                  </a:lnTo>
                  <a:lnTo>
                    <a:pt x="0" y="1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A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52" name="Freeform 82">
              <a:extLst>
                <a:ext uri="{FF2B5EF4-FFF2-40B4-BE49-F238E27FC236}">
                  <a16:creationId xmlns:a16="http://schemas.microsoft.com/office/drawing/2014/main" id="{578E2C10-8D00-294D-937D-67989B8FB5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212" cy="152"/>
            </a:xfrm>
            <a:custGeom>
              <a:avLst/>
              <a:gdLst>
                <a:gd name="T0" fmla="*/ 0 w 212"/>
                <a:gd name="T1" fmla="*/ 0 h 152"/>
                <a:gd name="T2" fmla="*/ 212 w 212"/>
                <a:gd name="T3" fmla="*/ 0 h 152"/>
                <a:gd name="T4" fmla="*/ 212 w 212"/>
                <a:gd name="T5" fmla="*/ 152 h 152"/>
                <a:gd name="T6" fmla="*/ 0 w 212"/>
                <a:gd name="T7" fmla="*/ 152 h 152"/>
                <a:gd name="T8" fmla="*/ 0 w 212"/>
                <a:gd name="T9" fmla="*/ 0 h 152"/>
                <a:gd name="T10" fmla="*/ 0 w 212"/>
                <a:gd name="T11" fmla="*/ 0 h 152"/>
                <a:gd name="T12" fmla="*/ 210 w 212"/>
                <a:gd name="T13" fmla="*/ 0 h 152"/>
                <a:gd name="T14" fmla="*/ 210 w 212"/>
                <a:gd name="T15" fmla="*/ 149 h 152"/>
                <a:gd name="T16" fmla="*/ 0 w 212"/>
                <a:gd name="T17" fmla="*/ 149 h 152"/>
                <a:gd name="T18" fmla="*/ 0 w 212"/>
                <a:gd name="T19" fmla="*/ 0 h 15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2" h="152">
                  <a:moveTo>
                    <a:pt x="0" y="0"/>
                  </a:moveTo>
                  <a:lnTo>
                    <a:pt x="212" y="0"/>
                  </a:lnTo>
                  <a:lnTo>
                    <a:pt x="212" y="152"/>
                  </a:lnTo>
                  <a:lnTo>
                    <a:pt x="0" y="152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10" y="0"/>
                  </a:lnTo>
                  <a:lnTo>
                    <a:pt x="210" y="149"/>
                  </a:lnTo>
                  <a:lnTo>
                    <a:pt x="0" y="1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AA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53" name="Freeform 83">
              <a:extLst>
                <a:ext uri="{FF2B5EF4-FFF2-40B4-BE49-F238E27FC236}">
                  <a16:creationId xmlns:a16="http://schemas.microsoft.com/office/drawing/2014/main" id="{E0372297-F0C6-3E4C-B772-2EFA13953E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210" cy="149"/>
            </a:xfrm>
            <a:custGeom>
              <a:avLst/>
              <a:gdLst>
                <a:gd name="T0" fmla="*/ 0 w 210"/>
                <a:gd name="T1" fmla="*/ 0 h 149"/>
                <a:gd name="T2" fmla="*/ 210 w 210"/>
                <a:gd name="T3" fmla="*/ 0 h 149"/>
                <a:gd name="T4" fmla="*/ 210 w 210"/>
                <a:gd name="T5" fmla="*/ 149 h 149"/>
                <a:gd name="T6" fmla="*/ 0 w 210"/>
                <a:gd name="T7" fmla="*/ 149 h 149"/>
                <a:gd name="T8" fmla="*/ 0 w 210"/>
                <a:gd name="T9" fmla="*/ 0 h 149"/>
                <a:gd name="T10" fmla="*/ 0 w 210"/>
                <a:gd name="T11" fmla="*/ 0 h 149"/>
                <a:gd name="T12" fmla="*/ 207 w 210"/>
                <a:gd name="T13" fmla="*/ 0 h 149"/>
                <a:gd name="T14" fmla="*/ 207 w 210"/>
                <a:gd name="T15" fmla="*/ 147 h 149"/>
                <a:gd name="T16" fmla="*/ 0 w 210"/>
                <a:gd name="T17" fmla="*/ 147 h 149"/>
                <a:gd name="T18" fmla="*/ 0 w 210"/>
                <a:gd name="T19" fmla="*/ 0 h 14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0" h="149">
                  <a:moveTo>
                    <a:pt x="0" y="0"/>
                  </a:moveTo>
                  <a:lnTo>
                    <a:pt x="210" y="0"/>
                  </a:lnTo>
                  <a:lnTo>
                    <a:pt x="210" y="149"/>
                  </a:lnTo>
                  <a:lnTo>
                    <a:pt x="0" y="149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07" y="0"/>
                  </a:lnTo>
                  <a:lnTo>
                    <a:pt x="207" y="147"/>
                  </a:lnTo>
                  <a:lnTo>
                    <a:pt x="0" y="1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CA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54" name="Freeform 84">
              <a:extLst>
                <a:ext uri="{FF2B5EF4-FFF2-40B4-BE49-F238E27FC236}">
                  <a16:creationId xmlns:a16="http://schemas.microsoft.com/office/drawing/2014/main" id="{B7BF7A0F-E0C1-CF47-8D07-C891A02CC7D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207" cy="147"/>
            </a:xfrm>
            <a:custGeom>
              <a:avLst/>
              <a:gdLst>
                <a:gd name="T0" fmla="*/ 0 w 207"/>
                <a:gd name="T1" fmla="*/ 0 h 147"/>
                <a:gd name="T2" fmla="*/ 207 w 207"/>
                <a:gd name="T3" fmla="*/ 0 h 147"/>
                <a:gd name="T4" fmla="*/ 207 w 207"/>
                <a:gd name="T5" fmla="*/ 147 h 147"/>
                <a:gd name="T6" fmla="*/ 0 w 207"/>
                <a:gd name="T7" fmla="*/ 147 h 147"/>
                <a:gd name="T8" fmla="*/ 0 w 207"/>
                <a:gd name="T9" fmla="*/ 0 h 147"/>
                <a:gd name="T10" fmla="*/ 0 w 207"/>
                <a:gd name="T11" fmla="*/ 0 h 147"/>
                <a:gd name="T12" fmla="*/ 205 w 207"/>
                <a:gd name="T13" fmla="*/ 0 h 147"/>
                <a:gd name="T14" fmla="*/ 205 w 207"/>
                <a:gd name="T15" fmla="*/ 146 h 147"/>
                <a:gd name="T16" fmla="*/ 0 w 207"/>
                <a:gd name="T17" fmla="*/ 146 h 147"/>
                <a:gd name="T18" fmla="*/ 0 w 207"/>
                <a:gd name="T19" fmla="*/ 0 h 14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07" h="147">
                  <a:moveTo>
                    <a:pt x="0" y="0"/>
                  </a:moveTo>
                  <a:lnTo>
                    <a:pt x="207" y="0"/>
                  </a:lnTo>
                  <a:lnTo>
                    <a:pt x="207" y="147"/>
                  </a:lnTo>
                  <a:lnTo>
                    <a:pt x="0" y="147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05" y="0"/>
                  </a:lnTo>
                  <a:lnTo>
                    <a:pt x="205" y="146"/>
                  </a:lnTo>
                  <a:lnTo>
                    <a:pt x="0" y="1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DA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55" name="Freeform 85">
              <a:extLst>
                <a:ext uri="{FF2B5EF4-FFF2-40B4-BE49-F238E27FC236}">
                  <a16:creationId xmlns:a16="http://schemas.microsoft.com/office/drawing/2014/main" id="{4DF55D92-DA59-3444-A6DA-20525251A3B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205" cy="146"/>
            </a:xfrm>
            <a:custGeom>
              <a:avLst/>
              <a:gdLst>
                <a:gd name="T0" fmla="*/ 0 w 205"/>
                <a:gd name="T1" fmla="*/ 0 h 146"/>
                <a:gd name="T2" fmla="*/ 205 w 205"/>
                <a:gd name="T3" fmla="*/ 0 h 146"/>
                <a:gd name="T4" fmla="*/ 205 w 205"/>
                <a:gd name="T5" fmla="*/ 146 h 146"/>
                <a:gd name="T6" fmla="*/ 0 w 205"/>
                <a:gd name="T7" fmla="*/ 146 h 146"/>
                <a:gd name="T8" fmla="*/ 0 w 205"/>
                <a:gd name="T9" fmla="*/ 0 h 146"/>
                <a:gd name="T10" fmla="*/ 0 w 205"/>
                <a:gd name="T11" fmla="*/ 0 h 146"/>
                <a:gd name="T12" fmla="*/ 203 w 205"/>
                <a:gd name="T13" fmla="*/ 0 h 146"/>
                <a:gd name="T14" fmla="*/ 203 w 205"/>
                <a:gd name="T15" fmla="*/ 144 h 146"/>
                <a:gd name="T16" fmla="*/ 0 w 205"/>
                <a:gd name="T17" fmla="*/ 144 h 146"/>
                <a:gd name="T18" fmla="*/ 0 w 205"/>
                <a:gd name="T19" fmla="*/ 0 h 14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05" h="146">
                  <a:moveTo>
                    <a:pt x="0" y="0"/>
                  </a:moveTo>
                  <a:lnTo>
                    <a:pt x="205" y="0"/>
                  </a:lnTo>
                  <a:lnTo>
                    <a:pt x="205" y="146"/>
                  </a:lnTo>
                  <a:lnTo>
                    <a:pt x="0" y="14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03" y="0"/>
                  </a:lnTo>
                  <a:lnTo>
                    <a:pt x="203" y="144"/>
                  </a:lnTo>
                  <a:lnTo>
                    <a:pt x="0" y="1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FA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56" name="Freeform 86">
              <a:extLst>
                <a:ext uri="{FF2B5EF4-FFF2-40B4-BE49-F238E27FC236}">
                  <a16:creationId xmlns:a16="http://schemas.microsoft.com/office/drawing/2014/main" id="{1AAB253E-B7E7-DA49-B189-18F51DF7C18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203" cy="144"/>
            </a:xfrm>
            <a:custGeom>
              <a:avLst/>
              <a:gdLst>
                <a:gd name="T0" fmla="*/ 0 w 203"/>
                <a:gd name="T1" fmla="*/ 0 h 144"/>
                <a:gd name="T2" fmla="*/ 203 w 203"/>
                <a:gd name="T3" fmla="*/ 0 h 144"/>
                <a:gd name="T4" fmla="*/ 203 w 203"/>
                <a:gd name="T5" fmla="*/ 144 h 144"/>
                <a:gd name="T6" fmla="*/ 0 w 203"/>
                <a:gd name="T7" fmla="*/ 144 h 144"/>
                <a:gd name="T8" fmla="*/ 0 w 203"/>
                <a:gd name="T9" fmla="*/ 0 h 144"/>
                <a:gd name="T10" fmla="*/ 0 w 203"/>
                <a:gd name="T11" fmla="*/ 0 h 144"/>
                <a:gd name="T12" fmla="*/ 201 w 203"/>
                <a:gd name="T13" fmla="*/ 0 h 144"/>
                <a:gd name="T14" fmla="*/ 201 w 203"/>
                <a:gd name="T15" fmla="*/ 143 h 144"/>
                <a:gd name="T16" fmla="*/ 0 w 203"/>
                <a:gd name="T17" fmla="*/ 143 h 144"/>
                <a:gd name="T18" fmla="*/ 0 w 203"/>
                <a:gd name="T19" fmla="*/ 0 h 14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03" h="144">
                  <a:moveTo>
                    <a:pt x="0" y="0"/>
                  </a:moveTo>
                  <a:lnTo>
                    <a:pt x="203" y="0"/>
                  </a:lnTo>
                  <a:lnTo>
                    <a:pt x="203" y="144"/>
                  </a:lnTo>
                  <a:lnTo>
                    <a:pt x="0" y="14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01" y="0"/>
                  </a:lnTo>
                  <a:lnTo>
                    <a:pt x="201" y="143"/>
                  </a:lnTo>
                  <a:lnTo>
                    <a:pt x="0" y="1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0B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57" name="Freeform 87">
              <a:extLst>
                <a:ext uri="{FF2B5EF4-FFF2-40B4-BE49-F238E27FC236}">
                  <a16:creationId xmlns:a16="http://schemas.microsoft.com/office/drawing/2014/main" id="{D9200BBF-B75F-A04B-AA10-FFCCA547264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201" cy="143"/>
            </a:xfrm>
            <a:custGeom>
              <a:avLst/>
              <a:gdLst>
                <a:gd name="T0" fmla="*/ 0 w 201"/>
                <a:gd name="T1" fmla="*/ 0 h 143"/>
                <a:gd name="T2" fmla="*/ 201 w 201"/>
                <a:gd name="T3" fmla="*/ 0 h 143"/>
                <a:gd name="T4" fmla="*/ 201 w 201"/>
                <a:gd name="T5" fmla="*/ 143 h 143"/>
                <a:gd name="T6" fmla="*/ 0 w 201"/>
                <a:gd name="T7" fmla="*/ 143 h 143"/>
                <a:gd name="T8" fmla="*/ 0 w 201"/>
                <a:gd name="T9" fmla="*/ 0 h 143"/>
                <a:gd name="T10" fmla="*/ 0 w 201"/>
                <a:gd name="T11" fmla="*/ 0 h 143"/>
                <a:gd name="T12" fmla="*/ 198 w 201"/>
                <a:gd name="T13" fmla="*/ 0 h 143"/>
                <a:gd name="T14" fmla="*/ 198 w 201"/>
                <a:gd name="T15" fmla="*/ 141 h 143"/>
                <a:gd name="T16" fmla="*/ 0 w 201"/>
                <a:gd name="T17" fmla="*/ 141 h 143"/>
                <a:gd name="T18" fmla="*/ 0 w 201"/>
                <a:gd name="T19" fmla="*/ 0 h 14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01" h="143">
                  <a:moveTo>
                    <a:pt x="0" y="0"/>
                  </a:moveTo>
                  <a:lnTo>
                    <a:pt x="201" y="0"/>
                  </a:lnTo>
                  <a:lnTo>
                    <a:pt x="201" y="143"/>
                  </a:lnTo>
                  <a:lnTo>
                    <a:pt x="0" y="143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98" y="0"/>
                  </a:lnTo>
                  <a:lnTo>
                    <a:pt x="198" y="141"/>
                  </a:lnTo>
                  <a:lnTo>
                    <a:pt x="0" y="1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1B1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58" name="Freeform 88">
              <a:extLst>
                <a:ext uri="{FF2B5EF4-FFF2-40B4-BE49-F238E27FC236}">
                  <a16:creationId xmlns:a16="http://schemas.microsoft.com/office/drawing/2014/main" id="{89B5A766-FFAE-024F-ABEA-305611E703E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98" cy="141"/>
            </a:xfrm>
            <a:custGeom>
              <a:avLst/>
              <a:gdLst>
                <a:gd name="T0" fmla="*/ 0 w 198"/>
                <a:gd name="T1" fmla="*/ 0 h 141"/>
                <a:gd name="T2" fmla="*/ 198 w 198"/>
                <a:gd name="T3" fmla="*/ 0 h 141"/>
                <a:gd name="T4" fmla="*/ 198 w 198"/>
                <a:gd name="T5" fmla="*/ 141 h 141"/>
                <a:gd name="T6" fmla="*/ 0 w 198"/>
                <a:gd name="T7" fmla="*/ 141 h 141"/>
                <a:gd name="T8" fmla="*/ 0 w 198"/>
                <a:gd name="T9" fmla="*/ 0 h 141"/>
                <a:gd name="T10" fmla="*/ 0 w 198"/>
                <a:gd name="T11" fmla="*/ 0 h 141"/>
                <a:gd name="T12" fmla="*/ 195 w 198"/>
                <a:gd name="T13" fmla="*/ 0 h 141"/>
                <a:gd name="T14" fmla="*/ 195 w 198"/>
                <a:gd name="T15" fmla="*/ 139 h 141"/>
                <a:gd name="T16" fmla="*/ 0 w 198"/>
                <a:gd name="T17" fmla="*/ 139 h 141"/>
                <a:gd name="T18" fmla="*/ 0 w 198"/>
                <a:gd name="T19" fmla="*/ 0 h 14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98" h="141">
                  <a:moveTo>
                    <a:pt x="0" y="0"/>
                  </a:moveTo>
                  <a:lnTo>
                    <a:pt x="198" y="0"/>
                  </a:lnTo>
                  <a:lnTo>
                    <a:pt x="198" y="141"/>
                  </a:lnTo>
                  <a:lnTo>
                    <a:pt x="0" y="141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95" y="0"/>
                  </a:lnTo>
                  <a:lnTo>
                    <a:pt x="195" y="139"/>
                  </a:lnTo>
                  <a:lnTo>
                    <a:pt x="0" y="1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3B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59" name="Freeform 89">
              <a:extLst>
                <a:ext uri="{FF2B5EF4-FFF2-40B4-BE49-F238E27FC236}">
                  <a16:creationId xmlns:a16="http://schemas.microsoft.com/office/drawing/2014/main" id="{EA4B6FCC-9FD8-8847-8F83-8C7B829D4C8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95" cy="139"/>
            </a:xfrm>
            <a:custGeom>
              <a:avLst/>
              <a:gdLst>
                <a:gd name="T0" fmla="*/ 0 w 195"/>
                <a:gd name="T1" fmla="*/ 0 h 139"/>
                <a:gd name="T2" fmla="*/ 195 w 195"/>
                <a:gd name="T3" fmla="*/ 0 h 139"/>
                <a:gd name="T4" fmla="*/ 195 w 195"/>
                <a:gd name="T5" fmla="*/ 139 h 139"/>
                <a:gd name="T6" fmla="*/ 0 w 195"/>
                <a:gd name="T7" fmla="*/ 139 h 139"/>
                <a:gd name="T8" fmla="*/ 0 w 195"/>
                <a:gd name="T9" fmla="*/ 0 h 139"/>
                <a:gd name="T10" fmla="*/ 0 w 195"/>
                <a:gd name="T11" fmla="*/ 0 h 139"/>
                <a:gd name="T12" fmla="*/ 193 w 195"/>
                <a:gd name="T13" fmla="*/ 0 h 139"/>
                <a:gd name="T14" fmla="*/ 193 w 195"/>
                <a:gd name="T15" fmla="*/ 138 h 139"/>
                <a:gd name="T16" fmla="*/ 0 w 195"/>
                <a:gd name="T17" fmla="*/ 138 h 139"/>
                <a:gd name="T18" fmla="*/ 0 w 195"/>
                <a:gd name="T19" fmla="*/ 0 h 13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95" h="139">
                  <a:moveTo>
                    <a:pt x="0" y="0"/>
                  </a:moveTo>
                  <a:lnTo>
                    <a:pt x="195" y="0"/>
                  </a:lnTo>
                  <a:lnTo>
                    <a:pt x="195" y="139"/>
                  </a:lnTo>
                  <a:lnTo>
                    <a:pt x="0" y="139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93" y="0"/>
                  </a:lnTo>
                  <a:lnTo>
                    <a:pt x="193" y="138"/>
                  </a:lnTo>
                  <a:lnTo>
                    <a:pt x="0" y="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4B4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60" name="Freeform 90">
              <a:extLst>
                <a:ext uri="{FF2B5EF4-FFF2-40B4-BE49-F238E27FC236}">
                  <a16:creationId xmlns:a16="http://schemas.microsoft.com/office/drawing/2014/main" id="{A6D24097-C50B-8349-9C4F-8107F152233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93" cy="138"/>
            </a:xfrm>
            <a:custGeom>
              <a:avLst/>
              <a:gdLst>
                <a:gd name="T0" fmla="*/ 0 w 193"/>
                <a:gd name="T1" fmla="*/ 0 h 138"/>
                <a:gd name="T2" fmla="*/ 193 w 193"/>
                <a:gd name="T3" fmla="*/ 0 h 138"/>
                <a:gd name="T4" fmla="*/ 193 w 193"/>
                <a:gd name="T5" fmla="*/ 138 h 138"/>
                <a:gd name="T6" fmla="*/ 0 w 193"/>
                <a:gd name="T7" fmla="*/ 138 h 138"/>
                <a:gd name="T8" fmla="*/ 0 w 193"/>
                <a:gd name="T9" fmla="*/ 0 h 138"/>
                <a:gd name="T10" fmla="*/ 0 w 193"/>
                <a:gd name="T11" fmla="*/ 0 h 138"/>
                <a:gd name="T12" fmla="*/ 190 w 193"/>
                <a:gd name="T13" fmla="*/ 0 h 138"/>
                <a:gd name="T14" fmla="*/ 190 w 193"/>
                <a:gd name="T15" fmla="*/ 136 h 138"/>
                <a:gd name="T16" fmla="*/ 0 w 193"/>
                <a:gd name="T17" fmla="*/ 136 h 138"/>
                <a:gd name="T18" fmla="*/ 0 w 193"/>
                <a:gd name="T19" fmla="*/ 0 h 13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93" h="138">
                  <a:moveTo>
                    <a:pt x="0" y="0"/>
                  </a:moveTo>
                  <a:lnTo>
                    <a:pt x="193" y="0"/>
                  </a:lnTo>
                  <a:lnTo>
                    <a:pt x="193" y="138"/>
                  </a:lnTo>
                  <a:lnTo>
                    <a:pt x="0" y="138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90" y="0"/>
                  </a:lnTo>
                  <a:lnTo>
                    <a:pt x="190" y="136"/>
                  </a:lnTo>
                  <a:lnTo>
                    <a:pt x="0" y="1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6B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61" name="Freeform 91">
              <a:extLst>
                <a:ext uri="{FF2B5EF4-FFF2-40B4-BE49-F238E27FC236}">
                  <a16:creationId xmlns:a16="http://schemas.microsoft.com/office/drawing/2014/main" id="{079ECA11-ED89-EB4D-B022-3C5B9B577DD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90" cy="136"/>
            </a:xfrm>
            <a:custGeom>
              <a:avLst/>
              <a:gdLst>
                <a:gd name="T0" fmla="*/ 0 w 190"/>
                <a:gd name="T1" fmla="*/ 0 h 136"/>
                <a:gd name="T2" fmla="*/ 190 w 190"/>
                <a:gd name="T3" fmla="*/ 0 h 136"/>
                <a:gd name="T4" fmla="*/ 190 w 190"/>
                <a:gd name="T5" fmla="*/ 136 h 136"/>
                <a:gd name="T6" fmla="*/ 0 w 190"/>
                <a:gd name="T7" fmla="*/ 136 h 136"/>
                <a:gd name="T8" fmla="*/ 0 w 190"/>
                <a:gd name="T9" fmla="*/ 0 h 136"/>
                <a:gd name="T10" fmla="*/ 0 w 190"/>
                <a:gd name="T11" fmla="*/ 0 h 136"/>
                <a:gd name="T12" fmla="*/ 188 w 190"/>
                <a:gd name="T13" fmla="*/ 0 h 136"/>
                <a:gd name="T14" fmla="*/ 188 w 190"/>
                <a:gd name="T15" fmla="*/ 135 h 136"/>
                <a:gd name="T16" fmla="*/ 0 w 190"/>
                <a:gd name="T17" fmla="*/ 135 h 136"/>
                <a:gd name="T18" fmla="*/ 0 w 190"/>
                <a:gd name="T19" fmla="*/ 0 h 1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90" h="136">
                  <a:moveTo>
                    <a:pt x="0" y="0"/>
                  </a:moveTo>
                  <a:lnTo>
                    <a:pt x="190" y="0"/>
                  </a:lnTo>
                  <a:lnTo>
                    <a:pt x="190" y="136"/>
                  </a:lnTo>
                  <a:lnTo>
                    <a:pt x="0" y="13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88" y="0"/>
                  </a:lnTo>
                  <a:lnTo>
                    <a:pt x="188" y="135"/>
                  </a:lnTo>
                  <a:lnTo>
                    <a:pt x="0" y="1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8B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62" name="Freeform 92">
              <a:extLst>
                <a:ext uri="{FF2B5EF4-FFF2-40B4-BE49-F238E27FC236}">
                  <a16:creationId xmlns:a16="http://schemas.microsoft.com/office/drawing/2014/main" id="{59CA07EB-F0E3-8945-AEED-8D5E8742253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88" cy="135"/>
            </a:xfrm>
            <a:custGeom>
              <a:avLst/>
              <a:gdLst>
                <a:gd name="T0" fmla="*/ 0 w 188"/>
                <a:gd name="T1" fmla="*/ 0 h 135"/>
                <a:gd name="T2" fmla="*/ 188 w 188"/>
                <a:gd name="T3" fmla="*/ 0 h 135"/>
                <a:gd name="T4" fmla="*/ 188 w 188"/>
                <a:gd name="T5" fmla="*/ 135 h 135"/>
                <a:gd name="T6" fmla="*/ 0 w 188"/>
                <a:gd name="T7" fmla="*/ 135 h 135"/>
                <a:gd name="T8" fmla="*/ 0 w 188"/>
                <a:gd name="T9" fmla="*/ 0 h 135"/>
                <a:gd name="T10" fmla="*/ 0 w 188"/>
                <a:gd name="T11" fmla="*/ 0 h 135"/>
                <a:gd name="T12" fmla="*/ 186 w 188"/>
                <a:gd name="T13" fmla="*/ 0 h 135"/>
                <a:gd name="T14" fmla="*/ 186 w 188"/>
                <a:gd name="T15" fmla="*/ 132 h 135"/>
                <a:gd name="T16" fmla="*/ 0 w 188"/>
                <a:gd name="T17" fmla="*/ 132 h 135"/>
                <a:gd name="T18" fmla="*/ 0 w 188"/>
                <a:gd name="T19" fmla="*/ 0 h 13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88" h="135">
                  <a:moveTo>
                    <a:pt x="0" y="0"/>
                  </a:moveTo>
                  <a:lnTo>
                    <a:pt x="188" y="0"/>
                  </a:lnTo>
                  <a:lnTo>
                    <a:pt x="188" y="135"/>
                  </a:lnTo>
                  <a:lnTo>
                    <a:pt x="0" y="135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86" y="0"/>
                  </a:lnTo>
                  <a:lnTo>
                    <a:pt x="186" y="132"/>
                  </a:lnTo>
                  <a:lnTo>
                    <a:pt x="0" y="1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9B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63" name="Freeform 93">
              <a:extLst>
                <a:ext uri="{FF2B5EF4-FFF2-40B4-BE49-F238E27FC236}">
                  <a16:creationId xmlns:a16="http://schemas.microsoft.com/office/drawing/2014/main" id="{D700FF8D-8D8F-3349-AA70-A62BCB76041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86" cy="132"/>
            </a:xfrm>
            <a:custGeom>
              <a:avLst/>
              <a:gdLst>
                <a:gd name="T0" fmla="*/ 0 w 186"/>
                <a:gd name="T1" fmla="*/ 0 h 132"/>
                <a:gd name="T2" fmla="*/ 186 w 186"/>
                <a:gd name="T3" fmla="*/ 0 h 132"/>
                <a:gd name="T4" fmla="*/ 186 w 186"/>
                <a:gd name="T5" fmla="*/ 132 h 132"/>
                <a:gd name="T6" fmla="*/ 0 w 186"/>
                <a:gd name="T7" fmla="*/ 132 h 132"/>
                <a:gd name="T8" fmla="*/ 0 w 186"/>
                <a:gd name="T9" fmla="*/ 0 h 132"/>
                <a:gd name="T10" fmla="*/ 0 w 186"/>
                <a:gd name="T11" fmla="*/ 0 h 132"/>
                <a:gd name="T12" fmla="*/ 184 w 186"/>
                <a:gd name="T13" fmla="*/ 0 h 132"/>
                <a:gd name="T14" fmla="*/ 184 w 186"/>
                <a:gd name="T15" fmla="*/ 130 h 132"/>
                <a:gd name="T16" fmla="*/ 0 w 186"/>
                <a:gd name="T17" fmla="*/ 130 h 132"/>
                <a:gd name="T18" fmla="*/ 0 w 186"/>
                <a:gd name="T19" fmla="*/ 0 h 13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86" h="132">
                  <a:moveTo>
                    <a:pt x="0" y="0"/>
                  </a:moveTo>
                  <a:lnTo>
                    <a:pt x="186" y="0"/>
                  </a:lnTo>
                  <a:lnTo>
                    <a:pt x="186" y="132"/>
                  </a:lnTo>
                  <a:lnTo>
                    <a:pt x="0" y="132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84" y="0"/>
                  </a:lnTo>
                  <a:lnTo>
                    <a:pt x="184" y="130"/>
                  </a:lnTo>
                  <a:lnTo>
                    <a:pt x="0" y="1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BB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64" name="Freeform 94">
              <a:extLst>
                <a:ext uri="{FF2B5EF4-FFF2-40B4-BE49-F238E27FC236}">
                  <a16:creationId xmlns:a16="http://schemas.microsoft.com/office/drawing/2014/main" id="{BF2CA638-27E2-7541-B8C6-0A088D5B24D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84" cy="130"/>
            </a:xfrm>
            <a:custGeom>
              <a:avLst/>
              <a:gdLst>
                <a:gd name="T0" fmla="*/ 0 w 184"/>
                <a:gd name="T1" fmla="*/ 0 h 130"/>
                <a:gd name="T2" fmla="*/ 184 w 184"/>
                <a:gd name="T3" fmla="*/ 0 h 130"/>
                <a:gd name="T4" fmla="*/ 184 w 184"/>
                <a:gd name="T5" fmla="*/ 130 h 130"/>
                <a:gd name="T6" fmla="*/ 0 w 184"/>
                <a:gd name="T7" fmla="*/ 130 h 130"/>
                <a:gd name="T8" fmla="*/ 0 w 184"/>
                <a:gd name="T9" fmla="*/ 0 h 130"/>
                <a:gd name="T10" fmla="*/ 0 w 184"/>
                <a:gd name="T11" fmla="*/ 0 h 130"/>
                <a:gd name="T12" fmla="*/ 181 w 184"/>
                <a:gd name="T13" fmla="*/ 0 h 130"/>
                <a:gd name="T14" fmla="*/ 181 w 184"/>
                <a:gd name="T15" fmla="*/ 129 h 130"/>
                <a:gd name="T16" fmla="*/ 0 w 184"/>
                <a:gd name="T17" fmla="*/ 129 h 130"/>
                <a:gd name="T18" fmla="*/ 0 w 184"/>
                <a:gd name="T19" fmla="*/ 0 h 13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84" h="130">
                  <a:moveTo>
                    <a:pt x="0" y="0"/>
                  </a:moveTo>
                  <a:lnTo>
                    <a:pt x="184" y="0"/>
                  </a:lnTo>
                  <a:lnTo>
                    <a:pt x="184" y="130"/>
                  </a:lnTo>
                  <a:lnTo>
                    <a:pt x="0" y="13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81" y="0"/>
                  </a:lnTo>
                  <a:lnTo>
                    <a:pt x="181" y="129"/>
                  </a:lnTo>
                  <a:lnTo>
                    <a:pt x="0" y="1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CB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65" name="Freeform 95">
              <a:extLst>
                <a:ext uri="{FF2B5EF4-FFF2-40B4-BE49-F238E27FC236}">
                  <a16:creationId xmlns:a16="http://schemas.microsoft.com/office/drawing/2014/main" id="{B46C0B93-DB72-C942-8FD7-E206A525B40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81" cy="129"/>
            </a:xfrm>
            <a:custGeom>
              <a:avLst/>
              <a:gdLst>
                <a:gd name="T0" fmla="*/ 0 w 181"/>
                <a:gd name="T1" fmla="*/ 0 h 129"/>
                <a:gd name="T2" fmla="*/ 181 w 181"/>
                <a:gd name="T3" fmla="*/ 0 h 129"/>
                <a:gd name="T4" fmla="*/ 181 w 181"/>
                <a:gd name="T5" fmla="*/ 129 h 129"/>
                <a:gd name="T6" fmla="*/ 0 w 181"/>
                <a:gd name="T7" fmla="*/ 129 h 129"/>
                <a:gd name="T8" fmla="*/ 0 w 181"/>
                <a:gd name="T9" fmla="*/ 0 h 129"/>
                <a:gd name="T10" fmla="*/ 0 w 181"/>
                <a:gd name="T11" fmla="*/ 0 h 129"/>
                <a:gd name="T12" fmla="*/ 179 w 181"/>
                <a:gd name="T13" fmla="*/ 0 h 129"/>
                <a:gd name="T14" fmla="*/ 179 w 181"/>
                <a:gd name="T15" fmla="*/ 127 h 129"/>
                <a:gd name="T16" fmla="*/ 0 w 181"/>
                <a:gd name="T17" fmla="*/ 127 h 129"/>
                <a:gd name="T18" fmla="*/ 0 w 181"/>
                <a:gd name="T19" fmla="*/ 0 h 12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81" h="129">
                  <a:moveTo>
                    <a:pt x="0" y="0"/>
                  </a:moveTo>
                  <a:lnTo>
                    <a:pt x="181" y="0"/>
                  </a:lnTo>
                  <a:lnTo>
                    <a:pt x="181" y="129"/>
                  </a:lnTo>
                  <a:lnTo>
                    <a:pt x="0" y="129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79" y="0"/>
                  </a:lnTo>
                  <a:lnTo>
                    <a:pt x="179" y="127"/>
                  </a:lnTo>
                  <a:lnTo>
                    <a:pt x="0" y="1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EB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66" name="Freeform 96">
              <a:extLst>
                <a:ext uri="{FF2B5EF4-FFF2-40B4-BE49-F238E27FC236}">
                  <a16:creationId xmlns:a16="http://schemas.microsoft.com/office/drawing/2014/main" id="{0907DD78-32BC-B646-9671-5C10472F3DC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79" cy="127"/>
            </a:xfrm>
            <a:custGeom>
              <a:avLst/>
              <a:gdLst>
                <a:gd name="T0" fmla="*/ 0 w 179"/>
                <a:gd name="T1" fmla="*/ 0 h 127"/>
                <a:gd name="T2" fmla="*/ 179 w 179"/>
                <a:gd name="T3" fmla="*/ 0 h 127"/>
                <a:gd name="T4" fmla="*/ 179 w 179"/>
                <a:gd name="T5" fmla="*/ 127 h 127"/>
                <a:gd name="T6" fmla="*/ 0 w 179"/>
                <a:gd name="T7" fmla="*/ 127 h 127"/>
                <a:gd name="T8" fmla="*/ 0 w 179"/>
                <a:gd name="T9" fmla="*/ 0 h 127"/>
                <a:gd name="T10" fmla="*/ 0 w 179"/>
                <a:gd name="T11" fmla="*/ 0 h 127"/>
                <a:gd name="T12" fmla="*/ 177 w 179"/>
                <a:gd name="T13" fmla="*/ 0 h 127"/>
                <a:gd name="T14" fmla="*/ 177 w 179"/>
                <a:gd name="T15" fmla="*/ 126 h 127"/>
                <a:gd name="T16" fmla="*/ 0 w 179"/>
                <a:gd name="T17" fmla="*/ 126 h 127"/>
                <a:gd name="T18" fmla="*/ 0 w 179"/>
                <a:gd name="T19" fmla="*/ 0 h 12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79" h="127">
                  <a:moveTo>
                    <a:pt x="0" y="0"/>
                  </a:moveTo>
                  <a:lnTo>
                    <a:pt x="179" y="0"/>
                  </a:lnTo>
                  <a:lnTo>
                    <a:pt x="179" y="127"/>
                  </a:lnTo>
                  <a:lnTo>
                    <a:pt x="0" y="127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77" y="0"/>
                  </a:lnTo>
                  <a:lnTo>
                    <a:pt x="177" y="126"/>
                  </a:lnTo>
                  <a:lnTo>
                    <a:pt x="0" y="1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C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67" name="Freeform 97">
              <a:extLst>
                <a:ext uri="{FF2B5EF4-FFF2-40B4-BE49-F238E27FC236}">
                  <a16:creationId xmlns:a16="http://schemas.microsoft.com/office/drawing/2014/main" id="{E7208A34-37BA-844F-8593-6EDA0F8453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77" cy="126"/>
            </a:xfrm>
            <a:custGeom>
              <a:avLst/>
              <a:gdLst>
                <a:gd name="T0" fmla="*/ 0 w 177"/>
                <a:gd name="T1" fmla="*/ 0 h 126"/>
                <a:gd name="T2" fmla="*/ 177 w 177"/>
                <a:gd name="T3" fmla="*/ 0 h 126"/>
                <a:gd name="T4" fmla="*/ 177 w 177"/>
                <a:gd name="T5" fmla="*/ 126 h 126"/>
                <a:gd name="T6" fmla="*/ 0 w 177"/>
                <a:gd name="T7" fmla="*/ 126 h 126"/>
                <a:gd name="T8" fmla="*/ 0 w 177"/>
                <a:gd name="T9" fmla="*/ 0 h 126"/>
                <a:gd name="T10" fmla="*/ 0 w 177"/>
                <a:gd name="T11" fmla="*/ 0 h 126"/>
                <a:gd name="T12" fmla="*/ 174 w 177"/>
                <a:gd name="T13" fmla="*/ 0 h 126"/>
                <a:gd name="T14" fmla="*/ 174 w 177"/>
                <a:gd name="T15" fmla="*/ 124 h 126"/>
                <a:gd name="T16" fmla="*/ 0 w 177"/>
                <a:gd name="T17" fmla="*/ 124 h 126"/>
                <a:gd name="T18" fmla="*/ 0 w 177"/>
                <a:gd name="T19" fmla="*/ 0 h 12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77" h="126">
                  <a:moveTo>
                    <a:pt x="0" y="0"/>
                  </a:moveTo>
                  <a:lnTo>
                    <a:pt x="177" y="0"/>
                  </a:lnTo>
                  <a:lnTo>
                    <a:pt x="177" y="126"/>
                  </a:lnTo>
                  <a:lnTo>
                    <a:pt x="0" y="12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74" y="0"/>
                  </a:lnTo>
                  <a:lnTo>
                    <a:pt x="174" y="124"/>
                  </a:lnTo>
                  <a:lnTo>
                    <a:pt x="0" y="1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1C1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68" name="Freeform 98">
              <a:extLst>
                <a:ext uri="{FF2B5EF4-FFF2-40B4-BE49-F238E27FC236}">
                  <a16:creationId xmlns:a16="http://schemas.microsoft.com/office/drawing/2014/main" id="{8802D965-F82B-F847-9C3A-6EC21DC4366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74" cy="124"/>
            </a:xfrm>
            <a:custGeom>
              <a:avLst/>
              <a:gdLst>
                <a:gd name="T0" fmla="*/ 0 w 174"/>
                <a:gd name="T1" fmla="*/ 0 h 124"/>
                <a:gd name="T2" fmla="*/ 174 w 174"/>
                <a:gd name="T3" fmla="*/ 0 h 124"/>
                <a:gd name="T4" fmla="*/ 174 w 174"/>
                <a:gd name="T5" fmla="*/ 124 h 124"/>
                <a:gd name="T6" fmla="*/ 0 w 174"/>
                <a:gd name="T7" fmla="*/ 124 h 124"/>
                <a:gd name="T8" fmla="*/ 0 w 174"/>
                <a:gd name="T9" fmla="*/ 0 h 124"/>
                <a:gd name="T10" fmla="*/ 0 w 174"/>
                <a:gd name="T11" fmla="*/ 0 h 124"/>
                <a:gd name="T12" fmla="*/ 171 w 174"/>
                <a:gd name="T13" fmla="*/ 0 h 124"/>
                <a:gd name="T14" fmla="*/ 171 w 174"/>
                <a:gd name="T15" fmla="*/ 122 h 124"/>
                <a:gd name="T16" fmla="*/ 0 w 174"/>
                <a:gd name="T17" fmla="*/ 122 h 124"/>
                <a:gd name="T18" fmla="*/ 0 w 174"/>
                <a:gd name="T19" fmla="*/ 0 h 12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74" h="124">
                  <a:moveTo>
                    <a:pt x="0" y="0"/>
                  </a:moveTo>
                  <a:lnTo>
                    <a:pt x="174" y="0"/>
                  </a:lnTo>
                  <a:lnTo>
                    <a:pt x="174" y="124"/>
                  </a:lnTo>
                  <a:lnTo>
                    <a:pt x="0" y="12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71" y="0"/>
                  </a:lnTo>
                  <a:lnTo>
                    <a:pt x="171" y="122"/>
                  </a:lnTo>
                  <a:lnTo>
                    <a:pt x="0" y="1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3C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69" name="Freeform 99">
              <a:extLst>
                <a:ext uri="{FF2B5EF4-FFF2-40B4-BE49-F238E27FC236}">
                  <a16:creationId xmlns:a16="http://schemas.microsoft.com/office/drawing/2014/main" id="{A4472428-6C66-9146-9C7D-0A421473CB9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71" cy="122"/>
            </a:xfrm>
            <a:custGeom>
              <a:avLst/>
              <a:gdLst>
                <a:gd name="T0" fmla="*/ 0 w 171"/>
                <a:gd name="T1" fmla="*/ 0 h 122"/>
                <a:gd name="T2" fmla="*/ 171 w 171"/>
                <a:gd name="T3" fmla="*/ 0 h 122"/>
                <a:gd name="T4" fmla="*/ 171 w 171"/>
                <a:gd name="T5" fmla="*/ 122 h 122"/>
                <a:gd name="T6" fmla="*/ 0 w 171"/>
                <a:gd name="T7" fmla="*/ 122 h 122"/>
                <a:gd name="T8" fmla="*/ 0 w 171"/>
                <a:gd name="T9" fmla="*/ 0 h 122"/>
                <a:gd name="T10" fmla="*/ 0 w 171"/>
                <a:gd name="T11" fmla="*/ 0 h 122"/>
                <a:gd name="T12" fmla="*/ 169 w 171"/>
                <a:gd name="T13" fmla="*/ 0 h 122"/>
                <a:gd name="T14" fmla="*/ 169 w 171"/>
                <a:gd name="T15" fmla="*/ 121 h 122"/>
                <a:gd name="T16" fmla="*/ 0 w 171"/>
                <a:gd name="T17" fmla="*/ 121 h 122"/>
                <a:gd name="T18" fmla="*/ 0 w 171"/>
                <a:gd name="T19" fmla="*/ 0 h 12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71" h="122">
                  <a:moveTo>
                    <a:pt x="0" y="0"/>
                  </a:moveTo>
                  <a:lnTo>
                    <a:pt x="171" y="0"/>
                  </a:lnTo>
                  <a:lnTo>
                    <a:pt x="171" y="122"/>
                  </a:lnTo>
                  <a:lnTo>
                    <a:pt x="0" y="122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69" y="0"/>
                  </a:lnTo>
                  <a:lnTo>
                    <a:pt x="169" y="121"/>
                  </a:lnTo>
                  <a:lnTo>
                    <a:pt x="0" y="1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C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70" name="Freeform 100">
              <a:extLst>
                <a:ext uri="{FF2B5EF4-FFF2-40B4-BE49-F238E27FC236}">
                  <a16:creationId xmlns:a16="http://schemas.microsoft.com/office/drawing/2014/main" id="{250A3B41-486C-D545-9916-EFC6B3D1F1F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69" cy="121"/>
            </a:xfrm>
            <a:custGeom>
              <a:avLst/>
              <a:gdLst>
                <a:gd name="T0" fmla="*/ 0 w 169"/>
                <a:gd name="T1" fmla="*/ 0 h 121"/>
                <a:gd name="T2" fmla="*/ 169 w 169"/>
                <a:gd name="T3" fmla="*/ 0 h 121"/>
                <a:gd name="T4" fmla="*/ 169 w 169"/>
                <a:gd name="T5" fmla="*/ 121 h 121"/>
                <a:gd name="T6" fmla="*/ 0 w 169"/>
                <a:gd name="T7" fmla="*/ 121 h 121"/>
                <a:gd name="T8" fmla="*/ 0 w 169"/>
                <a:gd name="T9" fmla="*/ 0 h 121"/>
                <a:gd name="T10" fmla="*/ 0 w 169"/>
                <a:gd name="T11" fmla="*/ 0 h 121"/>
                <a:gd name="T12" fmla="*/ 167 w 169"/>
                <a:gd name="T13" fmla="*/ 0 h 121"/>
                <a:gd name="T14" fmla="*/ 167 w 169"/>
                <a:gd name="T15" fmla="*/ 119 h 121"/>
                <a:gd name="T16" fmla="*/ 0 w 169"/>
                <a:gd name="T17" fmla="*/ 119 h 121"/>
                <a:gd name="T18" fmla="*/ 0 w 169"/>
                <a:gd name="T19" fmla="*/ 0 h 12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69" h="121">
                  <a:moveTo>
                    <a:pt x="0" y="0"/>
                  </a:moveTo>
                  <a:lnTo>
                    <a:pt x="169" y="0"/>
                  </a:lnTo>
                  <a:lnTo>
                    <a:pt x="169" y="121"/>
                  </a:lnTo>
                  <a:lnTo>
                    <a:pt x="0" y="121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67" y="0"/>
                  </a:lnTo>
                  <a:lnTo>
                    <a:pt x="167" y="119"/>
                  </a:lnTo>
                  <a:lnTo>
                    <a:pt x="0" y="1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6C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71" name="Freeform 101">
              <a:extLst>
                <a:ext uri="{FF2B5EF4-FFF2-40B4-BE49-F238E27FC236}">
                  <a16:creationId xmlns:a16="http://schemas.microsoft.com/office/drawing/2014/main" id="{048C7682-454D-6641-8228-48BFA419893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67" cy="119"/>
            </a:xfrm>
            <a:custGeom>
              <a:avLst/>
              <a:gdLst>
                <a:gd name="T0" fmla="*/ 0 w 167"/>
                <a:gd name="T1" fmla="*/ 0 h 119"/>
                <a:gd name="T2" fmla="*/ 167 w 167"/>
                <a:gd name="T3" fmla="*/ 0 h 119"/>
                <a:gd name="T4" fmla="*/ 167 w 167"/>
                <a:gd name="T5" fmla="*/ 119 h 119"/>
                <a:gd name="T6" fmla="*/ 0 w 167"/>
                <a:gd name="T7" fmla="*/ 119 h 119"/>
                <a:gd name="T8" fmla="*/ 0 w 167"/>
                <a:gd name="T9" fmla="*/ 0 h 119"/>
                <a:gd name="T10" fmla="*/ 0 w 167"/>
                <a:gd name="T11" fmla="*/ 0 h 119"/>
                <a:gd name="T12" fmla="*/ 164 w 167"/>
                <a:gd name="T13" fmla="*/ 0 h 119"/>
                <a:gd name="T14" fmla="*/ 164 w 167"/>
                <a:gd name="T15" fmla="*/ 118 h 119"/>
                <a:gd name="T16" fmla="*/ 0 w 167"/>
                <a:gd name="T17" fmla="*/ 118 h 119"/>
                <a:gd name="T18" fmla="*/ 0 w 167"/>
                <a:gd name="T19" fmla="*/ 0 h 11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67" h="119">
                  <a:moveTo>
                    <a:pt x="0" y="0"/>
                  </a:moveTo>
                  <a:lnTo>
                    <a:pt x="167" y="0"/>
                  </a:lnTo>
                  <a:lnTo>
                    <a:pt x="167" y="119"/>
                  </a:lnTo>
                  <a:lnTo>
                    <a:pt x="0" y="119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64" y="0"/>
                  </a:lnTo>
                  <a:lnTo>
                    <a:pt x="164" y="118"/>
                  </a:lnTo>
                  <a:lnTo>
                    <a:pt x="0" y="1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8C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72" name="Freeform 102">
              <a:extLst>
                <a:ext uri="{FF2B5EF4-FFF2-40B4-BE49-F238E27FC236}">
                  <a16:creationId xmlns:a16="http://schemas.microsoft.com/office/drawing/2014/main" id="{31FBCCC5-7EA1-EE4B-B76C-6B68444D6B0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64" cy="118"/>
            </a:xfrm>
            <a:custGeom>
              <a:avLst/>
              <a:gdLst>
                <a:gd name="T0" fmla="*/ 0 w 164"/>
                <a:gd name="T1" fmla="*/ 0 h 118"/>
                <a:gd name="T2" fmla="*/ 164 w 164"/>
                <a:gd name="T3" fmla="*/ 0 h 118"/>
                <a:gd name="T4" fmla="*/ 164 w 164"/>
                <a:gd name="T5" fmla="*/ 118 h 118"/>
                <a:gd name="T6" fmla="*/ 0 w 164"/>
                <a:gd name="T7" fmla="*/ 118 h 118"/>
                <a:gd name="T8" fmla="*/ 0 w 164"/>
                <a:gd name="T9" fmla="*/ 0 h 118"/>
                <a:gd name="T10" fmla="*/ 0 w 164"/>
                <a:gd name="T11" fmla="*/ 0 h 118"/>
                <a:gd name="T12" fmla="*/ 162 w 164"/>
                <a:gd name="T13" fmla="*/ 0 h 118"/>
                <a:gd name="T14" fmla="*/ 162 w 164"/>
                <a:gd name="T15" fmla="*/ 116 h 118"/>
                <a:gd name="T16" fmla="*/ 0 w 164"/>
                <a:gd name="T17" fmla="*/ 116 h 118"/>
                <a:gd name="T18" fmla="*/ 0 w 164"/>
                <a:gd name="T19" fmla="*/ 0 h 11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64" h="118">
                  <a:moveTo>
                    <a:pt x="0" y="0"/>
                  </a:moveTo>
                  <a:lnTo>
                    <a:pt x="164" y="0"/>
                  </a:lnTo>
                  <a:lnTo>
                    <a:pt x="164" y="118"/>
                  </a:lnTo>
                  <a:lnTo>
                    <a:pt x="0" y="118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62" y="0"/>
                  </a:lnTo>
                  <a:lnTo>
                    <a:pt x="162" y="116"/>
                  </a:lnTo>
                  <a:lnTo>
                    <a:pt x="0" y="1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AC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73" name="Freeform 103">
              <a:extLst>
                <a:ext uri="{FF2B5EF4-FFF2-40B4-BE49-F238E27FC236}">
                  <a16:creationId xmlns:a16="http://schemas.microsoft.com/office/drawing/2014/main" id="{F7D641F4-6D84-4446-B1D0-59134FCD062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62" cy="116"/>
            </a:xfrm>
            <a:custGeom>
              <a:avLst/>
              <a:gdLst>
                <a:gd name="T0" fmla="*/ 0 w 162"/>
                <a:gd name="T1" fmla="*/ 0 h 116"/>
                <a:gd name="T2" fmla="*/ 162 w 162"/>
                <a:gd name="T3" fmla="*/ 0 h 116"/>
                <a:gd name="T4" fmla="*/ 162 w 162"/>
                <a:gd name="T5" fmla="*/ 116 h 116"/>
                <a:gd name="T6" fmla="*/ 0 w 162"/>
                <a:gd name="T7" fmla="*/ 116 h 116"/>
                <a:gd name="T8" fmla="*/ 0 w 162"/>
                <a:gd name="T9" fmla="*/ 0 h 116"/>
                <a:gd name="T10" fmla="*/ 0 w 162"/>
                <a:gd name="T11" fmla="*/ 0 h 116"/>
                <a:gd name="T12" fmla="*/ 160 w 162"/>
                <a:gd name="T13" fmla="*/ 0 h 116"/>
                <a:gd name="T14" fmla="*/ 160 w 162"/>
                <a:gd name="T15" fmla="*/ 113 h 116"/>
                <a:gd name="T16" fmla="*/ 0 w 162"/>
                <a:gd name="T17" fmla="*/ 113 h 116"/>
                <a:gd name="T18" fmla="*/ 0 w 162"/>
                <a:gd name="T19" fmla="*/ 0 h 11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62" h="116">
                  <a:moveTo>
                    <a:pt x="0" y="0"/>
                  </a:moveTo>
                  <a:lnTo>
                    <a:pt x="162" y="0"/>
                  </a:lnTo>
                  <a:lnTo>
                    <a:pt x="162" y="116"/>
                  </a:lnTo>
                  <a:lnTo>
                    <a:pt x="0" y="11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60" y="0"/>
                  </a:lnTo>
                  <a:lnTo>
                    <a:pt x="160" y="113"/>
                  </a:lnTo>
                  <a:lnTo>
                    <a:pt x="0" y="1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74" name="Freeform 104">
              <a:extLst>
                <a:ext uri="{FF2B5EF4-FFF2-40B4-BE49-F238E27FC236}">
                  <a16:creationId xmlns:a16="http://schemas.microsoft.com/office/drawing/2014/main" id="{384CAEC7-6677-8E43-8404-439F519ADAB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60" cy="113"/>
            </a:xfrm>
            <a:custGeom>
              <a:avLst/>
              <a:gdLst>
                <a:gd name="T0" fmla="*/ 0 w 160"/>
                <a:gd name="T1" fmla="*/ 0 h 113"/>
                <a:gd name="T2" fmla="*/ 160 w 160"/>
                <a:gd name="T3" fmla="*/ 0 h 113"/>
                <a:gd name="T4" fmla="*/ 160 w 160"/>
                <a:gd name="T5" fmla="*/ 113 h 113"/>
                <a:gd name="T6" fmla="*/ 0 w 160"/>
                <a:gd name="T7" fmla="*/ 113 h 113"/>
                <a:gd name="T8" fmla="*/ 0 w 160"/>
                <a:gd name="T9" fmla="*/ 0 h 113"/>
                <a:gd name="T10" fmla="*/ 0 w 160"/>
                <a:gd name="T11" fmla="*/ 0 h 113"/>
                <a:gd name="T12" fmla="*/ 158 w 160"/>
                <a:gd name="T13" fmla="*/ 0 h 113"/>
                <a:gd name="T14" fmla="*/ 158 w 160"/>
                <a:gd name="T15" fmla="*/ 112 h 113"/>
                <a:gd name="T16" fmla="*/ 0 w 160"/>
                <a:gd name="T17" fmla="*/ 112 h 113"/>
                <a:gd name="T18" fmla="*/ 0 w 160"/>
                <a:gd name="T19" fmla="*/ 0 h 11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60" h="113">
                  <a:moveTo>
                    <a:pt x="0" y="0"/>
                  </a:moveTo>
                  <a:lnTo>
                    <a:pt x="160" y="0"/>
                  </a:lnTo>
                  <a:lnTo>
                    <a:pt x="160" y="113"/>
                  </a:lnTo>
                  <a:lnTo>
                    <a:pt x="0" y="113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58" y="0"/>
                  </a:lnTo>
                  <a:lnTo>
                    <a:pt x="158" y="112"/>
                  </a:lnTo>
                  <a:lnTo>
                    <a:pt x="0" y="1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EC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75" name="Freeform 105">
              <a:extLst>
                <a:ext uri="{FF2B5EF4-FFF2-40B4-BE49-F238E27FC236}">
                  <a16:creationId xmlns:a16="http://schemas.microsoft.com/office/drawing/2014/main" id="{BB317991-7D60-F14C-A397-9D04FDCFB8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58" cy="112"/>
            </a:xfrm>
            <a:custGeom>
              <a:avLst/>
              <a:gdLst>
                <a:gd name="T0" fmla="*/ 0 w 158"/>
                <a:gd name="T1" fmla="*/ 0 h 112"/>
                <a:gd name="T2" fmla="*/ 158 w 158"/>
                <a:gd name="T3" fmla="*/ 0 h 112"/>
                <a:gd name="T4" fmla="*/ 158 w 158"/>
                <a:gd name="T5" fmla="*/ 112 h 112"/>
                <a:gd name="T6" fmla="*/ 0 w 158"/>
                <a:gd name="T7" fmla="*/ 112 h 112"/>
                <a:gd name="T8" fmla="*/ 0 w 158"/>
                <a:gd name="T9" fmla="*/ 0 h 112"/>
                <a:gd name="T10" fmla="*/ 0 w 158"/>
                <a:gd name="T11" fmla="*/ 0 h 112"/>
                <a:gd name="T12" fmla="*/ 155 w 158"/>
                <a:gd name="T13" fmla="*/ 0 h 112"/>
                <a:gd name="T14" fmla="*/ 155 w 158"/>
                <a:gd name="T15" fmla="*/ 110 h 112"/>
                <a:gd name="T16" fmla="*/ 0 w 158"/>
                <a:gd name="T17" fmla="*/ 110 h 112"/>
                <a:gd name="T18" fmla="*/ 0 w 158"/>
                <a:gd name="T19" fmla="*/ 0 h 11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58" h="112">
                  <a:moveTo>
                    <a:pt x="0" y="0"/>
                  </a:moveTo>
                  <a:lnTo>
                    <a:pt x="158" y="0"/>
                  </a:lnTo>
                  <a:lnTo>
                    <a:pt x="158" y="112"/>
                  </a:lnTo>
                  <a:lnTo>
                    <a:pt x="0" y="112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55" y="0"/>
                  </a:lnTo>
                  <a:lnTo>
                    <a:pt x="155" y="110"/>
                  </a:lnTo>
                  <a:lnTo>
                    <a:pt x="0" y="1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0D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76" name="Freeform 106">
              <a:extLst>
                <a:ext uri="{FF2B5EF4-FFF2-40B4-BE49-F238E27FC236}">
                  <a16:creationId xmlns:a16="http://schemas.microsoft.com/office/drawing/2014/main" id="{62DF29E5-1CED-7741-BBCD-A86E937E0FC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55" cy="110"/>
            </a:xfrm>
            <a:custGeom>
              <a:avLst/>
              <a:gdLst>
                <a:gd name="T0" fmla="*/ 0 w 155"/>
                <a:gd name="T1" fmla="*/ 0 h 110"/>
                <a:gd name="T2" fmla="*/ 155 w 155"/>
                <a:gd name="T3" fmla="*/ 0 h 110"/>
                <a:gd name="T4" fmla="*/ 155 w 155"/>
                <a:gd name="T5" fmla="*/ 110 h 110"/>
                <a:gd name="T6" fmla="*/ 0 w 155"/>
                <a:gd name="T7" fmla="*/ 110 h 110"/>
                <a:gd name="T8" fmla="*/ 0 w 155"/>
                <a:gd name="T9" fmla="*/ 0 h 110"/>
                <a:gd name="T10" fmla="*/ 0 w 155"/>
                <a:gd name="T11" fmla="*/ 0 h 110"/>
                <a:gd name="T12" fmla="*/ 153 w 155"/>
                <a:gd name="T13" fmla="*/ 0 h 110"/>
                <a:gd name="T14" fmla="*/ 153 w 155"/>
                <a:gd name="T15" fmla="*/ 108 h 110"/>
                <a:gd name="T16" fmla="*/ 0 w 155"/>
                <a:gd name="T17" fmla="*/ 108 h 110"/>
                <a:gd name="T18" fmla="*/ 0 w 155"/>
                <a:gd name="T19" fmla="*/ 0 h 11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55" h="110">
                  <a:moveTo>
                    <a:pt x="0" y="0"/>
                  </a:moveTo>
                  <a:lnTo>
                    <a:pt x="155" y="0"/>
                  </a:lnTo>
                  <a:lnTo>
                    <a:pt x="155" y="110"/>
                  </a:lnTo>
                  <a:lnTo>
                    <a:pt x="0" y="11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53" y="0"/>
                  </a:lnTo>
                  <a:lnTo>
                    <a:pt x="153" y="108"/>
                  </a:lnTo>
                  <a:lnTo>
                    <a:pt x="0" y="1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1D1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77" name="Freeform 107">
              <a:extLst>
                <a:ext uri="{FF2B5EF4-FFF2-40B4-BE49-F238E27FC236}">
                  <a16:creationId xmlns:a16="http://schemas.microsoft.com/office/drawing/2014/main" id="{0EC64F11-EB18-7244-BAC0-2B210B699C8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53" cy="108"/>
            </a:xfrm>
            <a:custGeom>
              <a:avLst/>
              <a:gdLst>
                <a:gd name="T0" fmla="*/ 0 w 153"/>
                <a:gd name="T1" fmla="*/ 0 h 108"/>
                <a:gd name="T2" fmla="*/ 153 w 153"/>
                <a:gd name="T3" fmla="*/ 0 h 108"/>
                <a:gd name="T4" fmla="*/ 153 w 153"/>
                <a:gd name="T5" fmla="*/ 108 h 108"/>
                <a:gd name="T6" fmla="*/ 0 w 153"/>
                <a:gd name="T7" fmla="*/ 108 h 108"/>
                <a:gd name="T8" fmla="*/ 0 w 153"/>
                <a:gd name="T9" fmla="*/ 0 h 108"/>
                <a:gd name="T10" fmla="*/ 0 w 153"/>
                <a:gd name="T11" fmla="*/ 0 h 108"/>
                <a:gd name="T12" fmla="*/ 151 w 153"/>
                <a:gd name="T13" fmla="*/ 0 h 108"/>
                <a:gd name="T14" fmla="*/ 151 w 153"/>
                <a:gd name="T15" fmla="*/ 107 h 108"/>
                <a:gd name="T16" fmla="*/ 0 w 153"/>
                <a:gd name="T17" fmla="*/ 107 h 108"/>
                <a:gd name="T18" fmla="*/ 0 w 153"/>
                <a:gd name="T19" fmla="*/ 0 h 10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53" h="108">
                  <a:moveTo>
                    <a:pt x="0" y="0"/>
                  </a:moveTo>
                  <a:lnTo>
                    <a:pt x="153" y="0"/>
                  </a:lnTo>
                  <a:lnTo>
                    <a:pt x="153" y="108"/>
                  </a:lnTo>
                  <a:lnTo>
                    <a:pt x="0" y="108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51" y="0"/>
                  </a:lnTo>
                  <a:lnTo>
                    <a:pt x="151" y="107"/>
                  </a:lnTo>
                  <a:lnTo>
                    <a:pt x="0" y="1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3D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78" name="Freeform 108">
              <a:extLst>
                <a:ext uri="{FF2B5EF4-FFF2-40B4-BE49-F238E27FC236}">
                  <a16:creationId xmlns:a16="http://schemas.microsoft.com/office/drawing/2014/main" id="{0C4A3ED8-A22F-654B-A87A-9E0618BF7CF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51" cy="107"/>
            </a:xfrm>
            <a:custGeom>
              <a:avLst/>
              <a:gdLst>
                <a:gd name="T0" fmla="*/ 0 w 151"/>
                <a:gd name="T1" fmla="*/ 0 h 107"/>
                <a:gd name="T2" fmla="*/ 151 w 151"/>
                <a:gd name="T3" fmla="*/ 0 h 107"/>
                <a:gd name="T4" fmla="*/ 151 w 151"/>
                <a:gd name="T5" fmla="*/ 107 h 107"/>
                <a:gd name="T6" fmla="*/ 0 w 151"/>
                <a:gd name="T7" fmla="*/ 107 h 107"/>
                <a:gd name="T8" fmla="*/ 0 w 151"/>
                <a:gd name="T9" fmla="*/ 0 h 107"/>
                <a:gd name="T10" fmla="*/ 0 w 151"/>
                <a:gd name="T11" fmla="*/ 0 h 107"/>
                <a:gd name="T12" fmla="*/ 147 w 151"/>
                <a:gd name="T13" fmla="*/ 0 h 107"/>
                <a:gd name="T14" fmla="*/ 147 w 151"/>
                <a:gd name="T15" fmla="*/ 105 h 107"/>
                <a:gd name="T16" fmla="*/ 0 w 151"/>
                <a:gd name="T17" fmla="*/ 105 h 107"/>
                <a:gd name="T18" fmla="*/ 0 w 151"/>
                <a:gd name="T19" fmla="*/ 0 h 10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51" h="107">
                  <a:moveTo>
                    <a:pt x="0" y="0"/>
                  </a:moveTo>
                  <a:lnTo>
                    <a:pt x="151" y="0"/>
                  </a:lnTo>
                  <a:lnTo>
                    <a:pt x="151" y="107"/>
                  </a:lnTo>
                  <a:lnTo>
                    <a:pt x="0" y="107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47" y="0"/>
                  </a:lnTo>
                  <a:lnTo>
                    <a:pt x="147" y="105"/>
                  </a:lnTo>
                  <a:lnTo>
                    <a:pt x="0" y="1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5D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79" name="Freeform 109">
              <a:extLst>
                <a:ext uri="{FF2B5EF4-FFF2-40B4-BE49-F238E27FC236}">
                  <a16:creationId xmlns:a16="http://schemas.microsoft.com/office/drawing/2014/main" id="{269D7402-2EB3-7746-B4D5-1F231A96E18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47" cy="105"/>
            </a:xfrm>
            <a:custGeom>
              <a:avLst/>
              <a:gdLst>
                <a:gd name="T0" fmla="*/ 0 w 147"/>
                <a:gd name="T1" fmla="*/ 0 h 105"/>
                <a:gd name="T2" fmla="*/ 147 w 147"/>
                <a:gd name="T3" fmla="*/ 0 h 105"/>
                <a:gd name="T4" fmla="*/ 147 w 147"/>
                <a:gd name="T5" fmla="*/ 105 h 105"/>
                <a:gd name="T6" fmla="*/ 0 w 147"/>
                <a:gd name="T7" fmla="*/ 105 h 105"/>
                <a:gd name="T8" fmla="*/ 0 w 147"/>
                <a:gd name="T9" fmla="*/ 0 h 105"/>
                <a:gd name="T10" fmla="*/ 0 w 147"/>
                <a:gd name="T11" fmla="*/ 0 h 105"/>
                <a:gd name="T12" fmla="*/ 145 w 147"/>
                <a:gd name="T13" fmla="*/ 0 h 105"/>
                <a:gd name="T14" fmla="*/ 145 w 147"/>
                <a:gd name="T15" fmla="*/ 104 h 105"/>
                <a:gd name="T16" fmla="*/ 0 w 147"/>
                <a:gd name="T17" fmla="*/ 104 h 105"/>
                <a:gd name="T18" fmla="*/ 0 w 147"/>
                <a:gd name="T19" fmla="*/ 0 h 10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47" h="105">
                  <a:moveTo>
                    <a:pt x="0" y="0"/>
                  </a:moveTo>
                  <a:lnTo>
                    <a:pt x="147" y="0"/>
                  </a:lnTo>
                  <a:lnTo>
                    <a:pt x="147" y="105"/>
                  </a:lnTo>
                  <a:lnTo>
                    <a:pt x="0" y="105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45" y="0"/>
                  </a:lnTo>
                  <a:lnTo>
                    <a:pt x="145" y="104"/>
                  </a:lnTo>
                  <a:lnTo>
                    <a:pt x="0" y="1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6D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80" name="Freeform 110">
              <a:extLst>
                <a:ext uri="{FF2B5EF4-FFF2-40B4-BE49-F238E27FC236}">
                  <a16:creationId xmlns:a16="http://schemas.microsoft.com/office/drawing/2014/main" id="{343EB64A-625C-C947-A33C-A7738C0489E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45" cy="104"/>
            </a:xfrm>
            <a:custGeom>
              <a:avLst/>
              <a:gdLst>
                <a:gd name="T0" fmla="*/ 0 w 145"/>
                <a:gd name="T1" fmla="*/ 0 h 104"/>
                <a:gd name="T2" fmla="*/ 145 w 145"/>
                <a:gd name="T3" fmla="*/ 0 h 104"/>
                <a:gd name="T4" fmla="*/ 145 w 145"/>
                <a:gd name="T5" fmla="*/ 104 h 104"/>
                <a:gd name="T6" fmla="*/ 0 w 145"/>
                <a:gd name="T7" fmla="*/ 104 h 104"/>
                <a:gd name="T8" fmla="*/ 0 w 145"/>
                <a:gd name="T9" fmla="*/ 0 h 104"/>
                <a:gd name="T10" fmla="*/ 0 w 145"/>
                <a:gd name="T11" fmla="*/ 0 h 104"/>
                <a:gd name="T12" fmla="*/ 143 w 145"/>
                <a:gd name="T13" fmla="*/ 0 h 104"/>
                <a:gd name="T14" fmla="*/ 143 w 145"/>
                <a:gd name="T15" fmla="*/ 102 h 104"/>
                <a:gd name="T16" fmla="*/ 0 w 145"/>
                <a:gd name="T17" fmla="*/ 102 h 104"/>
                <a:gd name="T18" fmla="*/ 0 w 145"/>
                <a:gd name="T19" fmla="*/ 0 h 10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45" h="104">
                  <a:moveTo>
                    <a:pt x="0" y="0"/>
                  </a:moveTo>
                  <a:lnTo>
                    <a:pt x="145" y="0"/>
                  </a:lnTo>
                  <a:lnTo>
                    <a:pt x="145" y="104"/>
                  </a:lnTo>
                  <a:lnTo>
                    <a:pt x="0" y="10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43" y="0"/>
                  </a:lnTo>
                  <a:lnTo>
                    <a:pt x="143" y="102"/>
                  </a:lnTo>
                  <a:lnTo>
                    <a:pt x="0" y="1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8D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81" name="Freeform 111">
              <a:extLst>
                <a:ext uri="{FF2B5EF4-FFF2-40B4-BE49-F238E27FC236}">
                  <a16:creationId xmlns:a16="http://schemas.microsoft.com/office/drawing/2014/main" id="{7C475227-93BF-274F-9151-C626BA4530D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43" cy="102"/>
            </a:xfrm>
            <a:custGeom>
              <a:avLst/>
              <a:gdLst>
                <a:gd name="T0" fmla="*/ 0 w 143"/>
                <a:gd name="T1" fmla="*/ 0 h 102"/>
                <a:gd name="T2" fmla="*/ 143 w 143"/>
                <a:gd name="T3" fmla="*/ 0 h 102"/>
                <a:gd name="T4" fmla="*/ 143 w 143"/>
                <a:gd name="T5" fmla="*/ 102 h 102"/>
                <a:gd name="T6" fmla="*/ 0 w 143"/>
                <a:gd name="T7" fmla="*/ 102 h 102"/>
                <a:gd name="T8" fmla="*/ 0 w 143"/>
                <a:gd name="T9" fmla="*/ 0 h 102"/>
                <a:gd name="T10" fmla="*/ 0 w 143"/>
                <a:gd name="T11" fmla="*/ 0 h 102"/>
                <a:gd name="T12" fmla="*/ 141 w 143"/>
                <a:gd name="T13" fmla="*/ 0 h 102"/>
                <a:gd name="T14" fmla="*/ 141 w 143"/>
                <a:gd name="T15" fmla="*/ 100 h 102"/>
                <a:gd name="T16" fmla="*/ 0 w 143"/>
                <a:gd name="T17" fmla="*/ 100 h 102"/>
                <a:gd name="T18" fmla="*/ 0 w 143"/>
                <a:gd name="T19" fmla="*/ 0 h 10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43" h="102">
                  <a:moveTo>
                    <a:pt x="0" y="0"/>
                  </a:moveTo>
                  <a:lnTo>
                    <a:pt x="143" y="0"/>
                  </a:lnTo>
                  <a:lnTo>
                    <a:pt x="143" y="102"/>
                  </a:lnTo>
                  <a:lnTo>
                    <a:pt x="0" y="102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41" y="0"/>
                  </a:lnTo>
                  <a:lnTo>
                    <a:pt x="141" y="100"/>
                  </a:lnTo>
                  <a:lnTo>
                    <a:pt x="0" y="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9D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82" name="Freeform 112">
              <a:extLst>
                <a:ext uri="{FF2B5EF4-FFF2-40B4-BE49-F238E27FC236}">
                  <a16:creationId xmlns:a16="http://schemas.microsoft.com/office/drawing/2014/main" id="{6112E41E-C520-9547-98B8-28EA76D8B4E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41" cy="100"/>
            </a:xfrm>
            <a:custGeom>
              <a:avLst/>
              <a:gdLst>
                <a:gd name="T0" fmla="*/ 0 w 141"/>
                <a:gd name="T1" fmla="*/ 0 h 100"/>
                <a:gd name="T2" fmla="*/ 141 w 141"/>
                <a:gd name="T3" fmla="*/ 0 h 100"/>
                <a:gd name="T4" fmla="*/ 141 w 141"/>
                <a:gd name="T5" fmla="*/ 100 h 100"/>
                <a:gd name="T6" fmla="*/ 0 w 141"/>
                <a:gd name="T7" fmla="*/ 100 h 100"/>
                <a:gd name="T8" fmla="*/ 0 w 141"/>
                <a:gd name="T9" fmla="*/ 0 h 100"/>
                <a:gd name="T10" fmla="*/ 0 w 141"/>
                <a:gd name="T11" fmla="*/ 0 h 100"/>
                <a:gd name="T12" fmla="*/ 138 w 141"/>
                <a:gd name="T13" fmla="*/ 0 h 100"/>
                <a:gd name="T14" fmla="*/ 138 w 141"/>
                <a:gd name="T15" fmla="*/ 99 h 100"/>
                <a:gd name="T16" fmla="*/ 0 w 141"/>
                <a:gd name="T17" fmla="*/ 99 h 100"/>
                <a:gd name="T18" fmla="*/ 0 w 141"/>
                <a:gd name="T19" fmla="*/ 0 h 1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41" h="100">
                  <a:moveTo>
                    <a:pt x="0" y="0"/>
                  </a:moveTo>
                  <a:lnTo>
                    <a:pt x="141" y="0"/>
                  </a:lnTo>
                  <a:lnTo>
                    <a:pt x="141" y="100"/>
                  </a:lnTo>
                  <a:lnTo>
                    <a:pt x="0" y="10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38" y="0"/>
                  </a:lnTo>
                  <a:lnTo>
                    <a:pt x="138" y="99"/>
                  </a:lnTo>
                  <a:lnTo>
                    <a:pt x="0" y="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BD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83" name="Freeform 113">
              <a:extLst>
                <a:ext uri="{FF2B5EF4-FFF2-40B4-BE49-F238E27FC236}">
                  <a16:creationId xmlns:a16="http://schemas.microsoft.com/office/drawing/2014/main" id="{A42093DB-44DC-8C40-B530-41AB07CF5D3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38" cy="99"/>
            </a:xfrm>
            <a:custGeom>
              <a:avLst/>
              <a:gdLst>
                <a:gd name="T0" fmla="*/ 0 w 138"/>
                <a:gd name="T1" fmla="*/ 0 h 99"/>
                <a:gd name="T2" fmla="*/ 138 w 138"/>
                <a:gd name="T3" fmla="*/ 0 h 99"/>
                <a:gd name="T4" fmla="*/ 138 w 138"/>
                <a:gd name="T5" fmla="*/ 99 h 99"/>
                <a:gd name="T6" fmla="*/ 0 w 138"/>
                <a:gd name="T7" fmla="*/ 99 h 99"/>
                <a:gd name="T8" fmla="*/ 0 w 138"/>
                <a:gd name="T9" fmla="*/ 0 h 99"/>
                <a:gd name="T10" fmla="*/ 0 w 138"/>
                <a:gd name="T11" fmla="*/ 0 h 99"/>
                <a:gd name="T12" fmla="*/ 136 w 138"/>
                <a:gd name="T13" fmla="*/ 0 h 99"/>
                <a:gd name="T14" fmla="*/ 136 w 138"/>
                <a:gd name="T15" fmla="*/ 97 h 99"/>
                <a:gd name="T16" fmla="*/ 0 w 138"/>
                <a:gd name="T17" fmla="*/ 97 h 99"/>
                <a:gd name="T18" fmla="*/ 0 w 138"/>
                <a:gd name="T19" fmla="*/ 0 h 9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38" h="99">
                  <a:moveTo>
                    <a:pt x="0" y="0"/>
                  </a:moveTo>
                  <a:lnTo>
                    <a:pt x="138" y="0"/>
                  </a:lnTo>
                  <a:lnTo>
                    <a:pt x="138" y="99"/>
                  </a:lnTo>
                  <a:lnTo>
                    <a:pt x="0" y="99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36" y="0"/>
                  </a:lnTo>
                  <a:lnTo>
                    <a:pt x="136" y="97"/>
                  </a:lnTo>
                  <a:lnTo>
                    <a:pt x="0" y="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CD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84" name="Freeform 114">
              <a:extLst>
                <a:ext uri="{FF2B5EF4-FFF2-40B4-BE49-F238E27FC236}">
                  <a16:creationId xmlns:a16="http://schemas.microsoft.com/office/drawing/2014/main" id="{E833A5B7-2434-0943-A859-88A36A7F792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36" cy="97"/>
            </a:xfrm>
            <a:custGeom>
              <a:avLst/>
              <a:gdLst>
                <a:gd name="T0" fmla="*/ 0 w 136"/>
                <a:gd name="T1" fmla="*/ 0 h 97"/>
                <a:gd name="T2" fmla="*/ 136 w 136"/>
                <a:gd name="T3" fmla="*/ 0 h 97"/>
                <a:gd name="T4" fmla="*/ 136 w 136"/>
                <a:gd name="T5" fmla="*/ 97 h 97"/>
                <a:gd name="T6" fmla="*/ 0 w 136"/>
                <a:gd name="T7" fmla="*/ 97 h 97"/>
                <a:gd name="T8" fmla="*/ 0 w 136"/>
                <a:gd name="T9" fmla="*/ 0 h 97"/>
                <a:gd name="T10" fmla="*/ 0 w 136"/>
                <a:gd name="T11" fmla="*/ 0 h 97"/>
                <a:gd name="T12" fmla="*/ 134 w 136"/>
                <a:gd name="T13" fmla="*/ 0 h 97"/>
                <a:gd name="T14" fmla="*/ 134 w 136"/>
                <a:gd name="T15" fmla="*/ 96 h 97"/>
                <a:gd name="T16" fmla="*/ 0 w 136"/>
                <a:gd name="T17" fmla="*/ 96 h 97"/>
                <a:gd name="T18" fmla="*/ 0 w 136"/>
                <a:gd name="T19" fmla="*/ 0 h 9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36" h="97">
                  <a:moveTo>
                    <a:pt x="0" y="0"/>
                  </a:moveTo>
                  <a:lnTo>
                    <a:pt x="136" y="0"/>
                  </a:lnTo>
                  <a:lnTo>
                    <a:pt x="136" y="97"/>
                  </a:lnTo>
                  <a:lnTo>
                    <a:pt x="0" y="97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34" y="0"/>
                  </a:lnTo>
                  <a:lnTo>
                    <a:pt x="134" y="96"/>
                  </a:lnTo>
                  <a:lnTo>
                    <a:pt x="0" y="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ED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85" name="Freeform 115">
              <a:extLst>
                <a:ext uri="{FF2B5EF4-FFF2-40B4-BE49-F238E27FC236}">
                  <a16:creationId xmlns:a16="http://schemas.microsoft.com/office/drawing/2014/main" id="{DB2389B2-1635-F140-858F-4AA2EC90EEA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34" cy="96"/>
            </a:xfrm>
            <a:custGeom>
              <a:avLst/>
              <a:gdLst>
                <a:gd name="T0" fmla="*/ 0 w 134"/>
                <a:gd name="T1" fmla="*/ 0 h 96"/>
                <a:gd name="T2" fmla="*/ 134 w 134"/>
                <a:gd name="T3" fmla="*/ 0 h 96"/>
                <a:gd name="T4" fmla="*/ 134 w 134"/>
                <a:gd name="T5" fmla="*/ 96 h 96"/>
                <a:gd name="T6" fmla="*/ 0 w 134"/>
                <a:gd name="T7" fmla="*/ 96 h 96"/>
                <a:gd name="T8" fmla="*/ 0 w 134"/>
                <a:gd name="T9" fmla="*/ 0 h 96"/>
                <a:gd name="T10" fmla="*/ 0 w 134"/>
                <a:gd name="T11" fmla="*/ 0 h 96"/>
                <a:gd name="T12" fmla="*/ 132 w 134"/>
                <a:gd name="T13" fmla="*/ 0 h 96"/>
                <a:gd name="T14" fmla="*/ 132 w 134"/>
                <a:gd name="T15" fmla="*/ 93 h 96"/>
                <a:gd name="T16" fmla="*/ 0 w 134"/>
                <a:gd name="T17" fmla="*/ 93 h 96"/>
                <a:gd name="T18" fmla="*/ 0 w 134"/>
                <a:gd name="T19" fmla="*/ 0 h 9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34" h="96">
                  <a:moveTo>
                    <a:pt x="0" y="0"/>
                  </a:moveTo>
                  <a:lnTo>
                    <a:pt x="134" y="0"/>
                  </a:lnTo>
                  <a:lnTo>
                    <a:pt x="134" y="96"/>
                  </a:lnTo>
                  <a:lnTo>
                    <a:pt x="0" y="9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32" y="0"/>
                  </a:lnTo>
                  <a:lnTo>
                    <a:pt x="132" y="93"/>
                  </a:lnTo>
                  <a:lnTo>
                    <a:pt x="0" y="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FD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86" name="Freeform 116">
              <a:extLst>
                <a:ext uri="{FF2B5EF4-FFF2-40B4-BE49-F238E27FC236}">
                  <a16:creationId xmlns:a16="http://schemas.microsoft.com/office/drawing/2014/main" id="{C7E45618-FCFD-4846-86E8-141487E01AE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32" cy="93"/>
            </a:xfrm>
            <a:custGeom>
              <a:avLst/>
              <a:gdLst>
                <a:gd name="T0" fmla="*/ 0 w 132"/>
                <a:gd name="T1" fmla="*/ 0 h 93"/>
                <a:gd name="T2" fmla="*/ 132 w 132"/>
                <a:gd name="T3" fmla="*/ 0 h 93"/>
                <a:gd name="T4" fmla="*/ 132 w 132"/>
                <a:gd name="T5" fmla="*/ 93 h 93"/>
                <a:gd name="T6" fmla="*/ 0 w 132"/>
                <a:gd name="T7" fmla="*/ 93 h 93"/>
                <a:gd name="T8" fmla="*/ 0 w 132"/>
                <a:gd name="T9" fmla="*/ 0 h 93"/>
                <a:gd name="T10" fmla="*/ 0 w 132"/>
                <a:gd name="T11" fmla="*/ 0 h 93"/>
                <a:gd name="T12" fmla="*/ 129 w 132"/>
                <a:gd name="T13" fmla="*/ 0 h 93"/>
                <a:gd name="T14" fmla="*/ 129 w 132"/>
                <a:gd name="T15" fmla="*/ 91 h 93"/>
                <a:gd name="T16" fmla="*/ 0 w 132"/>
                <a:gd name="T17" fmla="*/ 91 h 93"/>
                <a:gd name="T18" fmla="*/ 0 w 132"/>
                <a:gd name="T19" fmla="*/ 0 h 9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32" h="93">
                  <a:moveTo>
                    <a:pt x="0" y="0"/>
                  </a:moveTo>
                  <a:lnTo>
                    <a:pt x="132" y="0"/>
                  </a:lnTo>
                  <a:lnTo>
                    <a:pt x="132" y="93"/>
                  </a:lnTo>
                  <a:lnTo>
                    <a:pt x="0" y="93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29" y="0"/>
                  </a:lnTo>
                  <a:lnTo>
                    <a:pt x="129" y="91"/>
                  </a:lnTo>
                  <a:lnTo>
                    <a:pt x="0" y="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0E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87" name="Freeform 117">
              <a:extLst>
                <a:ext uri="{FF2B5EF4-FFF2-40B4-BE49-F238E27FC236}">
                  <a16:creationId xmlns:a16="http://schemas.microsoft.com/office/drawing/2014/main" id="{4B120F6D-4A2A-8A46-A327-CF206132EDF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29" cy="91"/>
            </a:xfrm>
            <a:custGeom>
              <a:avLst/>
              <a:gdLst>
                <a:gd name="T0" fmla="*/ 0 w 129"/>
                <a:gd name="T1" fmla="*/ 0 h 91"/>
                <a:gd name="T2" fmla="*/ 129 w 129"/>
                <a:gd name="T3" fmla="*/ 0 h 91"/>
                <a:gd name="T4" fmla="*/ 129 w 129"/>
                <a:gd name="T5" fmla="*/ 91 h 91"/>
                <a:gd name="T6" fmla="*/ 0 w 129"/>
                <a:gd name="T7" fmla="*/ 91 h 91"/>
                <a:gd name="T8" fmla="*/ 0 w 129"/>
                <a:gd name="T9" fmla="*/ 0 h 91"/>
                <a:gd name="T10" fmla="*/ 0 w 129"/>
                <a:gd name="T11" fmla="*/ 0 h 91"/>
                <a:gd name="T12" fmla="*/ 127 w 129"/>
                <a:gd name="T13" fmla="*/ 0 h 91"/>
                <a:gd name="T14" fmla="*/ 127 w 129"/>
                <a:gd name="T15" fmla="*/ 90 h 91"/>
                <a:gd name="T16" fmla="*/ 0 w 129"/>
                <a:gd name="T17" fmla="*/ 90 h 91"/>
                <a:gd name="T18" fmla="*/ 0 w 129"/>
                <a:gd name="T19" fmla="*/ 0 h 9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29" h="91">
                  <a:moveTo>
                    <a:pt x="0" y="0"/>
                  </a:moveTo>
                  <a:lnTo>
                    <a:pt x="129" y="0"/>
                  </a:lnTo>
                  <a:lnTo>
                    <a:pt x="129" y="91"/>
                  </a:lnTo>
                  <a:lnTo>
                    <a:pt x="0" y="91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27" y="0"/>
                  </a:lnTo>
                  <a:lnTo>
                    <a:pt x="127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E2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88" name="Freeform 118">
              <a:extLst>
                <a:ext uri="{FF2B5EF4-FFF2-40B4-BE49-F238E27FC236}">
                  <a16:creationId xmlns:a16="http://schemas.microsoft.com/office/drawing/2014/main" id="{F570577D-8854-8541-82A4-09094BD2FB4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27" cy="90"/>
            </a:xfrm>
            <a:custGeom>
              <a:avLst/>
              <a:gdLst>
                <a:gd name="T0" fmla="*/ 0 w 127"/>
                <a:gd name="T1" fmla="*/ 0 h 90"/>
                <a:gd name="T2" fmla="*/ 127 w 127"/>
                <a:gd name="T3" fmla="*/ 0 h 90"/>
                <a:gd name="T4" fmla="*/ 127 w 127"/>
                <a:gd name="T5" fmla="*/ 90 h 90"/>
                <a:gd name="T6" fmla="*/ 0 w 127"/>
                <a:gd name="T7" fmla="*/ 90 h 90"/>
                <a:gd name="T8" fmla="*/ 0 w 127"/>
                <a:gd name="T9" fmla="*/ 0 h 90"/>
                <a:gd name="T10" fmla="*/ 0 w 127"/>
                <a:gd name="T11" fmla="*/ 0 h 90"/>
                <a:gd name="T12" fmla="*/ 124 w 127"/>
                <a:gd name="T13" fmla="*/ 0 h 90"/>
                <a:gd name="T14" fmla="*/ 124 w 127"/>
                <a:gd name="T15" fmla="*/ 88 h 90"/>
                <a:gd name="T16" fmla="*/ 0 w 127"/>
                <a:gd name="T17" fmla="*/ 88 h 90"/>
                <a:gd name="T18" fmla="*/ 0 w 127"/>
                <a:gd name="T19" fmla="*/ 0 h 9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27" h="90">
                  <a:moveTo>
                    <a:pt x="0" y="0"/>
                  </a:moveTo>
                  <a:lnTo>
                    <a:pt x="127" y="0"/>
                  </a:lnTo>
                  <a:lnTo>
                    <a:pt x="127" y="90"/>
                  </a:lnTo>
                  <a:lnTo>
                    <a:pt x="0" y="9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24" y="0"/>
                  </a:lnTo>
                  <a:lnTo>
                    <a:pt x="124" y="88"/>
                  </a:lnTo>
                  <a:lnTo>
                    <a:pt x="0" y="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3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89" name="Freeform 119">
              <a:extLst>
                <a:ext uri="{FF2B5EF4-FFF2-40B4-BE49-F238E27FC236}">
                  <a16:creationId xmlns:a16="http://schemas.microsoft.com/office/drawing/2014/main" id="{C1EDF9DA-7ABB-884E-AAF7-CC44ECB0939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24" cy="88"/>
            </a:xfrm>
            <a:custGeom>
              <a:avLst/>
              <a:gdLst>
                <a:gd name="T0" fmla="*/ 0 w 124"/>
                <a:gd name="T1" fmla="*/ 0 h 88"/>
                <a:gd name="T2" fmla="*/ 124 w 124"/>
                <a:gd name="T3" fmla="*/ 0 h 88"/>
                <a:gd name="T4" fmla="*/ 124 w 124"/>
                <a:gd name="T5" fmla="*/ 88 h 88"/>
                <a:gd name="T6" fmla="*/ 0 w 124"/>
                <a:gd name="T7" fmla="*/ 88 h 88"/>
                <a:gd name="T8" fmla="*/ 0 w 124"/>
                <a:gd name="T9" fmla="*/ 0 h 88"/>
                <a:gd name="T10" fmla="*/ 0 w 124"/>
                <a:gd name="T11" fmla="*/ 0 h 88"/>
                <a:gd name="T12" fmla="*/ 121 w 124"/>
                <a:gd name="T13" fmla="*/ 0 h 88"/>
                <a:gd name="T14" fmla="*/ 121 w 124"/>
                <a:gd name="T15" fmla="*/ 87 h 88"/>
                <a:gd name="T16" fmla="*/ 0 w 124"/>
                <a:gd name="T17" fmla="*/ 87 h 88"/>
                <a:gd name="T18" fmla="*/ 0 w 124"/>
                <a:gd name="T19" fmla="*/ 0 h 8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24" h="88">
                  <a:moveTo>
                    <a:pt x="0" y="0"/>
                  </a:moveTo>
                  <a:lnTo>
                    <a:pt x="124" y="0"/>
                  </a:lnTo>
                  <a:lnTo>
                    <a:pt x="124" y="88"/>
                  </a:lnTo>
                  <a:lnTo>
                    <a:pt x="0" y="88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21" y="0"/>
                  </a:lnTo>
                  <a:lnTo>
                    <a:pt x="121" y="87"/>
                  </a:ln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E4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90" name="Freeform 120">
              <a:extLst>
                <a:ext uri="{FF2B5EF4-FFF2-40B4-BE49-F238E27FC236}">
                  <a16:creationId xmlns:a16="http://schemas.microsoft.com/office/drawing/2014/main" id="{A5132295-63F8-2D4E-9343-93FE4998894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21" cy="87"/>
            </a:xfrm>
            <a:custGeom>
              <a:avLst/>
              <a:gdLst>
                <a:gd name="T0" fmla="*/ 0 w 121"/>
                <a:gd name="T1" fmla="*/ 0 h 87"/>
                <a:gd name="T2" fmla="*/ 121 w 121"/>
                <a:gd name="T3" fmla="*/ 0 h 87"/>
                <a:gd name="T4" fmla="*/ 121 w 121"/>
                <a:gd name="T5" fmla="*/ 87 h 87"/>
                <a:gd name="T6" fmla="*/ 0 w 121"/>
                <a:gd name="T7" fmla="*/ 87 h 87"/>
                <a:gd name="T8" fmla="*/ 0 w 121"/>
                <a:gd name="T9" fmla="*/ 0 h 87"/>
                <a:gd name="T10" fmla="*/ 0 w 121"/>
                <a:gd name="T11" fmla="*/ 0 h 87"/>
                <a:gd name="T12" fmla="*/ 119 w 121"/>
                <a:gd name="T13" fmla="*/ 0 h 87"/>
                <a:gd name="T14" fmla="*/ 119 w 121"/>
                <a:gd name="T15" fmla="*/ 85 h 87"/>
                <a:gd name="T16" fmla="*/ 0 w 121"/>
                <a:gd name="T17" fmla="*/ 85 h 87"/>
                <a:gd name="T18" fmla="*/ 0 w 121"/>
                <a:gd name="T19" fmla="*/ 0 h 8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21" h="87">
                  <a:moveTo>
                    <a:pt x="0" y="0"/>
                  </a:moveTo>
                  <a:lnTo>
                    <a:pt x="121" y="0"/>
                  </a:lnTo>
                  <a:lnTo>
                    <a:pt x="121" y="87"/>
                  </a:lnTo>
                  <a:lnTo>
                    <a:pt x="0" y="87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19" y="0"/>
                  </a:lnTo>
                  <a:lnTo>
                    <a:pt x="119" y="85"/>
                  </a:lnTo>
                  <a:lnTo>
                    <a:pt x="0" y="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5E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91" name="Freeform 121">
              <a:extLst>
                <a:ext uri="{FF2B5EF4-FFF2-40B4-BE49-F238E27FC236}">
                  <a16:creationId xmlns:a16="http://schemas.microsoft.com/office/drawing/2014/main" id="{9B3DCF38-61CE-E240-BD87-78A5801F15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19" cy="85"/>
            </a:xfrm>
            <a:custGeom>
              <a:avLst/>
              <a:gdLst>
                <a:gd name="T0" fmla="*/ 0 w 119"/>
                <a:gd name="T1" fmla="*/ 0 h 85"/>
                <a:gd name="T2" fmla="*/ 119 w 119"/>
                <a:gd name="T3" fmla="*/ 0 h 85"/>
                <a:gd name="T4" fmla="*/ 119 w 119"/>
                <a:gd name="T5" fmla="*/ 85 h 85"/>
                <a:gd name="T6" fmla="*/ 0 w 119"/>
                <a:gd name="T7" fmla="*/ 85 h 85"/>
                <a:gd name="T8" fmla="*/ 0 w 119"/>
                <a:gd name="T9" fmla="*/ 0 h 85"/>
                <a:gd name="T10" fmla="*/ 0 w 119"/>
                <a:gd name="T11" fmla="*/ 0 h 85"/>
                <a:gd name="T12" fmla="*/ 117 w 119"/>
                <a:gd name="T13" fmla="*/ 0 h 85"/>
                <a:gd name="T14" fmla="*/ 117 w 119"/>
                <a:gd name="T15" fmla="*/ 83 h 85"/>
                <a:gd name="T16" fmla="*/ 0 w 119"/>
                <a:gd name="T17" fmla="*/ 83 h 85"/>
                <a:gd name="T18" fmla="*/ 0 w 119"/>
                <a:gd name="T19" fmla="*/ 0 h 8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19" h="85">
                  <a:moveTo>
                    <a:pt x="0" y="0"/>
                  </a:moveTo>
                  <a:lnTo>
                    <a:pt x="119" y="0"/>
                  </a:lnTo>
                  <a:lnTo>
                    <a:pt x="119" y="85"/>
                  </a:lnTo>
                  <a:lnTo>
                    <a:pt x="0" y="85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17" y="0"/>
                  </a:lnTo>
                  <a:lnTo>
                    <a:pt x="117" y="83"/>
                  </a:lnTo>
                  <a:lnTo>
                    <a:pt x="0" y="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6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92" name="Freeform 122">
              <a:extLst>
                <a:ext uri="{FF2B5EF4-FFF2-40B4-BE49-F238E27FC236}">
                  <a16:creationId xmlns:a16="http://schemas.microsoft.com/office/drawing/2014/main" id="{554F39CF-2996-8542-9349-0549D841136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17" cy="83"/>
            </a:xfrm>
            <a:custGeom>
              <a:avLst/>
              <a:gdLst>
                <a:gd name="T0" fmla="*/ 0 w 117"/>
                <a:gd name="T1" fmla="*/ 0 h 83"/>
                <a:gd name="T2" fmla="*/ 117 w 117"/>
                <a:gd name="T3" fmla="*/ 0 h 83"/>
                <a:gd name="T4" fmla="*/ 117 w 117"/>
                <a:gd name="T5" fmla="*/ 83 h 83"/>
                <a:gd name="T6" fmla="*/ 0 w 117"/>
                <a:gd name="T7" fmla="*/ 83 h 83"/>
                <a:gd name="T8" fmla="*/ 0 w 117"/>
                <a:gd name="T9" fmla="*/ 0 h 83"/>
                <a:gd name="T10" fmla="*/ 0 w 117"/>
                <a:gd name="T11" fmla="*/ 0 h 83"/>
                <a:gd name="T12" fmla="*/ 115 w 117"/>
                <a:gd name="T13" fmla="*/ 0 h 83"/>
                <a:gd name="T14" fmla="*/ 115 w 117"/>
                <a:gd name="T15" fmla="*/ 82 h 83"/>
                <a:gd name="T16" fmla="*/ 0 w 117"/>
                <a:gd name="T17" fmla="*/ 82 h 83"/>
                <a:gd name="T18" fmla="*/ 0 w 117"/>
                <a:gd name="T19" fmla="*/ 0 h 8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17" h="83">
                  <a:moveTo>
                    <a:pt x="0" y="0"/>
                  </a:moveTo>
                  <a:lnTo>
                    <a:pt x="117" y="0"/>
                  </a:lnTo>
                  <a:lnTo>
                    <a:pt x="117" y="83"/>
                  </a:lnTo>
                  <a:lnTo>
                    <a:pt x="0" y="83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15" y="0"/>
                  </a:lnTo>
                  <a:lnTo>
                    <a:pt x="115" y="82"/>
                  </a:lnTo>
                  <a:lnTo>
                    <a:pt x="0" y="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7E7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93" name="Freeform 123">
              <a:extLst>
                <a:ext uri="{FF2B5EF4-FFF2-40B4-BE49-F238E27FC236}">
                  <a16:creationId xmlns:a16="http://schemas.microsoft.com/office/drawing/2014/main" id="{006052AA-1005-2B47-8051-52B16B22BFB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15" cy="82"/>
            </a:xfrm>
            <a:custGeom>
              <a:avLst/>
              <a:gdLst>
                <a:gd name="T0" fmla="*/ 0 w 115"/>
                <a:gd name="T1" fmla="*/ 0 h 82"/>
                <a:gd name="T2" fmla="*/ 115 w 115"/>
                <a:gd name="T3" fmla="*/ 0 h 82"/>
                <a:gd name="T4" fmla="*/ 115 w 115"/>
                <a:gd name="T5" fmla="*/ 82 h 82"/>
                <a:gd name="T6" fmla="*/ 0 w 115"/>
                <a:gd name="T7" fmla="*/ 82 h 82"/>
                <a:gd name="T8" fmla="*/ 0 w 115"/>
                <a:gd name="T9" fmla="*/ 0 h 82"/>
                <a:gd name="T10" fmla="*/ 0 w 115"/>
                <a:gd name="T11" fmla="*/ 0 h 82"/>
                <a:gd name="T12" fmla="*/ 112 w 115"/>
                <a:gd name="T13" fmla="*/ 0 h 82"/>
                <a:gd name="T14" fmla="*/ 112 w 115"/>
                <a:gd name="T15" fmla="*/ 80 h 82"/>
                <a:gd name="T16" fmla="*/ 0 w 115"/>
                <a:gd name="T17" fmla="*/ 80 h 82"/>
                <a:gd name="T18" fmla="*/ 0 w 115"/>
                <a:gd name="T19" fmla="*/ 0 h 8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15" h="82">
                  <a:moveTo>
                    <a:pt x="0" y="0"/>
                  </a:moveTo>
                  <a:lnTo>
                    <a:pt x="115" y="0"/>
                  </a:lnTo>
                  <a:lnTo>
                    <a:pt x="115" y="82"/>
                  </a:lnTo>
                  <a:lnTo>
                    <a:pt x="0" y="82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12" y="0"/>
                  </a:lnTo>
                  <a:lnTo>
                    <a:pt x="112" y="80"/>
                  </a:lnTo>
                  <a:lnTo>
                    <a:pt x="0" y="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E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94" name="Freeform 124">
              <a:extLst>
                <a:ext uri="{FF2B5EF4-FFF2-40B4-BE49-F238E27FC236}">
                  <a16:creationId xmlns:a16="http://schemas.microsoft.com/office/drawing/2014/main" id="{74D3D4E8-E8B4-0F46-81BD-E915CD2685D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12" cy="80"/>
            </a:xfrm>
            <a:custGeom>
              <a:avLst/>
              <a:gdLst>
                <a:gd name="T0" fmla="*/ 0 w 112"/>
                <a:gd name="T1" fmla="*/ 0 h 80"/>
                <a:gd name="T2" fmla="*/ 112 w 112"/>
                <a:gd name="T3" fmla="*/ 0 h 80"/>
                <a:gd name="T4" fmla="*/ 112 w 112"/>
                <a:gd name="T5" fmla="*/ 80 h 80"/>
                <a:gd name="T6" fmla="*/ 0 w 112"/>
                <a:gd name="T7" fmla="*/ 80 h 80"/>
                <a:gd name="T8" fmla="*/ 0 w 112"/>
                <a:gd name="T9" fmla="*/ 0 h 80"/>
                <a:gd name="T10" fmla="*/ 0 w 112"/>
                <a:gd name="T11" fmla="*/ 0 h 80"/>
                <a:gd name="T12" fmla="*/ 110 w 112"/>
                <a:gd name="T13" fmla="*/ 0 h 80"/>
                <a:gd name="T14" fmla="*/ 110 w 112"/>
                <a:gd name="T15" fmla="*/ 79 h 80"/>
                <a:gd name="T16" fmla="*/ 0 w 112"/>
                <a:gd name="T17" fmla="*/ 79 h 80"/>
                <a:gd name="T18" fmla="*/ 0 w 112"/>
                <a:gd name="T19" fmla="*/ 0 h 8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12" h="80">
                  <a:moveTo>
                    <a:pt x="0" y="0"/>
                  </a:moveTo>
                  <a:lnTo>
                    <a:pt x="112" y="0"/>
                  </a:lnTo>
                  <a:lnTo>
                    <a:pt x="112" y="80"/>
                  </a:lnTo>
                  <a:lnTo>
                    <a:pt x="0" y="8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10" y="0"/>
                  </a:lnTo>
                  <a:lnTo>
                    <a:pt x="110" y="79"/>
                  </a:lnTo>
                  <a:lnTo>
                    <a:pt x="0" y="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9E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95" name="Freeform 125">
              <a:extLst>
                <a:ext uri="{FF2B5EF4-FFF2-40B4-BE49-F238E27FC236}">
                  <a16:creationId xmlns:a16="http://schemas.microsoft.com/office/drawing/2014/main" id="{AAA29661-43CF-C142-9DBC-E78999E0713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10" cy="79"/>
            </a:xfrm>
            <a:custGeom>
              <a:avLst/>
              <a:gdLst>
                <a:gd name="T0" fmla="*/ 0 w 110"/>
                <a:gd name="T1" fmla="*/ 0 h 79"/>
                <a:gd name="T2" fmla="*/ 110 w 110"/>
                <a:gd name="T3" fmla="*/ 0 h 79"/>
                <a:gd name="T4" fmla="*/ 110 w 110"/>
                <a:gd name="T5" fmla="*/ 79 h 79"/>
                <a:gd name="T6" fmla="*/ 0 w 110"/>
                <a:gd name="T7" fmla="*/ 79 h 79"/>
                <a:gd name="T8" fmla="*/ 0 w 110"/>
                <a:gd name="T9" fmla="*/ 0 h 79"/>
                <a:gd name="T10" fmla="*/ 0 w 110"/>
                <a:gd name="T11" fmla="*/ 0 h 79"/>
                <a:gd name="T12" fmla="*/ 108 w 110"/>
                <a:gd name="T13" fmla="*/ 0 h 79"/>
                <a:gd name="T14" fmla="*/ 108 w 110"/>
                <a:gd name="T15" fmla="*/ 76 h 79"/>
                <a:gd name="T16" fmla="*/ 0 w 110"/>
                <a:gd name="T17" fmla="*/ 76 h 79"/>
                <a:gd name="T18" fmla="*/ 0 w 110"/>
                <a:gd name="T19" fmla="*/ 0 h 7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10" h="79">
                  <a:moveTo>
                    <a:pt x="0" y="0"/>
                  </a:moveTo>
                  <a:lnTo>
                    <a:pt x="110" y="0"/>
                  </a:lnTo>
                  <a:lnTo>
                    <a:pt x="110" y="79"/>
                  </a:lnTo>
                  <a:lnTo>
                    <a:pt x="0" y="79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08" y="0"/>
                  </a:lnTo>
                  <a:lnTo>
                    <a:pt x="108" y="76"/>
                  </a:lnTo>
                  <a:lnTo>
                    <a:pt x="0" y="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AE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96" name="Freeform 126">
              <a:extLst>
                <a:ext uri="{FF2B5EF4-FFF2-40B4-BE49-F238E27FC236}">
                  <a16:creationId xmlns:a16="http://schemas.microsoft.com/office/drawing/2014/main" id="{E91B4B8B-E24A-8943-9129-989C88E7E91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08" cy="76"/>
            </a:xfrm>
            <a:custGeom>
              <a:avLst/>
              <a:gdLst>
                <a:gd name="T0" fmla="*/ 0 w 108"/>
                <a:gd name="T1" fmla="*/ 0 h 76"/>
                <a:gd name="T2" fmla="*/ 108 w 108"/>
                <a:gd name="T3" fmla="*/ 0 h 76"/>
                <a:gd name="T4" fmla="*/ 108 w 108"/>
                <a:gd name="T5" fmla="*/ 76 h 76"/>
                <a:gd name="T6" fmla="*/ 0 w 108"/>
                <a:gd name="T7" fmla="*/ 76 h 76"/>
                <a:gd name="T8" fmla="*/ 0 w 108"/>
                <a:gd name="T9" fmla="*/ 0 h 76"/>
                <a:gd name="T10" fmla="*/ 0 w 108"/>
                <a:gd name="T11" fmla="*/ 0 h 76"/>
                <a:gd name="T12" fmla="*/ 105 w 108"/>
                <a:gd name="T13" fmla="*/ 0 h 76"/>
                <a:gd name="T14" fmla="*/ 105 w 108"/>
                <a:gd name="T15" fmla="*/ 74 h 76"/>
                <a:gd name="T16" fmla="*/ 0 w 108"/>
                <a:gd name="T17" fmla="*/ 74 h 76"/>
                <a:gd name="T18" fmla="*/ 0 w 108"/>
                <a:gd name="T19" fmla="*/ 0 h 7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08" h="76">
                  <a:moveTo>
                    <a:pt x="0" y="0"/>
                  </a:moveTo>
                  <a:lnTo>
                    <a:pt x="108" y="0"/>
                  </a:lnTo>
                  <a:lnTo>
                    <a:pt x="108" y="76"/>
                  </a:lnTo>
                  <a:lnTo>
                    <a:pt x="0" y="7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05" y="0"/>
                  </a:lnTo>
                  <a:lnTo>
                    <a:pt x="105" y="74"/>
                  </a:lnTo>
                  <a:lnTo>
                    <a:pt x="0" y="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BE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97" name="Freeform 127">
              <a:extLst>
                <a:ext uri="{FF2B5EF4-FFF2-40B4-BE49-F238E27FC236}">
                  <a16:creationId xmlns:a16="http://schemas.microsoft.com/office/drawing/2014/main" id="{2E8FC526-F550-2443-A703-0E081A45360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05" cy="74"/>
            </a:xfrm>
            <a:custGeom>
              <a:avLst/>
              <a:gdLst>
                <a:gd name="T0" fmla="*/ 0 w 105"/>
                <a:gd name="T1" fmla="*/ 0 h 74"/>
                <a:gd name="T2" fmla="*/ 105 w 105"/>
                <a:gd name="T3" fmla="*/ 0 h 74"/>
                <a:gd name="T4" fmla="*/ 105 w 105"/>
                <a:gd name="T5" fmla="*/ 74 h 74"/>
                <a:gd name="T6" fmla="*/ 0 w 105"/>
                <a:gd name="T7" fmla="*/ 74 h 74"/>
                <a:gd name="T8" fmla="*/ 0 w 105"/>
                <a:gd name="T9" fmla="*/ 0 h 74"/>
                <a:gd name="T10" fmla="*/ 0 w 105"/>
                <a:gd name="T11" fmla="*/ 0 h 74"/>
                <a:gd name="T12" fmla="*/ 103 w 105"/>
                <a:gd name="T13" fmla="*/ 0 h 74"/>
                <a:gd name="T14" fmla="*/ 103 w 105"/>
                <a:gd name="T15" fmla="*/ 73 h 74"/>
                <a:gd name="T16" fmla="*/ 0 w 105"/>
                <a:gd name="T17" fmla="*/ 73 h 74"/>
                <a:gd name="T18" fmla="*/ 0 w 105"/>
                <a:gd name="T19" fmla="*/ 0 h 7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05" h="74">
                  <a:moveTo>
                    <a:pt x="0" y="0"/>
                  </a:moveTo>
                  <a:lnTo>
                    <a:pt x="105" y="0"/>
                  </a:lnTo>
                  <a:lnTo>
                    <a:pt x="105" y="74"/>
                  </a:lnTo>
                  <a:lnTo>
                    <a:pt x="0" y="7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03" y="0"/>
                  </a:lnTo>
                  <a:lnTo>
                    <a:pt x="103" y="73"/>
                  </a:lnTo>
                  <a:lnTo>
                    <a:pt x="0" y="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CE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98" name="Freeform 128">
              <a:extLst>
                <a:ext uri="{FF2B5EF4-FFF2-40B4-BE49-F238E27FC236}">
                  <a16:creationId xmlns:a16="http://schemas.microsoft.com/office/drawing/2014/main" id="{5EF4499D-22D0-2A40-8D23-DF90C2CD85C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03" cy="73"/>
            </a:xfrm>
            <a:custGeom>
              <a:avLst/>
              <a:gdLst>
                <a:gd name="T0" fmla="*/ 0 w 103"/>
                <a:gd name="T1" fmla="*/ 0 h 73"/>
                <a:gd name="T2" fmla="*/ 103 w 103"/>
                <a:gd name="T3" fmla="*/ 0 h 73"/>
                <a:gd name="T4" fmla="*/ 103 w 103"/>
                <a:gd name="T5" fmla="*/ 73 h 73"/>
                <a:gd name="T6" fmla="*/ 0 w 103"/>
                <a:gd name="T7" fmla="*/ 73 h 73"/>
                <a:gd name="T8" fmla="*/ 0 w 103"/>
                <a:gd name="T9" fmla="*/ 0 h 73"/>
                <a:gd name="T10" fmla="*/ 0 w 103"/>
                <a:gd name="T11" fmla="*/ 0 h 73"/>
                <a:gd name="T12" fmla="*/ 100 w 103"/>
                <a:gd name="T13" fmla="*/ 0 h 73"/>
                <a:gd name="T14" fmla="*/ 100 w 103"/>
                <a:gd name="T15" fmla="*/ 71 h 73"/>
                <a:gd name="T16" fmla="*/ 0 w 103"/>
                <a:gd name="T17" fmla="*/ 71 h 73"/>
                <a:gd name="T18" fmla="*/ 0 w 103"/>
                <a:gd name="T19" fmla="*/ 0 h 7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03" h="73">
                  <a:moveTo>
                    <a:pt x="0" y="0"/>
                  </a:moveTo>
                  <a:lnTo>
                    <a:pt x="103" y="0"/>
                  </a:lnTo>
                  <a:lnTo>
                    <a:pt x="103" y="73"/>
                  </a:lnTo>
                  <a:lnTo>
                    <a:pt x="0" y="73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00" y="0"/>
                  </a:lnTo>
                  <a:lnTo>
                    <a:pt x="100" y="71"/>
                  </a:lnTo>
                  <a:lnTo>
                    <a:pt x="0" y="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E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99" name="Freeform 129">
              <a:extLst>
                <a:ext uri="{FF2B5EF4-FFF2-40B4-BE49-F238E27FC236}">
                  <a16:creationId xmlns:a16="http://schemas.microsoft.com/office/drawing/2014/main" id="{3F420EF3-986F-5642-8EF7-5ECC61B2E9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00" cy="71"/>
            </a:xfrm>
            <a:custGeom>
              <a:avLst/>
              <a:gdLst>
                <a:gd name="T0" fmla="*/ 0 w 100"/>
                <a:gd name="T1" fmla="*/ 0 h 71"/>
                <a:gd name="T2" fmla="*/ 100 w 100"/>
                <a:gd name="T3" fmla="*/ 0 h 71"/>
                <a:gd name="T4" fmla="*/ 100 w 100"/>
                <a:gd name="T5" fmla="*/ 71 h 71"/>
                <a:gd name="T6" fmla="*/ 0 w 100"/>
                <a:gd name="T7" fmla="*/ 71 h 71"/>
                <a:gd name="T8" fmla="*/ 0 w 100"/>
                <a:gd name="T9" fmla="*/ 0 h 71"/>
                <a:gd name="T10" fmla="*/ 0 w 100"/>
                <a:gd name="T11" fmla="*/ 0 h 71"/>
                <a:gd name="T12" fmla="*/ 98 w 100"/>
                <a:gd name="T13" fmla="*/ 0 h 71"/>
                <a:gd name="T14" fmla="*/ 98 w 100"/>
                <a:gd name="T15" fmla="*/ 70 h 71"/>
                <a:gd name="T16" fmla="*/ 0 w 100"/>
                <a:gd name="T17" fmla="*/ 70 h 71"/>
                <a:gd name="T18" fmla="*/ 0 w 100"/>
                <a:gd name="T19" fmla="*/ 0 h 7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00" h="71">
                  <a:moveTo>
                    <a:pt x="0" y="0"/>
                  </a:moveTo>
                  <a:lnTo>
                    <a:pt x="100" y="0"/>
                  </a:lnTo>
                  <a:lnTo>
                    <a:pt x="100" y="71"/>
                  </a:lnTo>
                  <a:lnTo>
                    <a:pt x="0" y="71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98" y="0"/>
                  </a:lnTo>
                  <a:lnTo>
                    <a:pt x="98" y="70"/>
                  </a:lnTo>
                  <a:lnTo>
                    <a:pt x="0" y="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EE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00" name="Freeform 130">
              <a:extLst>
                <a:ext uri="{FF2B5EF4-FFF2-40B4-BE49-F238E27FC236}">
                  <a16:creationId xmlns:a16="http://schemas.microsoft.com/office/drawing/2014/main" id="{90534340-AC7A-4647-8998-DDAF99CFBE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98" cy="70"/>
            </a:xfrm>
            <a:custGeom>
              <a:avLst/>
              <a:gdLst>
                <a:gd name="T0" fmla="*/ 0 w 98"/>
                <a:gd name="T1" fmla="*/ 0 h 70"/>
                <a:gd name="T2" fmla="*/ 98 w 98"/>
                <a:gd name="T3" fmla="*/ 0 h 70"/>
                <a:gd name="T4" fmla="*/ 98 w 98"/>
                <a:gd name="T5" fmla="*/ 70 h 70"/>
                <a:gd name="T6" fmla="*/ 0 w 98"/>
                <a:gd name="T7" fmla="*/ 70 h 70"/>
                <a:gd name="T8" fmla="*/ 0 w 98"/>
                <a:gd name="T9" fmla="*/ 0 h 70"/>
                <a:gd name="T10" fmla="*/ 0 w 98"/>
                <a:gd name="T11" fmla="*/ 0 h 70"/>
                <a:gd name="T12" fmla="*/ 95 w 98"/>
                <a:gd name="T13" fmla="*/ 0 h 70"/>
                <a:gd name="T14" fmla="*/ 95 w 98"/>
                <a:gd name="T15" fmla="*/ 68 h 70"/>
                <a:gd name="T16" fmla="*/ 0 w 98"/>
                <a:gd name="T17" fmla="*/ 68 h 70"/>
                <a:gd name="T18" fmla="*/ 0 w 98"/>
                <a:gd name="T19" fmla="*/ 0 h 7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8" h="70">
                  <a:moveTo>
                    <a:pt x="0" y="0"/>
                  </a:moveTo>
                  <a:lnTo>
                    <a:pt x="98" y="0"/>
                  </a:lnTo>
                  <a:lnTo>
                    <a:pt x="98" y="70"/>
                  </a:lnTo>
                  <a:lnTo>
                    <a:pt x="0" y="7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95" y="0"/>
                  </a:lnTo>
                  <a:lnTo>
                    <a:pt x="95" y="68"/>
                  </a:lnTo>
                  <a:lnTo>
                    <a:pt x="0" y="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FE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01" name="Freeform 131">
              <a:extLst>
                <a:ext uri="{FF2B5EF4-FFF2-40B4-BE49-F238E27FC236}">
                  <a16:creationId xmlns:a16="http://schemas.microsoft.com/office/drawing/2014/main" id="{072F1A21-7F08-7B48-BAAA-0A1960C17F5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95" cy="68"/>
            </a:xfrm>
            <a:custGeom>
              <a:avLst/>
              <a:gdLst>
                <a:gd name="T0" fmla="*/ 0 w 95"/>
                <a:gd name="T1" fmla="*/ 0 h 68"/>
                <a:gd name="T2" fmla="*/ 95 w 95"/>
                <a:gd name="T3" fmla="*/ 0 h 68"/>
                <a:gd name="T4" fmla="*/ 95 w 95"/>
                <a:gd name="T5" fmla="*/ 68 h 68"/>
                <a:gd name="T6" fmla="*/ 0 w 95"/>
                <a:gd name="T7" fmla="*/ 68 h 68"/>
                <a:gd name="T8" fmla="*/ 0 w 95"/>
                <a:gd name="T9" fmla="*/ 0 h 68"/>
                <a:gd name="T10" fmla="*/ 0 w 95"/>
                <a:gd name="T11" fmla="*/ 0 h 68"/>
                <a:gd name="T12" fmla="*/ 93 w 95"/>
                <a:gd name="T13" fmla="*/ 0 h 68"/>
                <a:gd name="T14" fmla="*/ 93 w 95"/>
                <a:gd name="T15" fmla="*/ 66 h 68"/>
                <a:gd name="T16" fmla="*/ 0 w 95"/>
                <a:gd name="T17" fmla="*/ 66 h 68"/>
                <a:gd name="T18" fmla="*/ 0 w 95"/>
                <a:gd name="T19" fmla="*/ 0 h 6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5" h="68">
                  <a:moveTo>
                    <a:pt x="0" y="0"/>
                  </a:moveTo>
                  <a:lnTo>
                    <a:pt x="95" y="0"/>
                  </a:lnTo>
                  <a:lnTo>
                    <a:pt x="95" y="68"/>
                  </a:lnTo>
                  <a:lnTo>
                    <a:pt x="0" y="68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93" y="0"/>
                  </a:lnTo>
                  <a:lnTo>
                    <a:pt x="93" y="66"/>
                  </a:lnTo>
                  <a:lnTo>
                    <a:pt x="0" y="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F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02" name="Freeform 132">
              <a:extLst>
                <a:ext uri="{FF2B5EF4-FFF2-40B4-BE49-F238E27FC236}">
                  <a16:creationId xmlns:a16="http://schemas.microsoft.com/office/drawing/2014/main" id="{C51619DB-AD02-ED43-855F-A42BF2BF27B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93" cy="66"/>
            </a:xfrm>
            <a:custGeom>
              <a:avLst/>
              <a:gdLst>
                <a:gd name="T0" fmla="*/ 0 w 93"/>
                <a:gd name="T1" fmla="*/ 0 h 66"/>
                <a:gd name="T2" fmla="*/ 93 w 93"/>
                <a:gd name="T3" fmla="*/ 0 h 66"/>
                <a:gd name="T4" fmla="*/ 93 w 93"/>
                <a:gd name="T5" fmla="*/ 66 h 66"/>
                <a:gd name="T6" fmla="*/ 0 w 93"/>
                <a:gd name="T7" fmla="*/ 66 h 66"/>
                <a:gd name="T8" fmla="*/ 0 w 93"/>
                <a:gd name="T9" fmla="*/ 0 h 66"/>
                <a:gd name="T10" fmla="*/ 0 w 93"/>
                <a:gd name="T11" fmla="*/ 0 h 66"/>
                <a:gd name="T12" fmla="*/ 91 w 93"/>
                <a:gd name="T13" fmla="*/ 0 h 66"/>
                <a:gd name="T14" fmla="*/ 91 w 93"/>
                <a:gd name="T15" fmla="*/ 65 h 66"/>
                <a:gd name="T16" fmla="*/ 0 w 93"/>
                <a:gd name="T17" fmla="*/ 65 h 66"/>
                <a:gd name="T18" fmla="*/ 0 w 93"/>
                <a:gd name="T19" fmla="*/ 0 h 6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3" h="66">
                  <a:moveTo>
                    <a:pt x="0" y="0"/>
                  </a:moveTo>
                  <a:lnTo>
                    <a:pt x="93" y="0"/>
                  </a:lnTo>
                  <a:lnTo>
                    <a:pt x="93" y="66"/>
                  </a:lnTo>
                  <a:lnTo>
                    <a:pt x="0" y="6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91" y="0"/>
                  </a:lnTo>
                  <a:lnTo>
                    <a:pt x="91" y="65"/>
                  </a:lnTo>
                  <a:lnTo>
                    <a:pt x="0" y="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F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03" name="Freeform 133">
              <a:extLst>
                <a:ext uri="{FF2B5EF4-FFF2-40B4-BE49-F238E27FC236}">
                  <a16:creationId xmlns:a16="http://schemas.microsoft.com/office/drawing/2014/main" id="{499CB317-E4E6-BB4C-A623-CA8F6F46AE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91" cy="65"/>
            </a:xfrm>
            <a:custGeom>
              <a:avLst/>
              <a:gdLst>
                <a:gd name="T0" fmla="*/ 0 w 91"/>
                <a:gd name="T1" fmla="*/ 0 h 65"/>
                <a:gd name="T2" fmla="*/ 91 w 91"/>
                <a:gd name="T3" fmla="*/ 0 h 65"/>
                <a:gd name="T4" fmla="*/ 91 w 91"/>
                <a:gd name="T5" fmla="*/ 65 h 65"/>
                <a:gd name="T6" fmla="*/ 0 w 91"/>
                <a:gd name="T7" fmla="*/ 65 h 65"/>
                <a:gd name="T8" fmla="*/ 0 w 91"/>
                <a:gd name="T9" fmla="*/ 0 h 65"/>
                <a:gd name="T10" fmla="*/ 0 w 91"/>
                <a:gd name="T11" fmla="*/ 0 h 65"/>
                <a:gd name="T12" fmla="*/ 89 w 91"/>
                <a:gd name="T13" fmla="*/ 0 h 65"/>
                <a:gd name="T14" fmla="*/ 89 w 91"/>
                <a:gd name="T15" fmla="*/ 63 h 65"/>
                <a:gd name="T16" fmla="*/ 0 w 91"/>
                <a:gd name="T17" fmla="*/ 63 h 65"/>
                <a:gd name="T18" fmla="*/ 0 w 91"/>
                <a:gd name="T19" fmla="*/ 0 h 6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1" h="65">
                  <a:moveTo>
                    <a:pt x="0" y="0"/>
                  </a:moveTo>
                  <a:lnTo>
                    <a:pt x="91" y="0"/>
                  </a:lnTo>
                  <a:lnTo>
                    <a:pt x="91" y="65"/>
                  </a:lnTo>
                  <a:lnTo>
                    <a:pt x="0" y="65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9" y="0"/>
                  </a:lnTo>
                  <a:lnTo>
                    <a:pt x="89" y="63"/>
                  </a:lnTo>
                  <a:lnTo>
                    <a:pt x="0" y="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F1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04" name="Freeform 134">
              <a:extLst>
                <a:ext uri="{FF2B5EF4-FFF2-40B4-BE49-F238E27FC236}">
                  <a16:creationId xmlns:a16="http://schemas.microsoft.com/office/drawing/2014/main" id="{4A10AA5C-BF30-F742-A3F1-626A7B8A357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89" cy="63"/>
            </a:xfrm>
            <a:custGeom>
              <a:avLst/>
              <a:gdLst>
                <a:gd name="T0" fmla="*/ 0 w 89"/>
                <a:gd name="T1" fmla="*/ 0 h 63"/>
                <a:gd name="T2" fmla="*/ 89 w 89"/>
                <a:gd name="T3" fmla="*/ 0 h 63"/>
                <a:gd name="T4" fmla="*/ 89 w 89"/>
                <a:gd name="T5" fmla="*/ 63 h 63"/>
                <a:gd name="T6" fmla="*/ 0 w 89"/>
                <a:gd name="T7" fmla="*/ 63 h 63"/>
                <a:gd name="T8" fmla="*/ 0 w 89"/>
                <a:gd name="T9" fmla="*/ 0 h 63"/>
                <a:gd name="T10" fmla="*/ 0 w 89"/>
                <a:gd name="T11" fmla="*/ 0 h 63"/>
                <a:gd name="T12" fmla="*/ 86 w 89"/>
                <a:gd name="T13" fmla="*/ 0 h 63"/>
                <a:gd name="T14" fmla="*/ 86 w 89"/>
                <a:gd name="T15" fmla="*/ 61 h 63"/>
                <a:gd name="T16" fmla="*/ 0 w 89"/>
                <a:gd name="T17" fmla="*/ 61 h 63"/>
                <a:gd name="T18" fmla="*/ 0 w 89"/>
                <a:gd name="T19" fmla="*/ 0 h 6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9" h="63">
                  <a:moveTo>
                    <a:pt x="0" y="0"/>
                  </a:moveTo>
                  <a:lnTo>
                    <a:pt x="89" y="0"/>
                  </a:lnTo>
                  <a:lnTo>
                    <a:pt x="89" y="63"/>
                  </a:lnTo>
                  <a:lnTo>
                    <a:pt x="0" y="63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" y="0"/>
                  </a:lnTo>
                  <a:lnTo>
                    <a:pt x="86" y="61"/>
                  </a:lnTo>
                  <a:lnTo>
                    <a:pt x="0" y="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F2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05" name="Freeform 135">
              <a:extLst>
                <a:ext uri="{FF2B5EF4-FFF2-40B4-BE49-F238E27FC236}">
                  <a16:creationId xmlns:a16="http://schemas.microsoft.com/office/drawing/2014/main" id="{509BFD96-8EEA-3445-B9B4-F307F2AC296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86" cy="61"/>
            </a:xfrm>
            <a:custGeom>
              <a:avLst/>
              <a:gdLst>
                <a:gd name="T0" fmla="*/ 0 w 86"/>
                <a:gd name="T1" fmla="*/ 0 h 61"/>
                <a:gd name="T2" fmla="*/ 86 w 86"/>
                <a:gd name="T3" fmla="*/ 0 h 61"/>
                <a:gd name="T4" fmla="*/ 86 w 86"/>
                <a:gd name="T5" fmla="*/ 61 h 61"/>
                <a:gd name="T6" fmla="*/ 0 w 86"/>
                <a:gd name="T7" fmla="*/ 61 h 61"/>
                <a:gd name="T8" fmla="*/ 0 w 86"/>
                <a:gd name="T9" fmla="*/ 0 h 61"/>
                <a:gd name="T10" fmla="*/ 0 w 86"/>
                <a:gd name="T11" fmla="*/ 0 h 61"/>
                <a:gd name="T12" fmla="*/ 84 w 86"/>
                <a:gd name="T13" fmla="*/ 0 h 61"/>
                <a:gd name="T14" fmla="*/ 84 w 86"/>
                <a:gd name="T15" fmla="*/ 60 h 61"/>
                <a:gd name="T16" fmla="*/ 0 w 86"/>
                <a:gd name="T17" fmla="*/ 60 h 61"/>
                <a:gd name="T18" fmla="*/ 0 w 86"/>
                <a:gd name="T19" fmla="*/ 0 h 6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" h="61">
                  <a:moveTo>
                    <a:pt x="0" y="0"/>
                  </a:moveTo>
                  <a:lnTo>
                    <a:pt x="86" y="0"/>
                  </a:lnTo>
                  <a:lnTo>
                    <a:pt x="86" y="61"/>
                  </a:lnTo>
                  <a:lnTo>
                    <a:pt x="0" y="61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4" y="0"/>
                  </a:lnTo>
                  <a:lnTo>
                    <a:pt x="84" y="60"/>
                  </a:lnTo>
                  <a:lnTo>
                    <a:pt x="0" y="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F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06" name="Freeform 136">
              <a:extLst>
                <a:ext uri="{FF2B5EF4-FFF2-40B4-BE49-F238E27FC236}">
                  <a16:creationId xmlns:a16="http://schemas.microsoft.com/office/drawing/2014/main" id="{2D763728-832F-5643-8168-84E692CB5AD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84" cy="60"/>
            </a:xfrm>
            <a:custGeom>
              <a:avLst/>
              <a:gdLst>
                <a:gd name="T0" fmla="*/ 0 w 84"/>
                <a:gd name="T1" fmla="*/ 0 h 60"/>
                <a:gd name="T2" fmla="*/ 84 w 84"/>
                <a:gd name="T3" fmla="*/ 0 h 60"/>
                <a:gd name="T4" fmla="*/ 84 w 84"/>
                <a:gd name="T5" fmla="*/ 60 h 60"/>
                <a:gd name="T6" fmla="*/ 0 w 84"/>
                <a:gd name="T7" fmla="*/ 60 h 60"/>
                <a:gd name="T8" fmla="*/ 0 w 84"/>
                <a:gd name="T9" fmla="*/ 0 h 60"/>
                <a:gd name="T10" fmla="*/ 0 w 84"/>
                <a:gd name="T11" fmla="*/ 0 h 60"/>
                <a:gd name="T12" fmla="*/ 82 w 84"/>
                <a:gd name="T13" fmla="*/ 0 h 60"/>
                <a:gd name="T14" fmla="*/ 82 w 84"/>
                <a:gd name="T15" fmla="*/ 57 h 60"/>
                <a:gd name="T16" fmla="*/ 0 w 84"/>
                <a:gd name="T17" fmla="*/ 57 h 60"/>
                <a:gd name="T18" fmla="*/ 0 w 84"/>
                <a:gd name="T19" fmla="*/ 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4" h="60">
                  <a:moveTo>
                    <a:pt x="0" y="0"/>
                  </a:moveTo>
                  <a:lnTo>
                    <a:pt x="84" y="0"/>
                  </a:lnTo>
                  <a:lnTo>
                    <a:pt x="84" y="60"/>
                  </a:lnTo>
                  <a:lnTo>
                    <a:pt x="0" y="6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2" y="0"/>
                  </a:lnTo>
                  <a:lnTo>
                    <a:pt x="82" y="57"/>
                  </a:lnTo>
                  <a:lnTo>
                    <a:pt x="0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F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07" name="Freeform 137">
              <a:extLst>
                <a:ext uri="{FF2B5EF4-FFF2-40B4-BE49-F238E27FC236}">
                  <a16:creationId xmlns:a16="http://schemas.microsoft.com/office/drawing/2014/main" id="{B6D66996-72CE-BC4F-9463-2BA6B49CC77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82" cy="57"/>
            </a:xfrm>
            <a:custGeom>
              <a:avLst/>
              <a:gdLst>
                <a:gd name="T0" fmla="*/ 0 w 82"/>
                <a:gd name="T1" fmla="*/ 0 h 57"/>
                <a:gd name="T2" fmla="*/ 82 w 82"/>
                <a:gd name="T3" fmla="*/ 0 h 57"/>
                <a:gd name="T4" fmla="*/ 82 w 82"/>
                <a:gd name="T5" fmla="*/ 57 h 57"/>
                <a:gd name="T6" fmla="*/ 0 w 82"/>
                <a:gd name="T7" fmla="*/ 57 h 57"/>
                <a:gd name="T8" fmla="*/ 0 w 82"/>
                <a:gd name="T9" fmla="*/ 0 h 57"/>
                <a:gd name="T10" fmla="*/ 0 w 82"/>
                <a:gd name="T11" fmla="*/ 0 h 57"/>
                <a:gd name="T12" fmla="*/ 79 w 82"/>
                <a:gd name="T13" fmla="*/ 0 h 57"/>
                <a:gd name="T14" fmla="*/ 79 w 82"/>
                <a:gd name="T15" fmla="*/ 56 h 57"/>
                <a:gd name="T16" fmla="*/ 0 w 82"/>
                <a:gd name="T17" fmla="*/ 56 h 57"/>
                <a:gd name="T18" fmla="*/ 0 w 82"/>
                <a:gd name="T19" fmla="*/ 0 h 5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2" h="57">
                  <a:moveTo>
                    <a:pt x="0" y="0"/>
                  </a:moveTo>
                  <a:lnTo>
                    <a:pt x="82" y="0"/>
                  </a:lnTo>
                  <a:lnTo>
                    <a:pt x="82" y="57"/>
                  </a:lnTo>
                  <a:lnTo>
                    <a:pt x="0" y="57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79" y="0"/>
                  </a:lnTo>
                  <a:lnTo>
                    <a:pt x="79" y="56"/>
                  </a:lnTo>
                  <a:lnTo>
                    <a:pt x="0" y="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F4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08" name="Freeform 138">
              <a:extLst>
                <a:ext uri="{FF2B5EF4-FFF2-40B4-BE49-F238E27FC236}">
                  <a16:creationId xmlns:a16="http://schemas.microsoft.com/office/drawing/2014/main" id="{F0A8FA26-F45B-164A-8E3F-F7065199CAD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79" cy="56"/>
            </a:xfrm>
            <a:custGeom>
              <a:avLst/>
              <a:gdLst>
                <a:gd name="T0" fmla="*/ 0 w 79"/>
                <a:gd name="T1" fmla="*/ 0 h 56"/>
                <a:gd name="T2" fmla="*/ 79 w 79"/>
                <a:gd name="T3" fmla="*/ 0 h 56"/>
                <a:gd name="T4" fmla="*/ 79 w 79"/>
                <a:gd name="T5" fmla="*/ 56 h 56"/>
                <a:gd name="T6" fmla="*/ 0 w 79"/>
                <a:gd name="T7" fmla="*/ 56 h 56"/>
                <a:gd name="T8" fmla="*/ 0 w 79"/>
                <a:gd name="T9" fmla="*/ 0 h 56"/>
                <a:gd name="T10" fmla="*/ 0 w 79"/>
                <a:gd name="T11" fmla="*/ 0 h 56"/>
                <a:gd name="T12" fmla="*/ 76 w 79"/>
                <a:gd name="T13" fmla="*/ 0 h 56"/>
                <a:gd name="T14" fmla="*/ 76 w 79"/>
                <a:gd name="T15" fmla="*/ 54 h 56"/>
                <a:gd name="T16" fmla="*/ 0 w 79"/>
                <a:gd name="T17" fmla="*/ 54 h 56"/>
                <a:gd name="T18" fmla="*/ 0 w 79"/>
                <a:gd name="T19" fmla="*/ 0 h 5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9" h="56">
                  <a:moveTo>
                    <a:pt x="0" y="0"/>
                  </a:moveTo>
                  <a:lnTo>
                    <a:pt x="79" y="0"/>
                  </a:lnTo>
                  <a:lnTo>
                    <a:pt x="79" y="56"/>
                  </a:lnTo>
                  <a:lnTo>
                    <a:pt x="0" y="5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76" y="0"/>
                  </a:lnTo>
                  <a:lnTo>
                    <a:pt x="76" y="54"/>
                  </a:lnTo>
                  <a:lnTo>
                    <a:pt x="0" y="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5F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09" name="Freeform 139">
              <a:extLst>
                <a:ext uri="{FF2B5EF4-FFF2-40B4-BE49-F238E27FC236}">
                  <a16:creationId xmlns:a16="http://schemas.microsoft.com/office/drawing/2014/main" id="{5094B4CF-F9A1-8446-8BD5-4E02AAC3A9F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76" cy="54"/>
            </a:xfrm>
            <a:custGeom>
              <a:avLst/>
              <a:gdLst>
                <a:gd name="T0" fmla="*/ 0 w 76"/>
                <a:gd name="T1" fmla="*/ 0 h 54"/>
                <a:gd name="T2" fmla="*/ 76 w 76"/>
                <a:gd name="T3" fmla="*/ 0 h 54"/>
                <a:gd name="T4" fmla="*/ 76 w 76"/>
                <a:gd name="T5" fmla="*/ 54 h 54"/>
                <a:gd name="T6" fmla="*/ 0 w 76"/>
                <a:gd name="T7" fmla="*/ 54 h 54"/>
                <a:gd name="T8" fmla="*/ 0 w 76"/>
                <a:gd name="T9" fmla="*/ 0 h 54"/>
                <a:gd name="T10" fmla="*/ 0 w 76"/>
                <a:gd name="T11" fmla="*/ 0 h 54"/>
                <a:gd name="T12" fmla="*/ 74 w 76"/>
                <a:gd name="T13" fmla="*/ 0 h 54"/>
                <a:gd name="T14" fmla="*/ 74 w 76"/>
                <a:gd name="T15" fmla="*/ 52 h 54"/>
                <a:gd name="T16" fmla="*/ 0 w 76"/>
                <a:gd name="T17" fmla="*/ 52 h 54"/>
                <a:gd name="T18" fmla="*/ 0 w 76"/>
                <a:gd name="T19" fmla="*/ 0 h 5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6" h="54">
                  <a:moveTo>
                    <a:pt x="0" y="0"/>
                  </a:moveTo>
                  <a:lnTo>
                    <a:pt x="76" y="0"/>
                  </a:lnTo>
                  <a:lnTo>
                    <a:pt x="76" y="54"/>
                  </a:lnTo>
                  <a:lnTo>
                    <a:pt x="0" y="5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74" y="0"/>
                  </a:lnTo>
                  <a:lnTo>
                    <a:pt x="74" y="52"/>
                  </a:lnTo>
                  <a:lnTo>
                    <a:pt x="0" y="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6F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10" name="Freeform 140">
              <a:extLst>
                <a:ext uri="{FF2B5EF4-FFF2-40B4-BE49-F238E27FC236}">
                  <a16:creationId xmlns:a16="http://schemas.microsoft.com/office/drawing/2014/main" id="{F4AC4B24-EF7E-7447-9BEE-7A4C7E83696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74" cy="52"/>
            </a:xfrm>
            <a:custGeom>
              <a:avLst/>
              <a:gdLst>
                <a:gd name="T0" fmla="*/ 0 w 74"/>
                <a:gd name="T1" fmla="*/ 0 h 52"/>
                <a:gd name="T2" fmla="*/ 74 w 74"/>
                <a:gd name="T3" fmla="*/ 0 h 52"/>
                <a:gd name="T4" fmla="*/ 74 w 74"/>
                <a:gd name="T5" fmla="*/ 52 h 52"/>
                <a:gd name="T6" fmla="*/ 0 w 74"/>
                <a:gd name="T7" fmla="*/ 52 h 52"/>
                <a:gd name="T8" fmla="*/ 0 w 74"/>
                <a:gd name="T9" fmla="*/ 0 h 52"/>
                <a:gd name="T10" fmla="*/ 0 w 74"/>
                <a:gd name="T11" fmla="*/ 0 h 52"/>
                <a:gd name="T12" fmla="*/ 72 w 74"/>
                <a:gd name="T13" fmla="*/ 0 h 52"/>
                <a:gd name="T14" fmla="*/ 72 w 74"/>
                <a:gd name="T15" fmla="*/ 51 h 52"/>
                <a:gd name="T16" fmla="*/ 0 w 74"/>
                <a:gd name="T17" fmla="*/ 51 h 52"/>
                <a:gd name="T18" fmla="*/ 0 w 74"/>
                <a:gd name="T19" fmla="*/ 0 h 5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4" h="52">
                  <a:moveTo>
                    <a:pt x="0" y="0"/>
                  </a:moveTo>
                  <a:lnTo>
                    <a:pt x="74" y="0"/>
                  </a:lnTo>
                  <a:lnTo>
                    <a:pt x="74" y="52"/>
                  </a:lnTo>
                  <a:lnTo>
                    <a:pt x="0" y="52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72" y="0"/>
                  </a:lnTo>
                  <a:lnTo>
                    <a:pt x="72" y="51"/>
                  </a:lnTo>
                  <a:lnTo>
                    <a:pt x="0" y="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6F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11" name="Freeform 141">
              <a:extLst>
                <a:ext uri="{FF2B5EF4-FFF2-40B4-BE49-F238E27FC236}">
                  <a16:creationId xmlns:a16="http://schemas.microsoft.com/office/drawing/2014/main" id="{662F228F-5AC9-854C-9212-A570D95F6D0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72" cy="51"/>
            </a:xfrm>
            <a:custGeom>
              <a:avLst/>
              <a:gdLst>
                <a:gd name="T0" fmla="*/ 0 w 72"/>
                <a:gd name="T1" fmla="*/ 0 h 51"/>
                <a:gd name="T2" fmla="*/ 72 w 72"/>
                <a:gd name="T3" fmla="*/ 0 h 51"/>
                <a:gd name="T4" fmla="*/ 72 w 72"/>
                <a:gd name="T5" fmla="*/ 51 h 51"/>
                <a:gd name="T6" fmla="*/ 0 w 72"/>
                <a:gd name="T7" fmla="*/ 51 h 51"/>
                <a:gd name="T8" fmla="*/ 0 w 72"/>
                <a:gd name="T9" fmla="*/ 0 h 51"/>
                <a:gd name="T10" fmla="*/ 0 w 72"/>
                <a:gd name="T11" fmla="*/ 0 h 51"/>
                <a:gd name="T12" fmla="*/ 69 w 72"/>
                <a:gd name="T13" fmla="*/ 0 h 51"/>
                <a:gd name="T14" fmla="*/ 69 w 72"/>
                <a:gd name="T15" fmla="*/ 49 h 51"/>
                <a:gd name="T16" fmla="*/ 0 w 72"/>
                <a:gd name="T17" fmla="*/ 49 h 51"/>
                <a:gd name="T18" fmla="*/ 0 w 72"/>
                <a:gd name="T19" fmla="*/ 0 h 5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2" h="51">
                  <a:moveTo>
                    <a:pt x="0" y="0"/>
                  </a:moveTo>
                  <a:lnTo>
                    <a:pt x="72" y="0"/>
                  </a:lnTo>
                  <a:lnTo>
                    <a:pt x="72" y="51"/>
                  </a:lnTo>
                  <a:lnTo>
                    <a:pt x="0" y="51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69" y="0"/>
                  </a:lnTo>
                  <a:lnTo>
                    <a:pt x="69" y="49"/>
                  </a:lnTo>
                  <a:lnTo>
                    <a:pt x="0" y="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7F7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12" name="Freeform 142">
              <a:extLst>
                <a:ext uri="{FF2B5EF4-FFF2-40B4-BE49-F238E27FC236}">
                  <a16:creationId xmlns:a16="http://schemas.microsoft.com/office/drawing/2014/main" id="{31D8E422-DD62-BB43-AB17-3A9FC62AC53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69" cy="49"/>
            </a:xfrm>
            <a:custGeom>
              <a:avLst/>
              <a:gdLst>
                <a:gd name="T0" fmla="*/ 0 w 69"/>
                <a:gd name="T1" fmla="*/ 0 h 49"/>
                <a:gd name="T2" fmla="*/ 69 w 69"/>
                <a:gd name="T3" fmla="*/ 0 h 49"/>
                <a:gd name="T4" fmla="*/ 69 w 69"/>
                <a:gd name="T5" fmla="*/ 49 h 49"/>
                <a:gd name="T6" fmla="*/ 0 w 69"/>
                <a:gd name="T7" fmla="*/ 49 h 49"/>
                <a:gd name="T8" fmla="*/ 0 w 69"/>
                <a:gd name="T9" fmla="*/ 0 h 49"/>
                <a:gd name="T10" fmla="*/ 0 w 69"/>
                <a:gd name="T11" fmla="*/ 0 h 49"/>
                <a:gd name="T12" fmla="*/ 67 w 69"/>
                <a:gd name="T13" fmla="*/ 0 h 49"/>
                <a:gd name="T14" fmla="*/ 67 w 69"/>
                <a:gd name="T15" fmla="*/ 48 h 49"/>
                <a:gd name="T16" fmla="*/ 0 w 69"/>
                <a:gd name="T17" fmla="*/ 48 h 49"/>
                <a:gd name="T18" fmla="*/ 0 w 69"/>
                <a:gd name="T19" fmla="*/ 0 h 4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9" h="49">
                  <a:moveTo>
                    <a:pt x="0" y="0"/>
                  </a:moveTo>
                  <a:lnTo>
                    <a:pt x="69" y="0"/>
                  </a:lnTo>
                  <a:lnTo>
                    <a:pt x="69" y="49"/>
                  </a:lnTo>
                  <a:lnTo>
                    <a:pt x="0" y="49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67" y="0"/>
                  </a:lnTo>
                  <a:lnTo>
                    <a:pt x="67" y="48"/>
                  </a:lnTo>
                  <a:lnTo>
                    <a:pt x="0" y="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8F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13" name="Freeform 143">
              <a:extLst>
                <a:ext uri="{FF2B5EF4-FFF2-40B4-BE49-F238E27FC236}">
                  <a16:creationId xmlns:a16="http://schemas.microsoft.com/office/drawing/2014/main" id="{47F12F87-234A-E549-8219-55E1D59CD67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67" cy="48"/>
            </a:xfrm>
            <a:custGeom>
              <a:avLst/>
              <a:gdLst>
                <a:gd name="T0" fmla="*/ 0 w 67"/>
                <a:gd name="T1" fmla="*/ 0 h 48"/>
                <a:gd name="T2" fmla="*/ 67 w 67"/>
                <a:gd name="T3" fmla="*/ 0 h 48"/>
                <a:gd name="T4" fmla="*/ 67 w 67"/>
                <a:gd name="T5" fmla="*/ 48 h 48"/>
                <a:gd name="T6" fmla="*/ 0 w 67"/>
                <a:gd name="T7" fmla="*/ 48 h 48"/>
                <a:gd name="T8" fmla="*/ 0 w 67"/>
                <a:gd name="T9" fmla="*/ 0 h 48"/>
                <a:gd name="T10" fmla="*/ 0 w 67"/>
                <a:gd name="T11" fmla="*/ 0 h 48"/>
                <a:gd name="T12" fmla="*/ 65 w 67"/>
                <a:gd name="T13" fmla="*/ 0 h 48"/>
                <a:gd name="T14" fmla="*/ 65 w 67"/>
                <a:gd name="T15" fmla="*/ 46 h 48"/>
                <a:gd name="T16" fmla="*/ 0 w 67"/>
                <a:gd name="T17" fmla="*/ 46 h 48"/>
                <a:gd name="T18" fmla="*/ 0 w 67"/>
                <a:gd name="T19" fmla="*/ 0 h 4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7" h="48">
                  <a:moveTo>
                    <a:pt x="0" y="0"/>
                  </a:moveTo>
                  <a:lnTo>
                    <a:pt x="67" y="0"/>
                  </a:lnTo>
                  <a:lnTo>
                    <a:pt x="67" y="48"/>
                  </a:lnTo>
                  <a:lnTo>
                    <a:pt x="0" y="48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65" y="0"/>
                  </a:lnTo>
                  <a:lnTo>
                    <a:pt x="65" y="46"/>
                  </a:lnTo>
                  <a:lnTo>
                    <a:pt x="0" y="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8F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14" name="Freeform 144">
              <a:extLst>
                <a:ext uri="{FF2B5EF4-FFF2-40B4-BE49-F238E27FC236}">
                  <a16:creationId xmlns:a16="http://schemas.microsoft.com/office/drawing/2014/main" id="{EC6E5386-FBAB-8244-B435-9DF3027EE77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65" cy="46"/>
            </a:xfrm>
            <a:custGeom>
              <a:avLst/>
              <a:gdLst>
                <a:gd name="T0" fmla="*/ 0 w 65"/>
                <a:gd name="T1" fmla="*/ 0 h 46"/>
                <a:gd name="T2" fmla="*/ 65 w 65"/>
                <a:gd name="T3" fmla="*/ 0 h 46"/>
                <a:gd name="T4" fmla="*/ 65 w 65"/>
                <a:gd name="T5" fmla="*/ 46 h 46"/>
                <a:gd name="T6" fmla="*/ 0 w 65"/>
                <a:gd name="T7" fmla="*/ 46 h 46"/>
                <a:gd name="T8" fmla="*/ 0 w 65"/>
                <a:gd name="T9" fmla="*/ 0 h 46"/>
                <a:gd name="T10" fmla="*/ 0 w 65"/>
                <a:gd name="T11" fmla="*/ 0 h 46"/>
                <a:gd name="T12" fmla="*/ 63 w 65"/>
                <a:gd name="T13" fmla="*/ 0 h 46"/>
                <a:gd name="T14" fmla="*/ 63 w 65"/>
                <a:gd name="T15" fmla="*/ 44 h 46"/>
                <a:gd name="T16" fmla="*/ 0 w 65"/>
                <a:gd name="T17" fmla="*/ 44 h 46"/>
                <a:gd name="T18" fmla="*/ 0 w 65"/>
                <a:gd name="T19" fmla="*/ 0 h 4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5" h="46">
                  <a:moveTo>
                    <a:pt x="0" y="0"/>
                  </a:moveTo>
                  <a:lnTo>
                    <a:pt x="65" y="0"/>
                  </a:lnTo>
                  <a:lnTo>
                    <a:pt x="65" y="46"/>
                  </a:lnTo>
                  <a:lnTo>
                    <a:pt x="0" y="4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63" y="0"/>
                  </a:lnTo>
                  <a:lnTo>
                    <a:pt x="63" y="44"/>
                  </a:lnTo>
                  <a:lnTo>
                    <a:pt x="0" y="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15" name="Freeform 145">
              <a:extLst>
                <a:ext uri="{FF2B5EF4-FFF2-40B4-BE49-F238E27FC236}">
                  <a16:creationId xmlns:a16="http://schemas.microsoft.com/office/drawing/2014/main" id="{555A4888-5080-5145-8088-0D1E861407D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63" cy="44"/>
            </a:xfrm>
            <a:custGeom>
              <a:avLst/>
              <a:gdLst>
                <a:gd name="T0" fmla="*/ 0 w 63"/>
                <a:gd name="T1" fmla="*/ 0 h 44"/>
                <a:gd name="T2" fmla="*/ 63 w 63"/>
                <a:gd name="T3" fmla="*/ 0 h 44"/>
                <a:gd name="T4" fmla="*/ 63 w 63"/>
                <a:gd name="T5" fmla="*/ 44 h 44"/>
                <a:gd name="T6" fmla="*/ 0 w 63"/>
                <a:gd name="T7" fmla="*/ 44 h 44"/>
                <a:gd name="T8" fmla="*/ 0 w 63"/>
                <a:gd name="T9" fmla="*/ 0 h 44"/>
                <a:gd name="T10" fmla="*/ 0 w 63"/>
                <a:gd name="T11" fmla="*/ 0 h 44"/>
                <a:gd name="T12" fmla="*/ 60 w 63"/>
                <a:gd name="T13" fmla="*/ 0 h 44"/>
                <a:gd name="T14" fmla="*/ 60 w 63"/>
                <a:gd name="T15" fmla="*/ 43 h 44"/>
                <a:gd name="T16" fmla="*/ 0 w 63"/>
                <a:gd name="T17" fmla="*/ 43 h 44"/>
                <a:gd name="T18" fmla="*/ 0 w 63"/>
                <a:gd name="T19" fmla="*/ 0 h 4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3" h="44">
                  <a:moveTo>
                    <a:pt x="0" y="0"/>
                  </a:moveTo>
                  <a:lnTo>
                    <a:pt x="63" y="0"/>
                  </a:lnTo>
                  <a:lnTo>
                    <a:pt x="63" y="44"/>
                  </a:lnTo>
                  <a:lnTo>
                    <a:pt x="0" y="4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60" y="0"/>
                  </a:lnTo>
                  <a:lnTo>
                    <a:pt x="60" y="43"/>
                  </a:lnTo>
                  <a:lnTo>
                    <a:pt x="0" y="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16" name="Freeform 146">
              <a:extLst>
                <a:ext uri="{FF2B5EF4-FFF2-40B4-BE49-F238E27FC236}">
                  <a16:creationId xmlns:a16="http://schemas.microsoft.com/office/drawing/2014/main" id="{2FFC6770-2C6F-B849-BDC4-20015D7433E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60" cy="43"/>
            </a:xfrm>
            <a:custGeom>
              <a:avLst/>
              <a:gdLst>
                <a:gd name="T0" fmla="*/ 0 w 60"/>
                <a:gd name="T1" fmla="*/ 0 h 43"/>
                <a:gd name="T2" fmla="*/ 60 w 60"/>
                <a:gd name="T3" fmla="*/ 0 h 43"/>
                <a:gd name="T4" fmla="*/ 60 w 60"/>
                <a:gd name="T5" fmla="*/ 43 h 43"/>
                <a:gd name="T6" fmla="*/ 0 w 60"/>
                <a:gd name="T7" fmla="*/ 43 h 43"/>
                <a:gd name="T8" fmla="*/ 0 w 60"/>
                <a:gd name="T9" fmla="*/ 0 h 43"/>
                <a:gd name="T10" fmla="*/ 0 w 60"/>
                <a:gd name="T11" fmla="*/ 0 h 43"/>
                <a:gd name="T12" fmla="*/ 58 w 60"/>
                <a:gd name="T13" fmla="*/ 0 h 43"/>
                <a:gd name="T14" fmla="*/ 58 w 60"/>
                <a:gd name="T15" fmla="*/ 41 h 43"/>
                <a:gd name="T16" fmla="*/ 0 w 60"/>
                <a:gd name="T17" fmla="*/ 41 h 43"/>
                <a:gd name="T18" fmla="*/ 0 w 60"/>
                <a:gd name="T19" fmla="*/ 0 h 4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0" h="43">
                  <a:moveTo>
                    <a:pt x="0" y="0"/>
                  </a:moveTo>
                  <a:lnTo>
                    <a:pt x="60" y="0"/>
                  </a:lnTo>
                  <a:lnTo>
                    <a:pt x="60" y="43"/>
                  </a:lnTo>
                  <a:lnTo>
                    <a:pt x="0" y="43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58" y="0"/>
                  </a:lnTo>
                  <a:lnTo>
                    <a:pt x="58" y="41"/>
                  </a:lnTo>
                  <a:lnTo>
                    <a:pt x="0" y="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AF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17" name="Freeform 147">
              <a:extLst>
                <a:ext uri="{FF2B5EF4-FFF2-40B4-BE49-F238E27FC236}">
                  <a16:creationId xmlns:a16="http://schemas.microsoft.com/office/drawing/2014/main" id="{7CCB0609-B2D5-DB4F-BCF2-3B05E5B0AA6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58" cy="41"/>
            </a:xfrm>
            <a:custGeom>
              <a:avLst/>
              <a:gdLst>
                <a:gd name="T0" fmla="*/ 0 w 58"/>
                <a:gd name="T1" fmla="*/ 0 h 41"/>
                <a:gd name="T2" fmla="*/ 58 w 58"/>
                <a:gd name="T3" fmla="*/ 0 h 41"/>
                <a:gd name="T4" fmla="*/ 58 w 58"/>
                <a:gd name="T5" fmla="*/ 41 h 41"/>
                <a:gd name="T6" fmla="*/ 0 w 58"/>
                <a:gd name="T7" fmla="*/ 41 h 41"/>
                <a:gd name="T8" fmla="*/ 0 w 58"/>
                <a:gd name="T9" fmla="*/ 0 h 41"/>
                <a:gd name="T10" fmla="*/ 0 w 58"/>
                <a:gd name="T11" fmla="*/ 0 h 41"/>
                <a:gd name="T12" fmla="*/ 56 w 58"/>
                <a:gd name="T13" fmla="*/ 0 h 41"/>
                <a:gd name="T14" fmla="*/ 56 w 58"/>
                <a:gd name="T15" fmla="*/ 40 h 41"/>
                <a:gd name="T16" fmla="*/ 0 w 58"/>
                <a:gd name="T17" fmla="*/ 40 h 41"/>
                <a:gd name="T18" fmla="*/ 0 w 58"/>
                <a:gd name="T19" fmla="*/ 0 h 4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8" h="41">
                  <a:moveTo>
                    <a:pt x="0" y="0"/>
                  </a:moveTo>
                  <a:lnTo>
                    <a:pt x="58" y="0"/>
                  </a:lnTo>
                  <a:lnTo>
                    <a:pt x="58" y="41"/>
                  </a:lnTo>
                  <a:lnTo>
                    <a:pt x="0" y="41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56" y="0"/>
                  </a:lnTo>
                  <a:lnTo>
                    <a:pt x="56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BF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18" name="Freeform 148">
              <a:extLst>
                <a:ext uri="{FF2B5EF4-FFF2-40B4-BE49-F238E27FC236}">
                  <a16:creationId xmlns:a16="http://schemas.microsoft.com/office/drawing/2014/main" id="{5CB484E9-69C5-6D4B-BFB0-1752D39D04C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56" cy="40"/>
            </a:xfrm>
            <a:custGeom>
              <a:avLst/>
              <a:gdLst>
                <a:gd name="T0" fmla="*/ 0 w 56"/>
                <a:gd name="T1" fmla="*/ 0 h 40"/>
                <a:gd name="T2" fmla="*/ 56 w 56"/>
                <a:gd name="T3" fmla="*/ 0 h 40"/>
                <a:gd name="T4" fmla="*/ 56 w 56"/>
                <a:gd name="T5" fmla="*/ 40 h 40"/>
                <a:gd name="T6" fmla="*/ 0 w 56"/>
                <a:gd name="T7" fmla="*/ 40 h 40"/>
                <a:gd name="T8" fmla="*/ 0 w 56"/>
                <a:gd name="T9" fmla="*/ 0 h 40"/>
                <a:gd name="T10" fmla="*/ 0 w 56"/>
                <a:gd name="T11" fmla="*/ 0 h 40"/>
                <a:gd name="T12" fmla="*/ 52 w 56"/>
                <a:gd name="T13" fmla="*/ 0 h 40"/>
                <a:gd name="T14" fmla="*/ 52 w 56"/>
                <a:gd name="T15" fmla="*/ 37 h 40"/>
                <a:gd name="T16" fmla="*/ 0 w 56"/>
                <a:gd name="T17" fmla="*/ 37 h 40"/>
                <a:gd name="T18" fmla="*/ 0 w 56"/>
                <a:gd name="T19" fmla="*/ 0 h 4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6" h="40">
                  <a:moveTo>
                    <a:pt x="0" y="0"/>
                  </a:moveTo>
                  <a:lnTo>
                    <a:pt x="56" y="0"/>
                  </a:lnTo>
                  <a:lnTo>
                    <a:pt x="56" y="40"/>
                  </a:lnTo>
                  <a:lnTo>
                    <a:pt x="0" y="4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52" y="0"/>
                  </a:lnTo>
                  <a:lnTo>
                    <a:pt x="52" y="37"/>
                  </a:lnTo>
                  <a:lnTo>
                    <a:pt x="0" y="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BF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19" name="Freeform 149">
              <a:extLst>
                <a:ext uri="{FF2B5EF4-FFF2-40B4-BE49-F238E27FC236}">
                  <a16:creationId xmlns:a16="http://schemas.microsoft.com/office/drawing/2014/main" id="{E119C005-B258-8744-9189-CD2B1F78035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52" cy="37"/>
            </a:xfrm>
            <a:custGeom>
              <a:avLst/>
              <a:gdLst>
                <a:gd name="T0" fmla="*/ 0 w 52"/>
                <a:gd name="T1" fmla="*/ 0 h 37"/>
                <a:gd name="T2" fmla="*/ 52 w 52"/>
                <a:gd name="T3" fmla="*/ 0 h 37"/>
                <a:gd name="T4" fmla="*/ 52 w 52"/>
                <a:gd name="T5" fmla="*/ 37 h 37"/>
                <a:gd name="T6" fmla="*/ 0 w 52"/>
                <a:gd name="T7" fmla="*/ 37 h 37"/>
                <a:gd name="T8" fmla="*/ 0 w 52"/>
                <a:gd name="T9" fmla="*/ 0 h 37"/>
                <a:gd name="T10" fmla="*/ 0 w 52"/>
                <a:gd name="T11" fmla="*/ 0 h 37"/>
                <a:gd name="T12" fmla="*/ 50 w 52"/>
                <a:gd name="T13" fmla="*/ 0 h 37"/>
                <a:gd name="T14" fmla="*/ 50 w 52"/>
                <a:gd name="T15" fmla="*/ 35 h 37"/>
                <a:gd name="T16" fmla="*/ 0 w 52"/>
                <a:gd name="T17" fmla="*/ 35 h 37"/>
                <a:gd name="T18" fmla="*/ 0 w 52"/>
                <a:gd name="T19" fmla="*/ 0 h 3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2" h="37">
                  <a:moveTo>
                    <a:pt x="0" y="0"/>
                  </a:moveTo>
                  <a:lnTo>
                    <a:pt x="52" y="0"/>
                  </a:lnTo>
                  <a:lnTo>
                    <a:pt x="52" y="37"/>
                  </a:lnTo>
                  <a:lnTo>
                    <a:pt x="0" y="37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50" y="0"/>
                  </a:lnTo>
                  <a:lnTo>
                    <a:pt x="50" y="35"/>
                  </a:lnTo>
                  <a:lnTo>
                    <a:pt x="0" y="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CF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20" name="Freeform 150">
              <a:extLst>
                <a:ext uri="{FF2B5EF4-FFF2-40B4-BE49-F238E27FC236}">
                  <a16:creationId xmlns:a16="http://schemas.microsoft.com/office/drawing/2014/main" id="{D475888D-7199-C74B-94FD-5488442585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50" cy="35"/>
            </a:xfrm>
            <a:custGeom>
              <a:avLst/>
              <a:gdLst>
                <a:gd name="T0" fmla="*/ 0 w 50"/>
                <a:gd name="T1" fmla="*/ 0 h 35"/>
                <a:gd name="T2" fmla="*/ 50 w 50"/>
                <a:gd name="T3" fmla="*/ 0 h 35"/>
                <a:gd name="T4" fmla="*/ 50 w 50"/>
                <a:gd name="T5" fmla="*/ 35 h 35"/>
                <a:gd name="T6" fmla="*/ 0 w 50"/>
                <a:gd name="T7" fmla="*/ 35 h 35"/>
                <a:gd name="T8" fmla="*/ 0 w 50"/>
                <a:gd name="T9" fmla="*/ 0 h 35"/>
                <a:gd name="T10" fmla="*/ 0 w 50"/>
                <a:gd name="T11" fmla="*/ 0 h 35"/>
                <a:gd name="T12" fmla="*/ 48 w 50"/>
                <a:gd name="T13" fmla="*/ 0 h 35"/>
                <a:gd name="T14" fmla="*/ 48 w 50"/>
                <a:gd name="T15" fmla="*/ 34 h 35"/>
                <a:gd name="T16" fmla="*/ 0 w 50"/>
                <a:gd name="T17" fmla="*/ 34 h 35"/>
                <a:gd name="T18" fmla="*/ 0 w 50"/>
                <a:gd name="T19" fmla="*/ 0 h 3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0" h="35">
                  <a:moveTo>
                    <a:pt x="0" y="0"/>
                  </a:moveTo>
                  <a:lnTo>
                    <a:pt x="50" y="0"/>
                  </a:lnTo>
                  <a:lnTo>
                    <a:pt x="50" y="35"/>
                  </a:lnTo>
                  <a:lnTo>
                    <a:pt x="0" y="35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48" y="0"/>
                  </a:lnTo>
                  <a:lnTo>
                    <a:pt x="48" y="34"/>
                  </a:lnTo>
                  <a:lnTo>
                    <a:pt x="0" y="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CF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21" name="Freeform 151">
              <a:extLst>
                <a:ext uri="{FF2B5EF4-FFF2-40B4-BE49-F238E27FC236}">
                  <a16:creationId xmlns:a16="http://schemas.microsoft.com/office/drawing/2014/main" id="{1C2FF9E1-01D6-264C-9F94-D25B543B1AA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48" cy="34"/>
            </a:xfrm>
            <a:custGeom>
              <a:avLst/>
              <a:gdLst>
                <a:gd name="T0" fmla="*/ 0 w 48"/>
                <a:gd name="T1" fmla="*/ 0 h 34"/>
                <a:gd name="T2" fmla="*/ 48 w 48"/>
                <a:gd name="T3" fmla="*/ 0 h 34"/>
                <a:gd name="T4" fmla="*/ 48 w 48"/>
                <a:gd name="T5" fmla="*/ 34 h 34"/>
                <a:gd name="T6" fmla="*/ 0 w 48"/>
                <a:gd name="T7" fmla="*/ 34 h 34"/>
                <a:gd name="T8" fmla="*/ 0 w 48"/>
                <a:gd name="T9" fmla="*/ 0 h 34"/>
                <a:gd name="T10" fmla="*/ 0 w 48"/>
                <a:gd name="T11" fmla="*/ 0 h 34"/>
                <a:gd name="T12" fmla="*/ 46 w 48"/>
                <a:gd name="T13" fmla="*/ 0 h 34"/>
                <a:gd name="T14" fmla="*/ 46 w 48"/>
                <a:gd name="T15" fmla="*/ 32 h 34"/>
                <a:gd name="T16" fmla="*/ 0 w 48"/>
                <a:gd name="T17" fmla="*/ 32 h 34"/>
                <a:gd name="T18" fmla="*/ 0 w 48"/>
                <a:gd name="T19" fmla="*/ 0 h 3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8" h="34">
                  <a:moveTo>
                    <a:pt x="0" y="0"/>
                  </a:moveTo>
                  <a:lnTo>
                    <a:pt x="48" y="0"/>
                  </a:lnTo>
                  <a:lnTo>
                    <a:pt x="48" y="34"/>
                  </a:lnTo>
                  <a:lnTo>
                    <a:pt x="0" y="3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46" y="0"/>
                  </a:lnTo>
                  <a:lnTo>
                    <a:pt x="46" y="32"/>
                  </a:lnTo>
                  <a:lnTo>
                    <a:pt x="0" y="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F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22" name="Freeform 152">
              <a:extLst>
                <a:ext uri="{FF2B5EF4-FFF2-40B4-BE49-F238E27FC236}">
                  <a16:creationId xmlns:a16="http://schemas.microsoft.com/office/drawing/2014/main" id="{BF26433B-BE1A-A041-BC39-8BF1E6418AA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46" cy="32"/>
            </a:xfrm>
            <a:custGeom>
              <a:avLst/>
              <a:gdLst>
                <a:gd name="T0" fmla="*/ 0 w 46"/>
                <a:gd name="T1" fmla="*/ 0 h 32"/>
                <a:gd name="T2" fmla="*/ 46 w 46"/>
                <a:gd name="T3" fmla="*/ 0 h 32"/>
                <a:gd name="T4" fmla="*/ 46 w 46"/>
                <a:gd name="T5" fmla="*/ 32 h 32"/>
                <a:gd name="T6" fmla="*/ 0 w 46"/>
                <a:gd name="T7" fmla="*/ 32 h 32"/>
                <a:gd name="T8" fmla="*/ 0 w 46"/>
                <a:gd name="T9" fmla="*/ 0 h 32"/>
                <a:gd name="T10" fmla="*/ 0 w 46"/>
                <a:gd name="T11" fmla="*/ 0 h 32"/>
                <a:gd name="T12" fmla="*/ 43 w 46"/>
                <a:gd name="T13" fmla="*/ 0 h 32"/>
                <a:gd name="T14" fmla="*/ 43 w 46"/>
                <a:gd name="T15" fmla="*/ 31 h 32"/>
                <a:gd name="T16" fmla="*/ 0 w 46"/>
                <a:gd name="T17" fmla="*/ 31 h 32"/>
                <a:gd name="T18" fmla="*/ 0 w 46"/>
                <a:gd name="T19" fmla="*/ 0 h 3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6" h="32">
                  <a:moveTo>
                    <a:pt x="0" y="0"/>
                  </a:moveTo>
                  <a:lnTo>
                    <a:pt x="46" y="0"/>
                  </a:lnTo>
                  <a:lnTo>
                    <a:pt x="46" y="32"/>
                  </a:lnTo>
                  <a:lnTo>
                    <a:pt x="0" y="32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43" y="0"/>
                  </a:lnTo>
                  <a:lnTo>
                    <a:pt x="43" y="31"/>
                  </a:lnTo>
                  <a:lnTo>
                    <a:pt x="0" y="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F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23" name="Freeform 153">
              <a:extLst>
                <a:ext uri="{FF2B5EF4-FFF2-40B4-BE49-F238E27FC236}">
                  <a16:creationId xmlns:a16="http://schemas.microsoft.com/office/drawing/2014/main" id="{114985E2-3B98-C949-9876-5DBF5D44CEE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43" cy="31"/>
            </a:xfrm>
            <a:custGeom>
              <a:avLst/>
              <a:gdLst>
                <a:gd name="T0" fmla="*/ 0 w 43"/>
                <a:gd name="T1" fmla="*/ 0 h 31"/>
                <a:gd name="T2" fmla="*/ 43 w 43"/>
                <a:gd name="T3" fmla="*/ 0 h 31"/>
                <a:gd name="T4" fmla="*/ 43 w 43"/>
                <a:gd name="T5" fmla="*/ 31 h 31"/>
                <a:gd name="T6" fmla="*/ 0 w 43"/>
                <a:gd name="T7" fmla="*/ 31 h 31"/>
                <a:gd name="T8" fmla="*/ 0 w 43"/>
                <a:gd name="T9" fmla="*/ 0 h 31"/>
                <a:gd name="T10" fmla="*/ 0 w 43"/>
                <a:gd name="T11" fmla="*/ 0 h 31"/>
                <a:gd name="T12" fmla="*/ 41 w 43"/>
                <a:gd name="T13" fmla="*/ 0 h 31"/>
                <a:gd name="T14" fmla="*/ 41 w 43"/>
                <a:gd name="T15" fmla="*/ 29 h 31"/>
                <a:gd name="T16" fmla="*/ 0 w 43"/>
                <a:gd name="T17" fmla="*/ 29 h 31"/>
                <a:gd name="T18" fmla="*/ 0 w 43"/>
                <a:gd name="T19" fmla="*/ 0 h 3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3" h="31">
                  <a:moveTo>
                    <a:pt x="0" y="0"/>
                  </a:moveTo>
                  <a:lnTo>
                    <a:pt x="43" y="0"/>
                  </a:lnTo>
                  <a:lnTo>
                    <a:pt x="43" y="31"/>
                  </a:lnTo>
                  <a:lnTo>
                    <a:pt x="0" y="31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41" y="0"/>
                  </a:lnTo>
                  <a:lnTo>
                    <a:pt x="41" y="29"/>
                  </a:lnTo>
                  <a:lnTo>
                    <a:pt x="0" y="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F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24" name="Freeform 154">
              <a:extLst>
                <a:ext uri="{FF2B5EF4-FFF2-40B4-BE49-F238E27FC236}">
                  <a16:creationId xmlns:a16="http://schemas.microsoft.com/office/drawing/2014/main" id="{634659CD-B234-4244-B196-E6E272B57CD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41" cy="29"/>
            </a:xfrm>
            <a:custGeom>
              <a:avLst/>
              <a:gdLst>
                <a:gd name="T0" fmla="*/ 0 w 41"/>
                <a:gd name="T1" fmla="*/ 0 h 29"/>
                <a:gd name="T2" fmla="*/ 41 w 41"/>
                <a:gd name="T3" fmla="*/ 0 h 29"/>
                <a:gd name="T4" fmla="*/ 41 w 41"/>
                <a:gd name="T5" fmla="*/ 29 h 29"/>
                <a:gd name="T6" fmla="*/ 0 w 41"/>
                <a:gd name="T7" fmla="*/ 29 h 29"/>
                <a:gd name="T8" fmla="*/ 0 w 41"/>
                <a:gd name="T9" fmla="*/ 0 h 29"/>
                <a:gd name="T10" fmla="*/ 0 w 41"/>
                <a:gd name="T11" fmla="*/ 0 h 29"/>
                <a:gd name="T12" fmla="*/ 39 w 41"/>
                <a:gd name="T13" fmla="*/ 0 h 29"/>
                <a:gd name="T14" fmla="*/ 39 w 41"/>
                <a:gd name="T15" fmla="*/ 27 h 29"/>
                <a:gd name="T16" fmla="*/ 0 w 41"/>
                <a:gd name="T17" fmla="*/ 27 h 29"/>
                <a:gd name="T18" fmla="*/ 0 w 41"/>
                <a:gd name="T19" fmla="*/ 0 h 2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1" h="29">
                  <a:moveTo>
                    <a:pt x="0" y="0"/>
                  </a:moveTo>
                  <a:lnTo>
                    <a:pt x="41" y="0"/>
                  </a:lnTo>
                  <a:lnTo>
                    <a:pt x="41" y="29"/>
                  </a:lnTo>
                  <a:lnTo>
                    <a:pt x="0" y="29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39" y="0"/>
                  </a:lnTo>
                  <a:lnTo>
                    <a:pt x="39" y="27"/>
                  </a:lnTo>
                  <a:lnTo>
                    <a:pt x="0" y="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F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25" name="Freeform 155">
              <a:extLst>
                <a:ext uri="{FF2B5EF4-FFF2-40B4-BE49-F238E27FC236}">
                  <a16:creationId xmlns:a16="http://schemas.microsoft.com/office/drawing/2014/main" id="{E7759084-C170-6349-9E79-EA28165E46A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39" cy="27"/>
            </a:xfrm>
            <a:custGeom>
              <a:avLst/>
              <a:gdLst>
                <a:gd name="T0" fmla="*/ 0 w 39"/>
                <a:gd name="T1" fmla="*/ 0 h 27"/>
                <a:gd name="T2" fmla="*/ 39 w 39"/>
                <a:gd name="T3" fmla="*/ 0 h 27"/>
                <a:gd name="T4" fmla="*/ 39 w 39"/>
                <a:gd name="T5" fmla="*/ 27 h 27"/>
                <a:gd name="T6" fmla="*/ 0 w 39"/>
                <a:gd name="T7" fmla="*/ 27 h 27"/>
                <a:gd name="T8" fmla="*/ 0 w 39"/>
                <a:gd name="T9" fmla="*/ 0 h 27"/>
                <a:gd name="T10" fmla="*/ 0 w 39"/>
                <a:gd name="T11" fmla="*/ 0 h 27"/>
                <a:gd name="T12" fmla="*/ 36 w 39"/>
                <a:gd name="T13" fmla="*/ 0 h 27"/>
                <a:gd name="T14" fmla="*/ 36 w 39"/>
                <a:gd name="T15" fmla="*/ 26 h 27"/>
                <a:gd name="T16" fmla="*/ 0 w 39"/>
                <a:gd name="T17" fmla="*/ 26 h 27"/>
                <a:gd name="T18" fmla="*/ 0 w 39"/>
                <a:gd name="T19" fmla="*/ 0 h 2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9" h="27">
                  <a:moveTo>
                    <a:pt x="0" y="0"/>
                  </a:moveTo>
                  <a:lnTo>
                    <a:pt x="39" y="0"/>
                  </a:lnTo>
                  <a:lnTo>
                    <a:pt x="39" y="27"/>
                  </a:lnTo>
                  <a:lnTo>
                    <a:pt x="0" y="27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36" y="0"/>
                  </a:lnTo>
                  <a:lnTo>
                    <a:pt x="36" y="26"/>
                  </a:lnTo>
                  <a:lnTo>
                    <a:pt x="0" y="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26" name="Freeform 156">
              <a:extLst>
                <a:ext uri="{FF2B5EF4-FFF2-40B4-BE49-F238E27FC236}">
                  <a16:creationId xmlns:a16="http://schemas.microsoft.com/office/drawing/2014/main" id="{88A72EF1-D777-D948-AF2B-192801DA0FD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36" cy="26"/>
            </a:xfrm>
            <a:custGeom>
              <a:avLst/>
              <a:gdLst>
                <a:gd name="T0" fmla="*/ 0 w 36"/>
                <a:gd name="T1" fmla="*/ 0 h 26"/>
                <a:gd name="T2" fmla="*/ 36 w 36"/>
                <a:gd name="T3" fmla="*/ 0 h 26"/>
                <a:gd name="T4" fmla="*/ 36 w 36"/>
                <a:gd name="T5" fmla="*/ 26 h 26"/>
                <a:gd name="T6" fmla="*/ 0 w 36"/>
                <a:gd name="T7" fmla="*/ 26 h 26"/>
                <a:gd name="T8" fmla="*/ 0 w 36"/>
                <a:gd name="T9" fmla="*/ 0 h 26"/>
                <a:gd name="T10" fmla="*/ 0 w 36"/>
                <a:gd name="T11" fmla="*/ 0 h 26"/>
                <a:gd name="T12" fmla="*/ 34 w 36"/>
                <a:gd name="T13" fmla="*/ 0 h 26"/>
                <a:gd name="T14" fmla="*/ 34 w 36"/>
                <a:gd name="T15" fmla="*/ 24 h 26"/>
                <a:gd name="T16" fmla="*/ 0 w 36"/>
                <a:gd name="T17" fmla="*/ 24 h 26"/>
                <a:gd name="T18" fmla="*/ 0 w 36"/>
                <a:gd name="T19" fmla="*/ 0 h 2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6" h="26">
                  <a:moveTo>
                    <a:pt x="0" y="0"/>
                  </a:moveTo>
                  <a:lnTo>
                    <a:pt x="36" y="0"/>
                  </a:lnTo>
                  <a:lnTo>
                    <a:pt x="36" y="26"/>
                  </a:lnTo>
                  <a:lnTo>
                    <a:pt x="0" y="2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34" y="0"/>
                  </a:lnTo>
                  <a:lnTo>
                    <a:pt x="34" y="24"/>
                  </a:lnTo>
                  <a:lnTo>
                    <a:pt x="0" y="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27" name="Freeform 157">
              <a:extLst>
                <a:ext uri="{FF2B5EF4-FFF2-40B4-BE49-F238E27FC236}">
                  <a16:creationId xmlns:a16="http://schemas.microsoft.com/office/drawing/2014/main" id="{1447A0F5-0F91-284B-ACF1-439545602E3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34" cy="24"/>
            </a:xfrm>
            <a:custGeom>
              <a:avLst/>
              <a:gdLst>
                <a:gd name="T0" fmla="*/ 0 w 34"/>
                <a:gd name="T1" fmla="*/ 0 h 24"/>
                <a:gd name="T2" fmla="*/ 34 w 34"/>
                <a:gd name="T3" fmla="*/ 0 h 24"/>
                <a:gd name="T4" fmla="*/ 34 w 34"/>
                <a:gd name="T5" fmla="*/ 24 h 24"/>
                <a:gd name="T6" fmla="*/ 0 w 34"/>
                <a:gd name="T7" fmla="*/ 24 h 24"/>
                <a:gd name="T8" fmla="*/ 0 w 34"/>
                <a:gd name="T9" fmla="*/ 0 h 24"/>
                <a:gd name="T10" fmla="*/ 0 w 34"/>
                <a:gd name="T11" fmla="*/ 0 h 24"/>
                <a:gd name="T12" fmla="*/ 32 w 34"/>
                <a:gd name="T13" fmla="*/ 0 h 24"/>
                <a:gd name="T14" fmla="*/ 32 w 34"/>
                <a:gd name="T15" fmla="*/ 23 h 24"/>
                <a:gd name="T16" fmla="*/ 0 w 34"/>
                <a:gd name="T17" fmla="*/ 23 h 24"/>
                <a:gd name="T18" fmla="*/ 0 w 34"/>
                <a:gd name="T19" fmla="*/ 0 h 2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4" h="24">
                  <a:moveTo>
                    <a:pt x="0" y="0"/>
                  </a:moveTo>
                  <a:lnTo>
                    <a:pt x="34" y="0"/>
                  </a:lnTo>
                  <a:lnTo>
                    <a:pt x="34" y="24"/>
                  </a:lnTo>
                  <a:lnTo>
                    <a:pt x="0" y="2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32" y="0"/>
                  </a:lnTo>
                  <a:lnTo>
                    <a:pt x="32" y="23"/>
                  </a:lnTo>
                  <a:lnTo>
                    <a:pt x="0" y="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28" name="Freeform 158">
              <a:extLst>
                <a:ext uri="{FF2B5EF4-FFF2-40B4-BE49-F238E27FC236}">
                  <a16:creationId xmlns:a16="http://schemas.microsoft.com/office/drawing/2014/main" id="{4ACFFD74-1B35-F64C-B14C-BE83919D779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32" cy="23"/>
            </a:xfrm>
            <a:custGeom>
              <a:avLst/>
              <a:gdLst>
                <a:gd name="T0" fmla="*/ 0 w 32"/>
                <a:gd name="T1" fmla="*/ 0 h 23"/>
                <a:gd name="T2" fmla="*/ 32 w 32"/>
                <a:gd name="T3" fmla="*/ 0 h 23"/>
                <a:gd name="T4" fmla="*/ 32 w 32"/>
                <a:gd name="T5" fmla="*/ 23 h 23"/>
                <a:gd name="T6" fmla="*/ 0 w 32"/>
                <a:gd name="T7" fmla="*/ 23 h 23"/>
                <a:gd name="T8" fmla="*/ 0 w 32"/>
                <a:gd name="T9" fmla="*/ 0 h 23"/>
                <a:gd name="T10" fmla="*/ 0 w 32"/>
                <a:gd name="T11" fmla="*/ 0 h 23"/>
                <a:gd name="T12" fmla="*/ 29 w 32"/>
                <a:gd name="T13" fmla="*/ 0 h 23"/>
                <a:gd name="T14" fmla="*/ 29 w 32"/>
                <a:gd name="T15" fmla="*/ 20 h 23"/>
                <a:gd name="T16" fmla="*/ 0 w 32"/>
                <a:gd name="T17" fmla="*/ 20 h 23"/>
                <a:gd name="T18" fmla="*/ 0 w 32"/>
                <a:gd name="T19" fmla="*/ 0 h 2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2" h="23">
                  <a:moveTo>
                    <a:pt x="0" y="0"/>
                  </a:moveTo>
                  <a:lnTo>
                    <a:pt x="32" y="0"/>
                  </a:lnTo>
                  <a:lnTo>
                    <a:pt x="32" y="23"/>
                  </a:lnTo>
                  <a:lnTo>
                    <a:pt x="0" y="23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9" y="0"/>
                  </a:lnTo>
                  <a:lnTo>
                    <a:pt x="29" y="20"/>
                  </a:lnTo>
                  <a:lnTo>
                    <a:pt x="0" y="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29" name="Freeform 159">
              <a:extLst>
                <a:ext uri="{FF2B5EF4-FFF2-40B4-BE49-F238E27FC236}">
                  <a16:creationId xmlns:a16="http://schemas.microsoft.com/office/drawing/2014/main" id="{9FE65661-0F59-A14B-AF27-D128651B00A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29" cy="20"/>
            </a:xfrm>
            <a:custGeom>
              <a:avLst/>
              <a:gdLst>
                <a:gd name="T0" fmla="*/ 0 w 29"/>
                <a:gd name="T1" fmla="*/ 0 h 20"/>
                <a:gd name="T2" fmla="*/ 29 w 29"/>
                <a:gd name="T3" fmla="*/ 0 h 20"/>
                <a:gd name="T4" fmla="*/ 29 w 29"/>
                <a:gd name="T5" fmla="*/ 20 h 20"/>
                <a:gd name="T6" fmla="*/ 0 w 29"/>
                <a:gd name="T7" fmla="*/ 20 h 20"/>
                <a:gd name="T8" fmla="*/ 0 w 29"/>
                <a:gd name="T9" fmla="*/ 0 h 20"/>
                <a:gd name="T10" fmla="*/ 0 w 29"/>
                <a:gd name="T11" fmla="*/ 0 h 20"/>
                <a:gd name="T12" fmla="*/ 26 w 29"/>
                <a:gd name="T13" fmla="*/ 0 h 20"/>
                <a:gd name="T14" fmla="*/ 26 w 29"/>
                <a:gd name="T15" fmla="*/ 18 h 20"/>
                <a:gd name="T16" fmla="*/ 0 w 29"/>
                <a:gd name="T17" fmla="*/ 18 h 20"/>
                <a:gd name="T18" fmla="*/ 0 w 29"/>
                <a:gd name="T19" fmla="*/ 0 h 2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9" h="20">
                  <a:moveTo>
                    <a:pt x="0" y="0"/>
                  </a:moveTo>
                  <a:lnTo>
                    <a:pt x="29" y="0"/>
                  </a:lnTo>
                  <a:lnTo>
                    <a:pt x="29" y="20"/>
                  </a:lnTo>
                  <a:lnTo>
                    <a:pt x="0" y="2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6" y="0"/>
                  </a:lnTo>
                  <a:lnTo>
                    <a:pt x="26" y="18"/>
                  </a:lnTo>
                  <a:lnTo>
                    <a:pt x="0" y="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30" name="Freeform 160">
              <a:extLst>
                <a:ext uri="{FF2B5EF4-FFF2-40B4-BE49-F238E27FC236}">
                  <a16:creationId xmlns:a16="http://schemas.microsoft.com/office/drawing/2014/main" id="{4BBA932F-BAEB-FC4D-937B-394FA06B009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26" cy="18"/>
            </a:xfrm>
            <a:custGeom>
              <a:avLst/>
              <a:gdLst>
                <a:gd name="T0" fmla="*/ 0 w 26"/>
                <a:gd name="T1" fmla="*/ 0 h 18"/>
                <a:gd name="T2" fmla="*/ 26 w 26"/>
                <a:gd name="T3" fmla="*/ 0 h 18"/>
                <a:gd name="T4" fmla="*/ 26 w 26"/>
                <a:gd name="T5" fmla="*/ 18 h 18"/>
                <a:gd name="T6" fmla="*/ 0 w 26"/>
                <a:gd name="T7" fmla="*/ 18 h 18"/>
                <a:gd name="T8" fmla="*/ 0 w 26"/>
                <a:gd name="T9" fmla="*/ 0 h 18"/>
                <a:gd name="T10" fmla="*/ 0 w 26"/>
                <a:gd name="T11" fmla="*/ 0 h 18"/>
                <a:gd name="T12" fmla="*/ 24 w 26"/>
                <a:gd name="T13" fmla="*/ 0 h 18"/>
                <a:gd name="T14" fmla="*/ 24 w 26"/>
                <a:gd name="T15" fmla="*/ 17 h 18"/>
                <a:gd name="T16" fmla="*/ 0 w 26"/>
                <a:gd name="T17" fmla="*/ 17 h 18"/>
                <a:gd name="T18" fmla="*/ 0 w 26"/>
                <a:gd name="T19" fmla="*/ 0 h 1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6" h="18">
                  <a:moveTo>
                    <a:pt x="0" y="0"/>
                  </a:moveTo>
                  <a:lnTo>
                    <a:pt x="26" y="0"/>
                  </a:lnTo>
                  <a:lnTo>
                    <a:pt x="26" y="18"/>
                  </a:lnTo>
                  <a:lnTo>
                    <a:pt x="0" y="18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4" y="0"/>
                  </a:lnTo>
                  <a:lnTo>
                    <a:pt x="24" y="17"/>
                  </a:lnTo>
                  <a:lnTo>
                    <a:pt x="0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31" name="Freeform 161">
              <a:extLst>
                <a:ext uri="{FF2B5EF4-FFF2-40B4-BE49-F238E27FC236}">
                  <a16:creationId xmlns:a16="http://schemas.microsoft.com/office/drawing/2014/main" id="{A11028CA-69C9-0641-BFA4-A697B124E82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24" cy="17"/>
            </a:xfrm>
            <a:custGeom>
              <a:avLst/>
              <a:gdLst>
                <a:gd name="T0" fmla="*/ 0 w 24"/>
                <a:gd name="T1" fmla="*/ 0 h 17"/>
                <a:gd name="T2" fmla="*/ 24 w 24"/>
                <a:gd name="T3" fmla="*/ 0 h 17"/>
                <a:gd name="T4" fmla="*/ 24 w 24"/>
                <a:gd name="T5" fmla="*/ 17 h 17"/>
                <a:gd name="T6" fmla="*/ 0 w 24"/>
                <a:gd name="T7" fmla="*/ 17 h 17"/>
                <a:gd name="T8" fmla="*/ 0 w 24"/>
                <a:gd name="T9" fmla="*/ 0 h 17"/>
                <a:gd name="T10" fmla="*/ 0 w 24"/>
                <a:gd name="T11" fmla="*/ 0 h 17"/>
                <a:gd name="T12" fmla="*/ 22 w 24"/>
                <a:gd name="T13" fmla="*/ 0 h 17"/>
                <a:gd name="T14" fmla="*/ 22 w 24"/>
                <a:gd name="T15" fmla="*/ 15 h 17"/>
                <a:gd name="T16" fmla="*/ 0 w 24"/>
                <a:gd name="T17" fmla="*/ 15 h 17"/>
                <a:gd name="T18" fmla="*/ 0 w 24"/>
                <a:gd name="T19" fmla="*/ 0 h 1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4" h="17">
                  <a:moveTo>
                    <a:pt x="0" y="0"/>
                  </a:moveTo>
                  <a:lnTo>
                    <a:pt x="24" y="0"/>
                  </a:lnTo>
                  <a:lnTo>
                    <a:pt x="24" y="17"/>
                  </a:lnTo>
                  <a:lnTo>
                    <a:pt x="0" y="17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2" y="0"/>
                  </a:lnTo>
                  <a:lnTo>
                    <a:pt x="22" y="15"/>
                  </a:lnTo>
                  <a:lnTo>
                    <a:pt x="0" y="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32" name="Freeform 162">
              <a:extLst>
                <a:ext uri="{FF2B5EF4-FFF2-40B4-BE49-F238E27FC236}">
                  <a16:creationId xmlns:a16="http://schemas.microsoft.com/office/drawing/2014/main" id="{79A97A5E-2471-4442-A4FD-7D70A1901BC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22" cy="15"/>
            </a:xfrm>
            <a:custGeom>
              <a:avLst/>
              <a:gdLst>
                <a:gd name="T0" fmla="*/ 0 w 22"/>
                <a:gd name="T1" fmla="*/ 0 h 15"/>
                <a:gd name="T2" fmla="*/ 22 w 22"/>
                <a:gd name="T3" fmla="*/ 0 h 15"/>
                <a:gd name="T4" fmla="*/ 22 w 22"/>
                <a:gd name="T5" fmla="*/ 15 h 15"/>
                <a:gd name="T6" fmla="*/ 0 w 22"/>
                <a:gd name="T7" fmla="*/ 15 h 15"/>
                <a:gd name="T8" fmla="*/ 0 w 22"/>
                <a:gd name="T9" fmla="*/ 0 h 15"/>
                <a:gd name="T10" fmla="*/ 0 w 22"/>
                <a:gd name="T11" fmla="*/ 0 h 15"/>
                <a:gd name="T12" fmla="*/ 20 w 22"/>
                <a:gd name="T13" fmla="*/ 0 h 15"/>
                <a:gd name="T14" fmla="*/ 20 w 22"/>
                <a:gd name="T15" fmla="*/ 14 h 15"/>
                <a:gd name="T16" fmla="*/ 0 w 22"/>
                <a:gd name="T17" fmla="*/ 14 h 15"/>
                <a:gd name="T18" fmla="*/ 0 w 22"/>
                <a:gd name="T19" fmla="*/ 0 h 1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2" h="15">
                  <a:moveTo>
                    <a:pt x="0" y="0"/>
                  </a:moveTo>
                  <a:lnTo>
                    <a:pt x="22" y="0"/>
                  </a:lnTo>
                  <a:lnTo>
                    <a:pt x="22" y="15"/>
                  </a:lnTo>
                  <a:lnTo>
                    <a:pt x="0" y="15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0" y="0"/>
                  </a:lnTo>
                  <a:lnTo>
                    <a:pt x="20" y="14"/>
                  </a:lnTo>
                  <a:lnTo>
                    <a:pt x="0" y="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33" name="Freeform 163">
              <a:extLst>
                <a:ext uri="{FF2B5EF4-FFF2-40B4-BE49-F238E27FC236}">
                  <a16:creationId xmlns:a16="http://schemas.microsoft.com/office/drawing/2014/main" id="{D4E1C7F1-B5FD-B549-BA7C-FCCD2ADBD2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20" cy="14"/>
            </a:xfrm>
            <a:custGeom>
              <a:avLst/>
              <a:gdLst>
                <a:gd name="T0" fmla="*/ 0 w 20"/>
                <a:gd name="T1" fmla="*/ 0 h 14"/>
                <a:gd name="T2" fmla="*/ 20 w 20"/>
                <a:gd name="T3" fmla="*/ 0 h 14"/>
                <a:gd name="T4" fmla="*/ 20 w 20"/>
                <a:gd name="T5" fmla="*/ 14 h 14"/>
                <a:gd name="T6" fmla="*/ 0 w 20"/>
                <a:gd name="T7" fmla="*/ 14 h 14"/>
                <a:gd name="T8" fmla="*/ 0 w 20"/>
                <a:gd name="T9" fmla="*/ 0 h 14"/>
                <a:gd name="T10" fmla="*/ 0 w 20"/>
                <a:gd name="T11" fmla="*/ 0 h 14"/>
                <a:gd name="T12" fmla="*/ 17 w 20"/>
                <a:gd name="T13" fmla="*/ 0 h 14"/>
                <a:gd name="T14" fmla="*/ 17 w 20"/>
                <a:gd name="T15" fmla="*/ 12 h 14"/>
                <a:gd name="T16" fmla="*/ 0 w 20"/>
                <a:gd name="T17" fmla="*/ 12 h 14"/>
                <a:gd name="T18" fmla="*/ 0 w 20"/>
                <a:gd name="T19" fmla="*/ 0 h 1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0" h="14">
                  <a:moveTo>
                    <a:pt x="0" y="0"/>
                  </a:moveTo>
                  <a:lnTo>
                    <a:pt x="20" y="0"/>
                  </a:lnTo>
                  <a:lnTo>
                    <a:pt x="20" y="14"/>
                  </a:lnTo>
                  <a:lnTo>
                    <a:pt x="0" y="1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7" y="0"/>
                  </a:lnTo>
                  <a:lnTo>
                    <a:pt x="17" y="12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34" name="Freeform 164">
              <a:extLst>
                <a:ext uri="{FF2B5EF4-FFF2-40B4-BE49-F238E27FC236}">
                  <a16:creationId xmlns:a16="http://schemas.microsoft.com/office/drawing/2014/main" id="{B20C34E3-106D-4A4B-80ED-7DCB9BFB658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7" cy="12"/>
            </a:xfrm>
            <a:custGeom>
              <a:avLst/>
              <a:gdLst>
                <a:gd name="T0" fmla="*/ 0 w 17"/>
                <a:gd name="T1" fmla="*/ 0 h 12"/>
                <a:gd name="T2" fmla="*/ 17 w 17"/>
                <a:gd name="T3" fmla="*/ 0 h 12"/>
                <a:gd name="T4" fmla="*/ 17 w 17"/>
                <a:gd name="T5" fmla="*/ 12 h 12"/>
                <a:gd name="T6" fmla="*/ 0 w 17"/>
                <a:gd name="T7" fmla="*/ 12 h 12"/>
                <a:gd name="T8" fmla="*/ 0 w 17"/>
                <a:gd name="T9" fmla="*/ 0 h 12"/>
                <a:gd name="T10" fmla="*/ 0 w 17"/>
                <a:gd name="T11" fmla="*/ 0 h 12"/>
                <a:gd name="T12" fmla="*/ 15 w 17"/>
                <a:gd name="T13" fmla="*/ 0 h 12"/>
                <a:gd name="T14" fmla="*/ 15 w 17"/>
                <a:gd name="T15" fmla="*/ 10 h 12"/>
                <a:gd name="T16" fmla="*/ 0 w 17"/>
                <a:gd name="T17" fmla="*/ 10 h 12"/>
                <a:gd name="T18" fmla="*/ 0 w 17"/>
                <a:gd name="T19" fmla="*/ 0 h 1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7" h="12">
                  <a:moveTo>
                    <a:pt x="0" y="0"/>
                  </a:moveTo>
                  <a:lnTo>
                    <a:pt x="17" y="0"/>
                  </a:lnTo>
                  <a:lnTo>
                    <a:pt x="17" y="12"/>
                  </a:lnTo>
                  <a:lnTo>
                    <a:pt x="0" y="12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5" y="0"/>
                  </a:lnTo>
                  <a:lnTo>
                    <a:pt x="15" y="10"/>
                  </a:lnTo>
                  <a:lnTo>
                    <a:pt x="0" y="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35" name="Freeform 165">
              <a:extLst>
                <a:ext uri="{FF2B5EF4-FFF2-40B4-BE49-F238E27FC236}">
                  <a16:creationId xmlns:a16="http://schemas.microsoft.com/office/drawing/2014/main" id="{357A3817-27A8-EB41-832B-DF17410D9EA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5" cy="10"/>
            </a:xfrm>
            <a:custGeom>
              <a:avLst/>
              <a:gdLst>
                <a:gd name="T0" fmla="*/ 0 w 15"/>
                <a:gd name="T1" fmla="*/ 0 h 10"/>
                <a:gd name="T2" fmla="*/ 15 w 15"/>
                <a:gd name="T3" fmla="*/ 0 h 10"/>
                <a:gd name="T4" fmla="*/ 15 w 15"/>
                <a:gd name="T5" fmla="*/ 10 h 10"/>
                <a:gd name="T6" fmla="*/ 0 w 15"/>
                <a:gd name="T7" fmla="*/ 10 h 10"/>
                <a:gd name="T8" fmla="*/ 0 w 15"/>
                <a:gd name="T9" fmla="*/ 0 h 10"/>
                <a:gd name="T10" fmla="*/ 0 w 15"/>
                <a:gd name="T11" fmla="*/ 0 h 10"/>
                <a:gd name="T12" fmla="*/ 13 w 15"/>
                <a:gd name="T13" fmla="*/ 0 h 10"/>
                <a:gd name="T14" fmla="*/ 13 w 15"/>
                <a:gd name="T15" fmla="*/ 9 h 10"/>
                <a:gd name="T16" fmla="*/ 0 w 15"/>
                <a:gd name="T17" fmla="*/ 9 h 10"/>
                <a:gd name="T18" fmla="*/ 0 w 15"/>
                <a:gd name="T19" fmla="*/ 0 h 1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5" h="10">
                  <a:moveTo>
                    <a:pt x="0" y="0"/>
                  </a:moveTo>
                  <a:lnTo>
                    <a:pt x="15" y="0"/>
                  </a:lnTo>
                  <a:lnTo>
                    <a:pt x="15" y="10"/>
                  </a:lnTo>
                  <a:lnTo>
                    <a:pt x="0" y="1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3" y="0"/>
                  </a:lnTo>
                  <a:lnTo>
                    <a:pt x="13" y="9"/>
                  </a:lnTo>
                  <a:lnTo>
                    <a:pt x="0" y="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36" name="Freeform 166">
              <a:extLst>
                <a:ext uri="{FF2B5EF4-FFF2-40B4-BE49-F238E27FC236}">
                  <a16:creationId xmlns:a16="http://schemas.microsoft.com/office/drawing/2014/main" id="{290AB258-33E2-5F40-9542-960E60215D6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3" cy="9"/>
            </a:xfrm>
            <a:custGeom>
              <a:avLst/>
              <a:gdLst>
                <a:gd name="T0" fmla="*/ 0 w 13"/>
                <a:gd name="T1" fmla="*/ 0 h 9"/>
                <a:gd name="T2" fmla="*/ 13 w 13"/>
                <a:gd name="T3" fmla="*/ 0 h 9"/>
                <a:gd name="T4" fmla="*/ 13 w 13"/>
                <a:gd name="T5" fmla="*/ 9 h 9"/>
                <a:gd name="T6" fmla="*/ 0 w 13"/>
                <a:gd name="T7" fmla="*/ 9 h 9"/>
                <a:gd name="T8" fmla="*/ 0 w 13"/>
                <a:gd name="T9" fmla="*/ 0 h 9"/>
                <a:gd name="T10" fmla="*/ 0 w 13"/>
                <a:gd name="T11" fmla="*/ 0 h 9"/>
                <a:gd name="T12" fmla="*/ 10 w 13"/>
                <a:gd name="T13" fmla="*/ 0 h 9"/>
                <a:gd name="T14" fmla="*/ 10 w 13"/>
                <a:gd name="T15" fmla="*/ 7 h 9"/>
                <a:gd name="T16" fmla="*/ 0 w 13"/>
                <a:gd name="T17" fmla="*/ 7 h 9"/>
                <a:gd name="T18" fmla="*/ 0 w 13"/>
                <a:gd name="T19" fmla="*/ 0 h 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3" h="9">
                  <a:moveTo>
                    <a:pt x="0" y="0"/>
                  </a:moveTo>
                  <a:lnTo>
                    <a:pt x="13" y="0"/>
                  </a:lnTo>
                  <a:lnTo>
                    <a:pt x="13" y="9"/>
                  </a:lnTo>
                  <a:lnTo>
                    <a:pt x="0" y="9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0" y="0"/>
                  </a:lnTo>
                  <a:lnTo>
                    <a:pt x="10" y="7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37" name="Freeform 167">
              <a:extLst>
                <a:ext uri="{FF2B5EF4-FFF2-40B4-BE49-F238E27FC236}">
                  <a16:creationId xmlns:a16="http://schemas.microsoft.com/office/drawing/2014/main" id="{608610CA-16AB-B240-88E4-C8F7E323EC1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0" cy="7"/>
            </a:xfrm>
            <a:custGeom>
              <a:avLst/>
              <a:gdLst>
                <a:gd name="T0" fmla="*/ 0 w 10"/>
                <a:gd name="T1" fmla="*/ 0 h 7"/>
                <a:gd name="T2" fmla="*/ 10 w 10"/>
                <a:gd name="T3" fmla="*/ 0 h 7"/>
                <a:gd name="T4" fmla="*/ 10 w 10"/>
                <a:gd name="T5" fmla="*/ 7 h 7"/>
                <a:gd name="T6" fmla="*/ 0 w 10"/>
                <a:gd name="T7" fmla="*/ 7 h 7"/>
                <a:gd name="T8" fmla="*/ 0 w 10"/>
                <a:gd name="T9" fmla="*/ 0 h 7"/>
                <a:gd name="T10" fmla="*/ 0 w 10"/>
                <a:gd name="T11" fmla="*/ 0 h 7"/>
                <a:gd name="T12" fmla="*/ 8 w 10"/>
                <a:gd name="T13" fmla="*/ 0 h 7"/>
                <a:gd name="T14" fmla="*/ 8 w 10"/>
                <a:gd name="T15" fmla="*/ 5 h 7"/>
                <a:gd name="T16" fmla="*/ 0 w 10"/>
                <a:gd name="T17" fmla="*/ 5 h 7"/>
                <a:gd name="T18" fmla="*/ 0 w 10"/>
                <a:gd name="T19" fmla="*/ 0 h 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0" h="7">
                  <a:moveTo>
                    <a:pt x="0" y="0"/>
                  </a:moveTo>
                  <a:lnTo>
                    <a:pt x="10" y="0"/>
                  </a:lnTo>
                  <a:lnTo>
                    <a:pt x="10" y="7"/>
                  </a:lnTo>
                  <a:lnTo>
                    <a:pt x="0" y="7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" y="0"/>
                  </a:lnTo>
                  <a:lnTo>
                    <a:pt x="8" y="5"/>
                  </a:lnTo>
                  <a:lnTo>
                    <a:pt x="0" y="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38" name="Freeform 168">
              <a:extLst>
                <a:ext uri="{FF2B5EF4-FFF2-40B4-BE49-F238E27FC236}">
                  <a16:creationId xmlns:a16="http://schemas.microsoft.com/office/drawing/2014/main" id="{65D9E1F9-C717-5A4A-866B-DBCBF91A285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8" cy="5"/>
            </a:xfrm>
            <a:custGeom>
              <a:avLst/>
              <a:gdLst>
                <a:gd name="T0" fmla="*/ 0 w 8"/>
                <a:gd name="T1" fmla="*/ 0 h 5"/>
                <a:gd name="T2" fmla="*/ 8 w 8"/>
                <a:gd name="T3" fmla="*/ 0 h 5"/>
                <a:gd name="T4" fmla="*/ 8 w 8"/>
                <a:gd name="T5" fmla="*/ 5 h 5"/>
                <a:gd name="T6" fmla="*/ 0 w 8"/>
                <a:gd name="T7" fmla="*/ 5 h 5"/>
                <a:gd name="T8" fmla="*/ 0 w 8"/>
                <a:gd name="T9" fmla="*/ 0 h 5"/>
                <a:gd name="T10" fmla="*/ 0 w 8"/>
                <a:gd name="T11" fmla="*/ 0 h 5"/>
                <a:gd name="T12" fmla="*/ 5 w 8"/>
                <a:gd name="T13" fmla="*/ 0 h 5"/>
                <a:gd name="T14" fmla="*/ 5 w 8"/>
                <a:gd name="T15" fmla="*/ 4 h 5"/>
                <a:gd name="T16" fmla="*/ 0 w 8"/>
                <a:gd name="T17" fmla="*/ 4 h 5"/>
                <a:gd name="T18" fmla="*/ 0 w 8"/>
                <a:gd name="T19" fmla="*/ 0 h 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" h="5">
                  <a:moveTo>
                    <a:pt x="0" y="0"/>
                  </a:moveTo>
                  <a:lnTo>
                    <a:pt x="8" y="0"/>
                  </a:lnTo>
                  <a:lnTo>
                    <a:pt x="8" y="5"/>
                  </a:lnTo>
                  <a:lnTo>
                    <a:pt x="0" y="5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5" y="0"/>
                  </a:lnTo>
                  <a:lnTo>
                    <a:pt x="5" y="4"/>
                  </a:lnTo>
                  <a:lnTo>
                    <a:pt x="0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39" name="Freeform 169">
              <a:extLst>
                <a:ext uri="{FF2B5EF4-FFF2-40B4-BE49-F238E27FC236}">
                  <a16:creationId xmlns:a16="http://schemas.microsoft.com/office/drawing/2014/main" id="{9CF10C01-D12F-C649-A9C3-589211B28C8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5" cy="4"/>
            </a:xfrm>
            <a:custGeom>
              <a:avLst/>
              <a:gdLst>
                <a:gd name="T0" fmla="*/ 0 w 5"/>
                <a:gd name="T1" fmla="*/ 0 h 4"/>
                <a:gd name="T2" fmla="*/ 5 w 5"/>
                <a:gd name="T3" fmla="*/ 0 h 4"/>
                <a:gd name="T4" fmla="*/ 5 w 5"/>
                <a:gd name="T5" fmla="*/ 4 h 4"/>
                <a:gd name="T6" fmla="*/ 0 w 5"/>
                <a:gd name="T7" fmla="*/ 4 h 4"/>
                <a:gd name="T8" fmla="*/ 0 w 5"/>
                <a:gd name="T9" fmla="*/ 0 h 4"/>
                <a:gd name="T10" fmla="*/ 0 w 5"/>
                <a:gd name="T11" fmla="*/ 0 h 4"/>
                <a:gd name="T12" fmla="*/ 3 w 5"/>
                <a:gd name="T13" fmla="*/ 0 h 4"/>
                <a:gd name="T14" fmla="*/ 3 w 5"/>
                <a:gd name="T15" fmla="*/ 1 h 4"/>
                <a:gd name="T16" fmla="*/ 0 w 5"/>
                <a:gd name="T17" fmla="*/ 1 h 4"/>
                <a:gd name="T18" fmla="*/ 0 w 5"/>
                <a:gd name="T19" fmla="*/ 0 h 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" h="4">
                  <a:moveTo>
                    <a:pt x="0" y="0"/>
                  </a:moveTo>
                  <a:lnTo>
                    <a:pt x="5" y="0"/>
                  </a:lnTo>
                  <a:lnTo>
                    <a:pt x="5" y="4"/>
                  </a:lnTo>
                  <a:lnTo>
                    <a:pt x="0" y="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3" y="0"/>
                  </a:lnTo>
                  <a:lnTo>
                    <a:pt x="3" y="1"/>
                  </a:lnTo>
                  <a:lnTo>
                    <a:pt x="0" y="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40" name="Freeform 170">
              <a:extLst>
                <a:ext uri="{FF2B5EF4-FFF2-40B4-BE49-F238E27FC236}">
                  <a16:creationId xmlns:a16="http://schemas.microsoft.com/office/drawing/2014/main" id="{C8D43880-6434-F049-89FB-8B9B7432726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3" cy="1"/>
            </a:xfrm>
            <a:custGeom>
              <a:avLst/>
              <a:gdLst>
                <a:gd name="T0" fmla="*/ 0 w 3"/>
                <a:gd name="T1" fmla="*/ 0 h 1"/>
                <a:gd name="T2" fmla="*/ 3 w 3"/>
                <a:gd name="T3" fmla="*/ 0 h 1"/>
                <a:gd name="T4" fmla="*/ 3 w 3"/>
                <a:gd name="T5" fmla="*/ 1 h 1"/>
                <a:gd name="T6" fmla="*/ 0 w 3"/>
                <a:gd name="T7" fmla="*/ 1 h 1"/>
                <a:gd name="T8" fmla="*/ 0 w 3"/>
                <a:gd name="T9" fmla="*/ 0 h 1"/>
                <a:gd name="T10" fmla="*/ 0 w 3"/>
                <a:gd name="T11" fmla="*/ 0 h 1"/>
                <a:gd name="T12" fmla="*/ 0 w 3"/>
                <a:gd name="T13" fmla="*/ 0 h 1"/>
                <a:gd name="T14" fmla="*/ 0 w 3"/>
                <a:gd name="T15" fmla="*/ 0 h 1"/>
                <a:gd name="T16" fmla="*/ 0 w 3"/>
                <a:gd name="T17" fmla="*/ 0 h 1"/>
                <a:gd name="T18" fmla="*/ 0 w 3"/>
                <a:gd name="T19" fmla="*/ 0 h 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" h="1">
                  <a:moveTo>
                    <a:pt x="0" y="0"/>
                  </a:moveTo>
                  <a:lnTo>
                    <a:pt x="3" y="0"/>
                  </a:lnTo>
                  <a:lnTo>
                    <a:pt x="3" y="1"/>
                  </a:lnTo>
                  <a:lnTo>
                    <a:pt x="0" y="1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41" name="Freeform 171">
              <a:extLst>
                <a:ext uri="{FF2B5EF4-FFF2-40B4-BE49-F238E27FC236}">
                  <a16:creationId xmlns:a16="http://schemas.microsoft.com/office/drawing/2014/main" id="{2E2F1DFB-1D89-DA45-8CCF-DD70443AB2B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0" cy="0"/>
            </a:xfrm>
            <a:custGeom>
              <a:avLst/>
              <a:gdLst>
                <a:gd name="T0" fmla="*/ 0 60000 65536"/>
                <a:gd name="T1" fmla="*/ 0 60000 65536"/>
                <a:gd name="T2" fmla="*/ 0 60000 65536"/>
                <a:gd name="T3" fmla="*/ 0 60000 65536"/>
                <a:gd name="T4" fmla="*/ 0 60000 65536"/>
                <a:gd name="T5" fmla="*/ 0 60000 65536"/>
                <a:gd name="T6" fmla="*/ 0 60000 65536"/>
                <a:gd name="T7" fmla="*/ 0 60000 65536"/>
                <a:gd name="T8" fmla="*/ 0 60000 65536"/>
                <a:gd name="T9" fmla="*/ 0 60000 65536"/>
              </a:gdLst>
              <a:ahLst/>
              <a:cxnLst>
                <a:cxn ang="T0">
                  <a:pos x="0" y="0"/>
                </a:cxn>
                <a:cxn ang="T1">
                  <a:pos x="0" y="0"/>
                </a:cxn>
                <a:cxn ang="T2">
                  <a:pos x="0" y="0"/>
                </a:cxn>
                <a:cxn ang="T3">
                  <a:pos x="0" y="0"/>
                </a:cxn>
                <a:cxn ang="T4">
                  <a:pos x="0" y="0"/>
                </a:cxn>
                <a:cxn ang="T5">
                  <a:pos x="0" y="0"/>
                </a:cxn>
                <a:cxn ang="T6">
                  <a:pos x="0" y="0"/>
                </a:cxn>
                <a:cxn ang="T7">
                  <a:pos x="0" y="0"/>
                </a:cxn>
                <a:cxn ang="T8">
                  <a:pos x="0" y="0"/>
                </a:cxn>
                <a:cxn ang="T9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42" name="Freeform 172">
              <a:extLst>
                <a:ext uri="{FF2B5EF4-FFF2-40B4-BE49-F238E27FC236}">
                  <a16:creationId xmlns:a16="http://schemas.microsoft.com/office/drawing/2014/main" id="{FF4AEA5A-092B-FB4D-869D-D450D46F830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32" y="1983"/>
              <a:ext cx="319" cy="241"/>
            </a:xfrm>
            <a:custGeom>
              <a:avLst/>
              <a:gdLst>
                <a:gd name="T0" fmla="*/ 0 w 319"/>
                <a:gd name="T1" fmla="*/ 0 h 241"/>
                <a:gd name="T2" fmla="*/ 319 w 319"/>
                <a:gd name="T3" fmla="*/ 0 h 241"/>
                <a:gd name="T4" fmla="*/ 319 w 319"/>
                <a:gd name="T5" fmla="*/ 241 h 241"/>
                <a:gd name="T6" fmla="*/ 0 w 319"/>
                <a:gd name="T7" fmla="*/ 241 h 241"/>
                <a:gd name="T8" fmla="*/ 0 w 319"/>
                <a:gd name="T9" fmla="*/ 0 h 241"/>
                <a:gd name="T10" fmla="*/ 5 w 319"/>
                <a:gd name="T11" fmla="*/ 4 h 241"/>
                <a:gd name="T12" fmla="*/ 319 w 319"/>
                <a:gd name="T13" fmla="*/ 4 h 241"/>
                <a:gd name="T14" fmla="*/ 319 w 319"/>
                <a:gd name="T15" fmla="*/ 241 h 241"/>
                <a:gd name="T16" fmla="*/ 5 w 319"/>
                <a:gd name="T17" fmla="*/ 241 h 241"/>
                <a:gd name="T18" fmla="*/ 5 w 319"/>
                <a:gd name="T19" fmla="*/ 4 h 24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19" h="241">
                  <a:moveTo>
                    <a:pt x="0" y="0"/>
                  </a:moveTo>
                  <a:lnTo>
                    <a:pt x="319" y="0"/>
                  </a:lnTo>
                  <a:lnTo>
                    <a:pt x="319" y="241"/>
                  </a:lnTo>
                  <a:lnTo>
                    <a:pt x="0" y="241"/>
                  </a:lnTo>
                  <a:lnTo>
                    <a:pt x="0" y="0"/>
                  </a:lnTo>
                  <a:close/>
                  <a:moveTo>
                    <a:pt x="5" y="4"/>
                  </a:moveTo>
                  <a:lnTo>
                    <a:pt x="319" y="4"/>
                  </a:lnTo>
                  <a:lnTo>
                    <a:pt x="319" y="241"/>
                  </a:lnTo>
                  <a:lnTo>
                    <a:pt x="5" y="241"/>
                  </a:lnTo>
                  <a:lnTo>
                    <a:pt x="5" y="4"/>
                  </a:lnTo>
                  <a:close/>
                </a:path>
              </a:pathLst>
            </a:custGeom>
            <a:solidFill>
              <a:srgbClr val="9A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43" name="Freeform 173">
              <a:extLst>
                <a:ext uri="{FF2B5EF4-FFF2-40B4-BE49-F238E27FC236}">
                  <a16:creationId xmlns:a16="http://schemas.microsoft.com/office/drawing/2014/main" id="{137F4E1C-F3D4-1D45-8130-B1BCDA3FEF9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37" y="1987"/>
              <a:ext cx="314" cy="237"/>
            </a:xfrm>
            <a:custGeom>
              <a:avLst/>
              <a:gdLst>
                <a:gd name="T0" fmla="*/ 0 w 314"/>
                <a:gd name="T1" fmla="*/ 0 h 237"/>
                <a:gd name="T2" fmla="*/ 314 w 314"/>
                <a:gd name="T3" fmla="*/ 0 h 237"/>
                <a:gd name="T4" fmla="*/ 314 w 314"/>
                <a:gd name="T5" fmla="*/ 237 h 237"/>
                <a:gd name="T6" fmla="*/ 0 w 314"/>
                <a:gd name="T7" fmla="*/ 237 h 237"/>
                <a:gd name="T8" fmla="*/ 0 w 314"/>
                <a:gd name="T9" fmla="*/ 0 h 237"/>
                <a:gd name="T10" fmla="*/ 4 w 314"/>
                <a:gd name="T11" fmla="*/ 3 h 237"/>
                <a:gd name="T12" fmla="*/ 314 w 314"/>
                <a:gd name="T13" fmla="*/ 3 h 237"/>
                <a:gd name="T14" fmla="*/ 314 w 314"/>
                <a:gd name="T15" fmla="*/ 237 h 237"/>
                <a:gd name="T16" fmla="*/ 4 w 314"/>
                <a:gd name="T17" fmla="*/ 237 h 237"/>
                <a:gd name="T18" fmla="*/ 4 w 314"/>
                <a:gd name="T19" fmla="*/ 3 h 23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14" h="237">
                  <a:moveTo>
                    <a:pt x="0" y="0"/>
                  </a:moveTo>
                  <a:lnTo>
                    <a:pt x="314" y="0"/>
                  </a:lnTo>
                  <a:lnTo>
                    <a:pt x="314" y="237"/>
                  </a:lnTo>
                  <a:lnTo>
                    <a:pt x="0" y="237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314" y="3"/>
                  </a:lnTo>
                  <a:lnTo>
                    <a:pt x="314" y="237"/>
                  </a:lnTo>
                  <a:lnTo>
                    <a:pt x="4" y="237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9B9B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44" name="Freeform 174">
              <a:extLst>
                <a:ext uri="{FF2B5EF4-FFF2-40B4-BE49-F238E27FC236}">
                  <a16:creationId xmlns:a16="http://schemas.microsoft.com/office/drawing/2014/main" id="{30294091-DEE7-DB42-87A4-1BE853B969D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41" y="1990"/>
              <a:ext cx="310" cy="234"/>
            </a:xfrm>
            <a:custGeom>
              <a:avLst/>
              <a:gdLst>
                <a:gd name="T0" fmla="*/ 0 w 310"/>
                <a:gd name="T1" fmla="*/ 0 h 234"/>
                <a:gd name="T2" fmla="*/ 310 w 310"/>
                <a:gd name="T3" fmla="*/ 0 h 234"/>
                <a:gd name="T4" fmla="*/ 310 w 310"/>
                <a:gd name="T5" fmla="*/ 234 h 234"/>
                <a:gd name="T6" fmla="*/ 0 w 310"/>
                <a:gd name="T7" fmla="*/ 234 h 234"/>
                <a:gd name="T8" fmla="*/ 0 w 310"/>
                <a:gd name="T9" fmla="*/ 0 h 234"/>
                <a:gd name="T10" fmla="*/ 4 w 310"/>
                <a:gd name="T11" fmla="*/ 3 h 234"/>
                <a:gd name="T12" fmla="*/ 310 w 310"/>
                <a:gd name="T13" fmla="*/ 3 h 234"/>
                <a:gd name="T14" fmla="*/ 310 w 310"/>
                <a:gd name="T15" fmla="*/ 234 h 234"/>
                <a:gd name="T16" fmla="*/ 4 w 310"/>
                <a:gd name="T17" fmla="*/ 234 h 234"/>
                <a:gd name="T18" fmla="*/ 4 w 310"/>
                <a:gd name="T19" fmla="*/ 3 h 23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10" h="234">
                  <a:moveTo>
                    <a:pt x="0" y="0"/>
                  </a:moveTo>
                  <a:lnTo>
                    <a:pt x="310" y="0"/>
                  </a:lnTo>
                  <a:lnTo>
                    <a:pt x="310" y="234"/>
                  </a:lnTo>
                  <a:lnTo>
                    <a:pt x="0" y="234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310" y="3"/>
                  </a:lnTo>
                  <a:lnTo>
                    <a:pt x="310" y="234"/>
                  </a:lnTo>
                  <a:lnTo>
                    <a:pt x="4" y="234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9C9C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45" name="Freeform 175">
              <a:extLst>
                <a:ext uri="{FF2B5EF4-FFF2-40B4-BE49-F238E27FC236}">
                  <a16:creationId xmlns:a16="http://schemas.microsoft.com/office/drawing/2014/main" id="{CB0AB912-77F8-4E4A-B623-F651F2FE3A0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45" y="1993"/>
              <a:ext cx="306" cy="231"/>
            </a:xfrm>
            <a:custGeom>
              <a:avLst/>
              <a:gdLst>
                <a:gd name="T0" fmla="*/ 0 w 306"/>
                <a:gd name="T1" fmla="*/ 0 h 231"/>
                <a:gd name="T2" fmla="*/ 306 w 306"/>
                <a:gd name="T3" fmla="*/ 0 h 231"/>
                <a:gd name="T4" fmla="*/ 306 w 306"/>
                <a:gd name="T5" fmla="*/ 231 h 231"/>
                <a:gd name="T6" fmla="*/ 0 w 306"/>
                <a:gd name="T7" fmla="*/ 231 h 231"/>
                <a:gd name="T8" fmla="*/ 0 w 306"/>
                <a:gd name="T9" fmla="*/ 0 h 231"/>
                <a:gd name="T10" fmla="*/ 4 w 306"/>
                <a:gd name="T11" fmla="*/ 3 h 231"/>
                <a:gd name="T12" fmla="*/ 306 w 306"/>
                <a:gd name="T13" fmla="*/ 3 h 231"/>
                <a:gd name="T14" fmla="*/ 306 w 306"/>
                <a:gd name="T15" fmla="*/ 231 h 231"/>
                <a:gd name="T16" fmla="*/ 4 w 306"/>
                <a:gd name="T17" fmla="*/ 231 h 231"/>
                <a:gd name="T18" fmla="*/ 4 w 306"/>
                <a:gd name="T19" fmla="*/ 3 h 23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06" h="231">
                  <a:moveTo>
                    <a:pt x="0" y="0"/>
                  </a:moveTo>
                  <a:lnTo>
                    <a:pt x="306" y="0"/>
                  </a:lnTo>
                  <a:lnTo>
                    <a:pt x="306" y="231"/>
                  </a:lnTo>
                  <a:lnTo>
                    <a:pt x="0" y="231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306" y="3"/>
                  </a:lnTo>
                  <a:lnTo>
                    <a:pt x="306" y="231"/>
                  </a:lnTo>
                  <a:lnTo>
                    <a:pt x="4" y="231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9D9D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46" name="Freeform 176">
              <a:extLst>
                <a:ext uri="{FF2B5EF4-FFF2-40B4-BE49-F238E27FC236}">
                  <a16:creationId xmlns:a16="http://schemas.microsoft.com/office/drawing/2014/main" id="{BABB68A2-D025-6F45-83FC-DEB0358CA7E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49" y="1996"/>
              <a:ext cx="302" cy="228"/>
            </a:xfrm>
            <a:custGeom>
              <a:avLst/>
              <a:gdLst>
                <a:gd name="T0" fmla="*/ 0 w 302"/>
                <a:gd name="T1" fmla="*/ 0 h 228"/>
                <a:gd name="T2" fmla="*/ 302 w 302"/>
                <a:gd name="T3" fmla="*/ 0 h 228"/>
                <a:gd name="T4" fmla="*/ 302 w 302"/>
                <a:gd name="T5" fmla="*/ 228 h 228"/>
                <a:gd name="T6" fmla="*/ 0 w 302"/>
                <a:gd name="T7" fmla="*/ 228 h 228"/>
                <a:gd name="T8" fmla="*/ 0 w 302"/>
                <a:gd name="T9" fmla="*/ 0 h 228"/>
                <a:gd name="T10" fmla="*/ 4 w 302"/>
                <a:gd name="T11" fmla="*/ 3 h 228"/>
                <a:gd name="T12" fmla="*/ 302 w 302"/>
                <a:gd name="T13" fmla="*/ 3 h 228"/>
                <a:gd name="T14" fmla="*/ 302 w 302"/>
                <a:gd name="T15" fmla="*/ 228 h 228"/>
                <a:gd name="T16" fmla="*/ 4 w 302"/>
                <a:gd name="T17" fmla="*/ 228 h 228"/>
                <a:gd name="T18" fmla="*/ 4 w 302"/>
                <a:gd name="T19" fmla="*/ 3 h 22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02" h="228">
                  <a:moveTo>
                    <a:pt x="0" y="0"/>
                  </a:moveTo>
                  <a:lnTo>
                    <a:pt x="302" y="0"/>
                  </a:lnTo>
                  <a:lnTo>
                    <a:pt x="302" y="228"/>
                  </a:lnTo>
                  <a:lnTo>
                    <a:pt x="0" y="228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302" y="3"/>
                  </a:lnTo>
                  <a:lnTo>
                    <a:pt x="302" y="228"/>
                  </a:lnTo>
                  <a:lnTo>
                    <a:pt x="4" y="228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47" name="Freeform 177">
              <a:extLst>
                <a:ext uri="{FF2B5EF4-FFF2-40B4-BE49-F238E27FC236}">
                  <a16:creationId xmlns:a16="http://schemas.microsoft.com/office/drawing/2014/main" id="{3272560B-2C0D-6B42-9E81-D84D131C062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3" y="1999"/>
              <a:ext cx="298" cy="225"/>
            </a:xfrm>
            <a:custGeom>
              <a:avLst/>
              <a:gdLst>
                <a:gd name="T0" fmla="*/ 0 w 298"/>
                <a:gd name="T1" fmla="*/ 0 h 225"/>
                <a:gd name="T2" fmla="*/ 298 w 298"/>
                <a:gd name="T3" fmla="*/ 0 h 225"/>
                <a:gd name="T4" fmla="*/ 298 w 298"/>
                <a:gd name="T5" fmla="*/ 225 h 225"/>
                <a:gd name="T6" fmla="*/ 0 w 298"/>
                <a:gd name="T7" fmla="*/ 225 h 225"/>
                <a:gd name="T8" fmla="*/ 0 w 298"/>
                <a:gd name="T9" fmla="*/ 0 h 225"/>
                <a:gd name="T10" fmla="*/ 4 w 298"/>
                <a:gd name="T11" fmla="*/ 3 h 225"/>
                <a:gd name="T12" fmla="*/ 298 w 298"/>
                <a:gd name="T13" fmla="*/ 3 h 225"/>
                <a:gd name="T14" fmla="*/ 298 w 298"/>
                <a:gd name="T15" fmla="*/ 225 h 225"/>
                <a:gd name="T16" fmla="*/ 4 w 298"/>
                <a:gd name="T17" fmla="*/ 225 h 225"/>
                <a:gd name="T18" fmla="*/ 4 w 298"/>
                <a:gd name="T19" fmla="*/ 3 h 22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98" h="225">
                  <a:moveTo>
                    <a:pt x="0" y="0"/>
                  </a:moveTo>
                  <a:lnTo>
                    <a:pt x="298" y="0"/>
                  </a:lnTo>
                  <a:lnTo>
                    <a:pt x="298" y="225"/>
                  </a:lnTo>
                  <a:lnTo>
                    <a:pt x="0" y="225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98" y="3"/>
                  </a:lnTo>
                  <a:lnTo>
                    <a:pt x="298" y="225"/>
                  </a:lnTo>
                  <a:lnTo>
                    <a:pt x="4" y="225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9F9F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48" name="Freeform 178">
              <a:extLst>
                <a:ext uri="{FF2B5EF4-FFF2-40B4-BE49-F238E27FC236}">
                  <a16:creationId xmlns:a16="http://schemas.microsoft.com/office/drawing/2014/main" id="{1F3E213F-8084-0544-AA35-5F52D5857B8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7" y="2002"/>
              <a:ext cx="294" cy="222"/>
            </a:xfrm>
            <a:custGeom>
              <a:avLst/>
              <a:gdLst>
                <a:gd name="T0" fmla="*/ 0 w 294"/>
                <a:gd name="T1" fmla="*/ 0 h 222"/>
                <a:gd name="T2" fmla="*/ 294 w 294"/>
                <a:gd name="T3" fmla="*/ 0 h 222"/>
                <a:gd name="T4" fmla="*/ 294 w 294"/>
                <a:gd name="T5" fmla="*/ 222 h 222"/>
                <a:gd name="T6" fmla="*/ 0 w 294"/>
                <a:gd name="T7" fmla="*/ 222 h 222"/>
                <a:gd name="T8" fmla="*/ 0 w 294"/>
                <a:gd name="T9" fmla="*/ 0 h 222"/>
                <a:gd name="T10" fmla="*/ 5 w 294"/>
                <a:gd name="T11" fmla="*/ 4 h 222"/>
                <a:gd name="T12" fmla="*/ 294 w 294"/>
                <a:gd name="T13" fmla="*/ 4 h 222"/>
                <a:gd name="T14" fmla="*/ 294 w 294"/>
                <a:gd name="T15" fmla="*/ 222 h 222"/>
                <a:gd name="T16" fmla="*/ 5 w 294"/>
                <a:gd name="T17" fmla="*/ 222 h 222"/>
                <a:gd name="T18" fmla="*/ 5 w 294"/>
                <a:gd name="T19" fmla="*/ 4 h 22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94" h="222">
                  <a:moveTo>
                    <a:pt x="0" y="0"/>
                  </a:moveTo>
                  <a:lnTo>
                    <a:pt x="294" y="0"/>
                  </a:lnTo>
                  <a:lnTo>
                    <a:pt x="294" y="222"/>
                  </a:lnTo>
                  <a:lnTo>
                    <a:pt x="0" y="222"/>
                  </a:lnTo>
                  <a:lnTo>
                    <a:pt x="0" y="0"/>
                  </a:lnTo>
                  <a:close/>
                  <a:moveTo>
                    <a:pt x="5" y="4"/>
                  </a:moveTo>
                  <a:lnTo>
                    <a:pt x="294" y="4"/>
                  </a:lnTo>
                  <a:lnTo>
                    <a:pt x="294" y="222"/>
                  </a:lnTo>
                  <a:lnTo>
                    <a:pt x="5" y="222"/>
                  </a:lnTo>
                  <a:lnTo>
                    <a:pt x="5" y="4"/>
                  </a:ln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49" name="Freeform 179">
              <a:extLst>
                <a:ext uri="{FF2B5EF4-FFF2-40B4-BE49-F238E27FC236}">
                  <a16:creationId xmlns:a16="http://schemas.microsoft.com/office/drawing/2014/main" id="{A6B9ADF2-756C-A742-84F5-F8A552E8A3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62" y="2006"/>
              <a:ext cx="289" cy="218"/>
            </a:xfrm>
            <a:custGeom>
              <a:avLst/>
              <a:gdLst>
                <a:gd name="T0" fmla="*/ 0 w 289"/>
                <a:gd name="T1" fmla="*/ 0 h 218"/>
                <a:gd name="T2" fmla="*/ 289 w 289"/>
                <a:gd name="T3" fmla="*/ 0 h 218"/>
                <a:gd name="T4" fmla="*/ 289 w 289"/>
                <a:gd name="T5" fmla="*/ 218 h 218"/>
                <a:gd name="T6" fmla="*/ 0 w 289"/>
                <a:gd name="T7" fmla="*/ 218 h 218"/>
                <a:gd name="T8" fmla="*/ 0 w 289"/>
                <a:gd name="T9" fmla="*/ 0 h 218"/>
                <a:gd name="T10" fmla="*/ 4 w 289"/>
                <a:gd name="T11" fmla="*/ 3 h 218"/>
                <a:gd name="T12" fmla="*/ 289 w 289"/>
                <a:gd name="T13" fmla="*/ 3 h 218"/>
                <a:gd name="T14" fmla="*/ 289 w 289"/>
                <a:gd name="T15" fmla="*/ 218 h 218"/>
                <a:gd name="T16" fmla="*/ 4 w 289"/>
                <a:gd name="T17" fmla="*/ 218 h 218"/>
                <a:gd name="T18" fmla="*/ 4 w 289"/>
                <a:gd name="T19" fmla="*/ 3 h 21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89" h="218">
                  <a:moveTo>
                    <a:pt x="0" y="0"/>
                  </a:moveTo>
                  <a:lnTo>
                    <a:pt x="289" y="0"/>
                  </a:lnTo>
                  <a:lnTo>
                    <a:pt x="289" y="218"/>
                  </a:lnTo>
                  <a:lnTo>
                    <a:pt x="0" y="218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89" y="3"/>
                  </a:lnTo>
                  <a:lnTo>
                    <a:pt x="289" y="218"/>
                  </a:lnTo>
                  <a:lnTo>
                    <a:pt x="4" y="218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A1A1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50" name="Freeform 180">
              <a:extLst>
                <a:ext uri="{FF2B5EF4-FFF2-40B4-BE49-F238E27FC236}">
                  <a16:creationId xmlns:a16="http://schemas.microsoft.com/office/drawing/2014/main" id="{AE09021B-D696-6049-8F58-4F080CCC6F4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66" y="2009"/>
              <a:ext cx="285" cy="215"/>
            </a:xfrm>
            <a:custGeom>
              <a:avLst/>
              <a:gdLst>
                <a:gd name="T0" fmla="*/ 0 w 285"/>
                <a:gd name="T1" fmla="*/ 0 h 215"/>
                <a:gd name="T2" fmla="*/ 285 w 285"/>
                <a:gd name="T3" fmla="*/ 0 h 215"/>
                <a:gd name="T4" fmla="*/ 285 w 285"/>
                <a:gd name="T5" fmla="*/ 215 h 215"/>
                <a:gd name="T6" fmla="*/ 0 w 285"/>
                <a:gd name="T7" fmla="*/ 215 h 215"/>
                <a:gd name="T8" fmla="*/ 0 w 285"/>
                <a:gd name="T9" fmla="*/ 0 h 215"/>
                <a:gd name="T10" fmla="*/ 4 w 285"/>
                <a:gd name="T11" fmla="*/ 3 h 215"/>
                <a:gd name="T12" fmla="*/ 285 w 285"/>
                <a:gd name="T13" fmla="*/ 3 h 215"/>
                <a:gd name="T14" fmla="*/ 285 w 285"/>
                <a:gd name="T15" fmla="*/ 215 h 215"/>
                <a:gd name="T16" fmla="*/ 4 w 285"/>
                <a:gd name="T17" fmla="*/ 215 h 215"/>
                <a:gd name="T18" fmla="*/ 4 w 285"/>
                <a:gd name="T19" fmla="*/ 3 h 21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85" h="215">
                  <a:moveTo>
                    <a:pt x="0" y="0"/>
                  </a:moveTo>
                  <a:lnTo>
                    <a:pt x="285" y="0"/>
                  </a:lnTo>
                  <a:lnTo>
                    <a:pt x="285" y="215"/>
                  </a:lnTo>
                  <a:lnTo>
                    <a:pt x="0" y="215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85" y="3"/>
                  </a:lnTo>
                  <a:lnTo>
                    <a:pt x="285" y="215"/>
                  </a:lnTo>
                  <a:lnTo>
                    <a:pt x="4" y="215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A2A2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51" name="Freeform 181">
              <a:extLst>
                <a:ext uri="{FF2B5EF4-FFF2-40B4-BE49-F238E27FC236}">
                  <a16:creationId xmlns:a16="http://schemas.microsoft.com/office/drawing/2014/main" id="{0A61C7FA-A02E-184F-8529-9C4769AC987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70" y="2012"/>
              <a:ext cx="281" cy="212"/>
            </a:xfrm>
            <a:custGeom>
              <a:avLst/>
              <a:gdLst>
                <a:gd name="T0" fmla="*/ 0 w 281"/>
                <a:gd name="T1" fmla="*/ 0 h 212"/>
                <a:gd name="T2" fmla="*/ 281 w 281"/>
                <a:gd name="T3" fmla="*/ 0 h 212"/>
                <a:gd name="T4" fmla="*/ 281 w 281"/>
                <a:gd name="T5" fmla="*/ 212 h 212"/>
                <a:gd name="T6" fmla="*/ 0 w 281"/>
                <a:gd name="T7" fmla="*/ 212 h 212"/>
                <a:gd name="T8" fmla="*/ 0 w 281"/>
                <a:gd name="T9" fmla="*/ 0 h 212"/>
                <a:gd name="T10" fmla="*/ 4 w 281"/>
                <a:gd name="T11" fmla="*/ 3 h 212"/>
                <a:gd name="T12" fmla="*/ 281 w 281"/>
                <a:gd name="T13" fmla="*/ 3 h 212"/>
                <a:gd name="T14" fmla="*/ 281 w 281"/>
                <a:gd name="T15" fmla="*/ 212 h 212"/>
                <a:gd name="T16" fmla="*/ 4 w 281"/>
                <a:gd name="T17" fmla="*/ 212 h 212"/>
                <a:gd name="T18" fmla="*/ 4 w 281"/>
                <a:gd name="T19" fmla="*/ 3 h 21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81" h="212">
                  <a:moveTo>
                    <a:pt x="0" y="0"/>
                  </a:moveTo>
                  <a:lnTo>
                    <a:pt x="281" y="0"/>
                  </a:lnTo>
                  <a:lnTo>
                    <a:pt x="281" y="212"/>
                  </a:lnTo>
                  <a:lnTo>
                    <a:pt x="0" y="212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81" y="3"/>
                  </a:lnTo>
                  <a:lnTo>
                    <a:pt x="281" y="212"/>
                  </a:lnTo>
                  <a:lnTo>
                    <a:pt x="4" y="212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A3A3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52" name="Freeform 182">
              <a:extLst>
                <a:ext uri="{FF2B5EF4-FFF2-40B4-BE49-F238E27FC236}">
                  <a16:creationId xmlns:a16="http://schemas.microsoft.com/office/drawing/2014/main" id="{98542196-80ED-2541-8195-0E3E57C3AB9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74" y="2015"/>
              <a:ext cx="277" cy="209"/>
            </a:xfrm>
            <a:custGeom>
              <a:avLst/>
              <a:gdLst>
                <a:gd name="T0" fmla="*/ 0 w 277"/>
                <a:gd name="T1" fmla="*/ 0 h 209"/>
                <a:gd name="T2" fmla="*/ 277 w 277"/>
                <a:gd name="T3" fmla="*/ 0 h 209"/>
                <a:gd name="T4" fmla="*/ 277 w 277"/>
                <a:gd name="T5" fmla="*/ 209 h 209"/>
                <a:gd name="T6" fmla="*/ 0 w 277"/>
                <a:gd name="T7" fmla="*/ 209 h 209"/>
                <a:gd name="T8" fmla="*/ 0 w 277"/>
                <a:gd name="T9" fmla="*/ 0 h 209"/>
                <a:gd name="T10" fmla="*/ 4 w 277"/>
                <a:gd name="T11" fmla="*/ 3 h 209"/>
                <a:gd name="T12" fmla="*/ 277 w 277"/>
                <a:gd name="T13" fmla="*/ 3 h 209"/>
                <a:gd name="T14" fmla="*/ 277 w 277"/>
                <a:gd name="T15" fmla="*/ 209 h 209"/>
                <a:gd name="T16" fmla="*/ 4 w 277"/>
                <a:gd name="T17" fmla="*/ 209 h 209"/>
                <a:gd name="T18" fmla="*/ 4 w 277"/>
                <a:gd name="T19" fmla="*/ 3 h 20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77" h="209">
                  <a:moveTo>
                    <a:pt x="0" y="0"/>
                  </a:moveTo>
                  <a:lnTo>
                    <a:pt x="277" y="0"/>
                  </a:lnTo>
                  <a:lnTo>
                    <a:pt x="277" y="209"/>
                  </a:lnTo>
                  <a:lnTo>
                    <a:pt x="0" y="209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77" y="3"/>
                  </a:lnTo>
                  <a:lnTo>
                    <a:pt x="277" y="209"/>
                  </a:lnTo>
                  <a:lnTo>
                    <a:pt x="4" y="209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A4A4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53" name="Freeform 183">
              <a:extLst>
                <a:ext uri="{FF2B5EF4-FFF2-40B4-BE49-F238E27FC236}">
                  <a16:creationId xmlns:a16="http://schemas.microsoft.com/office/drawing/2014/main" id="{A8258634-CCDE-6246-98FC-6CC2350B4D7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78" y="2018"/>
              <a:ext cx="273" cy="206"/>
            </a:xfrm>
            <a:custGeom>
              <a:avLst/>
              <a:gdLst>
                <a:gd name="T0" fmla="*/ 0 w 273"/>
                <a:gd name="T1" fmla="*/ 0 h 206"/>
                <a:gd name="T2" fmla="*/ 273 w 273"/>
                <a:gd name="T3" fmla="*/ 0 h 206"/>
                <a:gd name="T4" fmla="*/ 273 w 273"/>
                <a:gd name="T5" fmla="*/ 206 h 206"/>
                <a:gd name="T6" fmla="*/ 0 w 273"/>
                <a:gd name="T7" fmla="*/ 206 h 206"/>
                <a:gd name="T8" fmla="*/ 0 w 273"/>
                <a:gd name="T9" fmla="*/ 0 h 206"/>
                <a:gd name="T10" fmla="*/ 5 w 273"/>
                <a:gd name="T11" fmla="*/ 3 h 206"/>
                <a:gd name="T12" fmla="*/ 273 w 273"/>
                <a:gd name="T13" fmla="*/ 3 h 206"/>
                <a:gd name="T14" fmla="*/ 273 w 273"/>
                <a:gd name="T15" fmla="*/ 206 h 206"/>
                <a:gd name="T16" fmla="*/ 5 w 273"/>
                <a:gd name="T17" fmla="*/ 206 h 206"/>
                <a:gd name="T18" fmla="*/ 5 w 273"/>
                <a:gd name="T19" fmla="*/ 3 h 20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73" h="206">
                  <a:moveTo>
                    <a:pt x="0" y="0"/>
                  </a:moveTo>
                  <a:lnTo>
                    <a:pt x="273" y="0"/>
                  </a:lnTo>
                  <a:lnTo>
                    <a:pt x="273" y="206"/>
                  </a:lnTo>
                  <a:lnTo>
                    <a:pt x="0" y="206"/>
                  </a:lnTo>
                  <a:lnTo>
                    <a:pt x="0" y="0"/>
                  </a:lnTo>
                  <a:close/>
                  <a:moveTo>
                    <a:pt x="5" y="3"/>
                  </a:moveTo>
                  <a:lnTo>
                    <a:pt x="273" y="3"/>
                  </a:lnTo>
                  <a:lnTo>
                    <a:pt x="273" y="206"/>
                  </a:lnTo>
                  <a:lnTo>
                    <a:pt x="5" y="206"/>
                  </a:lnTo>
                  <a:lnTo>
                    <a:pt x="5" y="3"/>
                  </a:lnTo>
                  <a:close/>
                </a:path>
              </a:pathLst>
            </a:custGeom>
            <a:solidFill>
              <a:srgbClr val="A5A5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54" name="Freeform 184">
              <a:extLst>
                <a:ext uri="{FF2B5EF4-FFF2-40B4-BE49-F238E27FC236}">
                  <a16:creationId xmlns:a16="http://schemas.microsoft.com/office/drawing/2014/main" id="{30C2B93D-39C8-3B43-AB12-B109914C591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3" y="2021"/>
              <a:ext cx="268" cy="203"/>
            </a:xfrm>
            <a:custGeom>
              <a:avLst/>
              <a:gdLst>
                <a:gd name="T0" fmla="*/ 0 w 268"/>
                <a:gd name="T1" fmla="*/ 0 h 203"/>
                <a:gd name="T2" fmla="*/ 268 w 268"/>
                <a:gd name="T3" fmla="*/ 0 h 203"/>
                <a:gd name="T4" fmla="*/ 268 w 268"/>
                <a:gd name="T5" fmla="*/ 203 h 203"/>
                <a:gd name="T6" fmla="*/ 0 w 268"/>
                <a:gd name="T7" fmla="*/ 203 h 203"/>
                <a:gd name="T8" fmla="*/ 0 w 268"/>
                <a:gd name="T9" fmla="*/ 0 h 203"/>
                <a:gd name="T10" fmla="*/ 4 w 268"/>
                <a:gd name="T11" fmla="*/ 4 h 203"/>
                <a:gd name="T12" fmla="*/ 268 w 268"/>
                <a:gd name="T13" fmla="*/ 4 h 203"/>
                <a:gd name="T14" fmla="*/ 268 w 268"/>
                <a:gd name="T15" fmla="*/ 203 h 203"/>
                <a:gd name="T16" fmla="*/ 4 w 268"/>
                <a:gd name="T17" fmla="*/ 203 h 203"/>
                <a:gd name="T18" fmla="*/ 4 w 268"/>
                <a:gd name="T19" fmla="*/ 4 h 20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68" h="203">
                  <a:moveTo>
                    <a:pt x="0" y="0"/>
                  </a:moveTo>
                  <a:lnTo>
                    <a:pt x="268" y="0"/>
                  </a:lnTo>
                  <a:lnTo>
                    <a:pt x="268" y="203"/>
                  </a:lnTo>
                  <a:lnTo>
                    <a:pt x="0" y="203"/>
                  </a:lnTo>
                  <a:lnTo>
                    <a:pt x="0" y="0"/>
                  </a:lnTo>
                  <a:close/>
                  <a:moveTo>
                    <a:pt x="4" y="4"/>
                  </a:moveTo>
                  <a:lnTo>
                    <a:pt x="268" y="4"/>
                  </a:lnTo>
                  <a:lnTo>
                    <a:pt x="268" y="203"/>
                  </a:lnTo>
                  <a:lnTo>
                    <a:pt x="4" y="203"/>
                  </a:lnTo>
                  <a:lnTo>
                    <a:pt x="4" y="4"/>
                  </a:lnTo>
                  <a:close/>
                </a:path>
              </a:pathLst>
            </a:custGeom>
            <a:solidFill>
              <a:srgbClr val="A7A7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55" name="Freeform 185">
              <a:extLst>
                <a:ext uri="{FF2B5EF4-FFF2-40B4-BE49-F238E27FC236}">
                  <a16:creationId xmlns:a16="http://schemas.microsoft.com/office/drawing/2014/main" id="{9B5CCBD0-D9A2-FC41-90FE-A171E06EFB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7" y="2025"/>
              <a:ext cx="264" cy="199"/>
            </a:xfrm>
            <a:custGeom>
              <a:avLst/>
              <a:gdLst>
                <a:gd name="T0" fmla="*/ 0 w 264"/>
                <a:gd name="T1" fmla="*/ 0 h 199"/>
                <a:gd name="T2" fmla="*/ 264 w 264"/>
                <a:gd name="T3" fmla="*/ 0 h 199"/>
                <a:gd name="T4" fmla="*/ 264 w 264"/>
                <a:gd name="T5" fmla="*/ 199 h 199"/>
                <a:gd name="T6" fmla="*/ 0 w 264"/>
                <a:gd name="T7" fmla="*/ 199 h 199"/>
                <a:gd name="T8" fmla="*/ 0 w 264"/>
                <a:gd name="T9" fmla="*/ 0 h 199"/>
                <a:gd name="T10" fmla="*/ 4 w 264"/>
                <a:gd name="T11" fmla="*/ 3 h 199"/>
                <a:gd name="T12" fmla="*/ 264 w 264"/>
                <a:gd name="T13" fmla="*/ 3 h 199"/>
                <a:gd name="T14" fmla="*/ 264 w 264"/>
                <a:gd name="T15" fmla="*/ 199 h 199"/>
                <a:gd name="T16" fmla="*/ 4 w 264"/>
                <a:gd name="T17" fmla="*/ 199 h 199"/>
                <a:gd name="T18" fmla="*/ 4 w 264"/>
                <a:gd name="T19" fmla="*/ 3 h 19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64" h="199">
                  <a:moveTo>
                    <a:pt x="0" y="0"/>
                  </a:moveTo>
                  <a:lnTo>
                    <a:pt x="264" y="0"/>
                  </a:lnTo>
                  <a:lnTo>
                    <a:pt x="264" y="199"/>
                  </a:lnTo>
                  <a:lnTo>
                    <a:pt x="0" y="199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64" y="3"/>
                  </a:lnTo>
                  <a:lnTo>
                    <a:pt x="264" y="199"/>
                  </a:lnTo>
                  <a:lnTo>
                    <a:pt x="4" y="199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56" name="Freeform 186">
              <a:extLst>
                <a:ext uri="{FF2B5EF4-FFF2-40B4-BE49-F238E27FC236}">
                  <a16:creationId xmlns:a16="http://schemas.microsoft.com/office/drawing/2014/main" id="{BB947972-B7DF-E144-B433-FE41C4C49B3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91" y="2028"/>
              <a:ext cx="260" cy="196"/>
            </a:xfrm>
            <a:custGeom>
              <a:avLst/>
              <a:gdLst>
                <a:gd name="T0" fmla="*/ 0 w 260"/>
                <a:gd name="T1" fmla="*/ 0 h 196"/>
                <a:gd name="T2" fmla="*/ 260 w 260"/>
                <a:gd name="T3" fmla="*/ 0 h 196"/>
                <a:gd name="T4" fmla="*/ 260 w 260"/>
                <a:gd name="T5" fmla="*/ 196 h 196"/>
                <a:gd name="T6" fmla="*/ 0 w 260"/>
                <a:gd name="T7" fmla="*/ 196 h 196"/>
                <a:gd name="T8" fmla="*/ 0 w 260"/>
                <a:gd name="T9" fmla="*/ 0 h 196"/>
                <a:gd name="T10" fmla="*/ 4 w 260"/>
                <a:gd name="T11" fmla="*/ 3 h 196"/>
                <a:gd name="T12" fmla="*/ 260 w 260"/>
                <a:gd name="T13" fmla="*/ 3 h 196"/>
                <a:gd name="T14" fmla="*/ 260 w 260"/>
                <a:gd name="T15" fmla="*/ 196 h 196"/>
                <a:gd name="T16" fmla="*/ 4 w 260"/>
                <a:gd name="T17" fmla="*/ 196 h 196"/>
                <a:gd name="T18" fmla="*/ 4 w 260"/>
                <a:gd name="T19" fmla="*/ 3 h 19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60" h="196">
                  <a:moveTo>
                    <a:pt x="0" y="0"/>
                  </a:moveTo>
                  <a:lnTo>
                    <a:pt x="260" y="0"/>
                  </a:lnTo>
                  <a:lnTo>
                    <a:pt x="260" y="196"/>
                  </a:lnTo>
                  <a:lnTo>
                    <a:pt x="0" y="196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60" y="3"/>
                  </a:lnTo>
                  <a:lnTo>
                    <a:pt x="260" y="196"/>
                  </a:lnTo>
                  <a:lnTo>
                    <a:pt x="4" y="196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A9A9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57" name="Freeform 187">
              <a:extLst>
                <a:ext uri="{FF2B5EF4-FFF2-40B4-BE49-F238E27FC236}">
                  <a16:creationId xmlns:a16="http://schemas.microsoft.com/office/drawing/2014/main" id="{781FE2DE-C0B3-0249-939E-8351E6EAC61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95" y="2031"/>
              <a:ext cx="256" cy="193"/>
            </a:xfrm>
            <a:custGeom>
              <a:avLst/>
              <a:gdLst>
                <a:gd name="T0" fmla="*/ 0 w 256"/>
                <a:gd name="T1" fmla="*/ 0 h 193"/>
                <a:gd name="T2" fmla="*/ 256 w 256"/>
                <a:gd name="T3" fmla="*/ 0 h 193"/>
                <a:gd name="T4" fmla="*/ 256 w 256"/>
                <a:gd name="T5" fmla="*/ 193 h 193"/>
                <a:gd name="T6" fmla="*/ 0 w 256"/>
                <a:gd name="T7" fmla="*/ 193 h 193"/>
                <a:gd name="T8" fmla="*/ 0 w 256"/>
                <a:gd name="T9" fmla="*/ 0 h 193"/>
                <a:gd name="T10" fmla="*/ 4 w 256"/>
                <a:gd name="T11" fmla="*/ 3 h 193"/>
                <a:gd name="T12" fmla="*/ 256 w 256"/>
                <a:gd name="T13" fmla="*/ 3 h 193"/>
                <a:gd name="T14" fmla="*/ 256 w 256"/>
                <a:gd name="T15" fmla="*/ 193 h 193"/>
                <a:gd name="T16" fmla="*/ 4 w 256"/>
                <a:gd name="T17" fmla="*/ 193 h 193"/>
                <a:gd name="T18" fmla="*/ 4 w 256"/>
                <a:gd name="T19" fmla="*/ 3 h 19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56" h="193">
                  <a:moveTo>
                    <a:pt x="0" y="0"/>
                  </a:moveTo>
                  <a:lnTo>
                    <a:pt x="256" y="0"/>
                  </a:lnTo>
                  <a:lnTo>
                    <a:pt x="256" y="193"/>
                  </a:lnTo>
                  <a:lnTo>
                    <a:pt x="0" y="193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56" y="3"/>
                  </a:lnTo>
                  <a:lnTo>
                    <a:pt x="256" y="193"/>
                  </a:lnTo>
                  <a:lnTo>
                    <a:pt x="4" y="193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58" name="Freeform 188">
              <a:extLst>
                <a:ext uri="{FF2B5EF4-FFF2-40B4-BE49-F238E27FC236}">
                  <a16:creationId xmlns:a16="http://schemas.microsoft.com/office/drawing/2014/main" id="{6992BCF9-0395-8645-9EAB-7B576D2CF75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99" y="2034"/>
              <a:ext cx="252" cy="190"/>
            </a:xfrm>
            <a:custGeom>
              <a:avLst/>
              <a:gdLst>
                <a:gd name="T0" fmla="*/ 0 w 252"/>
                <a:gd name="T1" fmla="*/ 0 h 190"/>
                <a:gd name="T2" fmla="*/ 252 w 252"/>
                <a:gd name="T3" fmla="*/ 0 h 190"/>
                <a:gd name="T4" fmla="*/ 252 w 252"/>
                <a:gd name="T5" fmla="*/ 190 h 190"/>
                <a:gd name="T6" fmla="*/ 0 w 252"/>
                <a:gd name="T7" fmla="*/ 190 h 190"/>
                <a:gd name="T8" fmla="*/ 0 w 252"/>
                <a:gd name="T9" fmla="*/ 0 h 190"/>
                <a:gd name="T10" fmla="*/ 4 w 252"/>
                <a:gd name="T11" fmla="*/ 3 h 190"/>
                <a:gd name="T12" fmla="*/ 252 w 252"/>
                <a:gd name="T13" fmla="*/ 3 h 190"/>
                <a:gd name="T14" fmla="*/ 252 w 252"/>
                <a:gd name="T15" fmla="*/ 190 h 190"/>
                <a:gd name="T16" fmla="*/ 4 w 252"/>
                <a:gd name="T17" fmla="*/ 190 h 190"/>
                <a:gd name="T18" fmla="*/ 4 w 252"/>
                <a:gd name="T19" fmla="*/ 3 h 19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52" h="190">
                  <a:moveTo>
                    <a:pt x="0" y="0"/>
                  </a:moveTo>
                  <a:lnTo>
                    <a:pt x="252" y="0"/>
                  </a:lnTo>
                  <a:lnTo>
                    <a:pt x="252" y="190"/>
                  </a:lnTo>
                  <a:lnTo>
                    <a:pt x="0" y="190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52" y="3"/>
                  </a:lnTo>
                  <a:lnTo>
                    <a:pt x="252" y="190"/>
                  </a:lnTo>
                  <a:lnTo>
                    <a:pt x="4" y="190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ACAC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59" name="Freeform 189">
              <a:extLst>
                <a:ext uri="{FF2B5EF4-FFF2-40B4-BE49-F238E27FC236}">
                  <a16:creationId xmlns:a16="http://schemas.microsoft.com/office/drawing/2014/main" id="{A93C1643-1B26-CC44-8208-86C4A47F7DE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03" y="2037"/>
              <a:ext cx="248" cy="187"/>
            </a:xfrm>
            <a:custGeom>
              <a:avLst/>
              <a:gdLst>
                <a:gd name="T0" fmla="*/ 0 w 248"/>
                <a:gd name="T1" fmla="*/ 0 h 187"/>
                <a:gd name="T2" fmla="*/ 248 w 248"/>
                <a:gd name="T3" fmla="*/ 0 h 187"/>
                <a:gd name="T4" fmla="*/ 248 w 248"/>
                <a:gd name="T5" fmla="*/ 187 h 187"/>
                <a:gd name="T6" fmla="*/ 0 w 248"/>
                <a:gd name="T7" fmla="*/ 187 h 187"/>
                <a:gd name="T8" fmla="*/ 0 w 248"/>
                <a:gd name="T9" fmla="*/ 0 h 187"/>
                <a:gd name="T10" fmla="*/ 5 w 248"/>
                <a:gd name="T11" fmla="*/ 3 h 187"/>
                <a:gd name="T12" fmla="*/ 248 w 248"/>
                <a:gd name="T13" fmla="*/ 3 h 187"/>
                <a:gd name="T14" fmla="*/ 248 w 248"/>
                <a:gd name="T15" fmla="*/ 187 h 187"/>
                <a:gd name="T16" fmla="*/ 5 w 248"/>
                <a:gd name="T17" fmla="*/ 187 h 187"/>
                <a:gd name="T18" fmla="*/ 5 w 248"/>
                <a:gd name="T19" fmla="*/ 3 h 18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48" h="187">
                  <a:moveTo>
                    <a:pt x="0" y="0"/>
                  </a:moveTo>
                  <a:lnTo>
                    <a:pt x="248" y="0"/>
                  </a:lnTo>
                  <a:lnTo>
                    <a:pt x="248" y="187"/>
                  </a:lnTo>
                  <a:lnTo>
                    <a:pt x="0" y="187"/>
                  </a:lnTo>
                  <a:lnTo>
                    <a:pt x="0" y="0"/>
                  </a:lnTo>
                  <a:close/>
                  <a:moveTo>
                    <a:pt x="5" y="3"/>
                  </a:moveTo>
                  <a:lnTo>
                    <a:pt x="248" y="3"/>
                  </a:lnTo>
                  <a:lnTo>
                    <a:pt x="248" y="187"/>
                  </a:lnTo>
                  <a:lnTo>
                    <a:pt x="5" y="187"/>
                  </a:lnTo>
                  <a:lnTo>
                    <a:pt x="5" y="3"/>
                  </a:lnTo>
                  <a:close/>
                </a:path>
              </a:pathLst>
            </a:custGeom>
            <a:solidFill>
              <a:srgbClr val="ADAD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60" name="Freeform 190">
              <a:extLst>
                <a:ext uri="{FF2B5EF4-FFF2-40B4-BE49-F238E27FC236}">
                  <a16:creationId xmlns:a16="http://schemas.microsoft.com/office/drawing/2014/main" id="{9AA8C9E7-B78A-804E-A0C4-21BA171147B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08" y="2040"/>
              <a:ext cx="243" cy="184"/>
            </a:xfrm>
            <a:custGeom>
              <a:avLst/>
              <a:gdLst>
                <a:gd name="T0" fmla="*/ 0 w 243"/>
                <a:gd name="T1" fmla="*/ 0 h 184"/>
                <a:gd name="T2" fmla="*/ 243 w 243"/>
                <a:gd name="T3" fmla="*/ 0 h 184"/>
                <a:gd name="T4" fmla="*/ 243 w 243"/>
                <a:gd name="T5" fmla="*/ 184 h 184"/>
                <a:gd name="T6" fmla="*/ 0 w 243"/>
                <a:gd name="T7" fmla="*/ 184 h 184"/>
                <a:gd name="T8" fmla="*/ 0 w 243"/>
                <a:gd name="T9" fmla="*/ 0 h 184"/>
                <a:gd name="T10" fmla="*/ 4 w 243"/>
                <a:gd name="T11" fmla="*/ 4 h 184"/>
                <a:gd name="T12" fmla="*/ 243 w 243"/>
                <a:gd name="T13" fmla="*/ 4 h 184"/>
                <a:gd name="T14" fmla="*/ 243 w 243"/>
                <a:gd name="T15" fmla="*/ 184 h 184"/>
                <a:gd name="T16" fmla="*/ 4 w 243"/>
                <a:gd name="T17" fmla="*/ 184 h 184"/>
                <a:gd name="T18" fmla="*/ 4 w 243"/>
                <a:gd name="T19" fmla="*/ 4 h 18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43" h="184">
                  <a:moveTo>
                    <a:pt x="0" y="0"/>
                  </a:moveTo>
                  <a:lnTo>
                    <a:pt x="243" y="0"/>
                  </a:lnTo>
                  <a:lnTo>
                    <a:pt x="243" y="184"/>
                  </a:lnTo>
                  <a:lnTo>
                    <a:pt x="0" y="184"/>
                  </a:lnTo>
                  <a:lnTo>
                    <a:pt x="0" y="0"/>
                  </a:lnTo>
                  <a:close/>
                  <a:moveTo>
                    <a:pt x="4" y="4"/>
                  </a:moveTo>
                  <a:lnTo>
                    <a:pt x="243" y="4"/>
                  </a:lnTo>
                  <a:lnTo>
                    <a:pt x="243" y="184"/>
                  </a:lnTo>
                  <a:lnTo>
                    <a:pt x="4" y="184"/>
                  </a:lnTo>
                  <a:lnTo>
                    <a:pt x="4" y="4"/>
                  </a:lnTo>
                  <a:close/>
                </a:path>
              </a:pathLst>
            </a:custGeom>
            <a:solidFill>
              <a:srgbClr val="AEAE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61" name="Freeform 191">
              <a:extLst>
                <a:ext uri="{FF2B5EF4-FFF2-40B4-BE49-F238E27FC236}">
                  <a16:creationId xmlns:a16="http://schemas.microsoft.com/office/drawing/2014/main" id="{D821B9C5-BA18-C54C-B690-9E58041691C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12" y="2044"/>
              <a:ext cx="239" cy="180"/>
            </a:xfrm>
            <a:custGeom>
              <a:avLst/>
              <a:gdLst>
                <a:gd name="T0" fmla="*/ 0 w 239"/>
                <a:gd name="T1" fmla="*/ 0 h 180"/>
                <a:gd name="T2" fmla="*/ 239 w 239"/>
                <a:gd name="T3" fmla="*/ 0 h 180"/>
                <a:gd name="T4" fmla="*/ 239 w 239"/>
                <a:gd name="T5" fmla="*/ 180 h 180"/>
                <a:gd name="T6" fmla="*/ 0 w 239"/>
                <a:gd name="T7" fmla="*/ 180 h 180"/>
                <a:gd name="T8" fmla="*/ 0 w 239"/>
                <a:gd name="T9" fmla="*/ 0 h 180"/>
                <a:gd name="T10" fmla="*/ 4 w 239"/>
                <a:gd name="T11" fmla="*/ 3 h 180"/>
                <a:gd name="T12" fmla="*/ 239 w 239"/>
                <a:gd name="T13" fmla="*/ 3 h 180"/>
                <a:gd name="T14" fmla="*/ 239 w 239"/>
                <a:gd name="T15" fmla="*/ 180 h 180"/>
                <a:gd name="T16" fmla="*/ 4 w 239"/>
                <a:gd name="T17" fmla="*/ 180 h 180"/>
                <a:gd name="T18" fmla="*/ 4 w 239"/>
                <a:gd name="T19" fmla="*/ 3 h 18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39" h="180">
                  <a:moveTo>
                    <a:pt x="0" y="0"/>
                  </a:moveTo>
                  <a:lnTo>
                    <a:pt x="239" y="0"/>
                  </a:lnTo>
                  <a:lnTo>
                    <a:pt x="239" y="180"/>
                  </a:lnTo>
                  <a:lnTo>
                    <a:pt x="0" y="180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39" y="3"/>
                  </a:lnTo>
                  <a:lnTo>
                    <a:pt x="239" y="180"/>
                  </a:lnTo>
                  <a:lnTo>
                    <a:pt x="4" y="180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B0B0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62" name="Freeform 192">
              <a:extLst>
                <a:ext uri="{FF2B5EF4-FFF2-40B4-BE49-F238E27FC236}">
                  <a16:creationId xmlns:a16="http://schemas.microsoft.com/office/drawing/2014/main" id="{8F4A351F-012E-E541-BA94-716307FFB9F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16" y="2047"/>
              <a:ext cx="235" cy="177"/>
            </a:xfrm>
            <a:custGeom>
              <a:avLst/>
              <a:gdLst>
                <a:gd name="T0" fmla="*/ 0 w 235"/>
                <a:gd name="T1" fmla="*/ 0 h 177"/>
                <a:gd name="T2" fmla="*/ 235 w 235"/>
                <a:gd name="T3" fmla="*/ 0 h 177"/>
                <a:gd name="T4" fmla="*/ 235 w 235"/>
                <a:gd name="T5" fmla="*/ 177 h 177"/>
                <a:gd name="T6" fmla="*/ 0 w 235"/>
                <a:gd name="T7" fmla="*/ 177 h 177"/>
                <a:gd name="T8" fmla="*/ 0 w 235"/>
                <a:gd name="T9" fmla="*/ 0 h 177"/>
                <a:gd name="T10" fmla="*/ 4 w 235"/>
                <a:gd name="T11" fmla="*/ 3 h 177"/>
                <a:gd name="T12" fmla="*/ 235 w 235"/>
                <a:gd name="T13" fmla="*/ 3 h 177"/>
                <a:gd name="T14" fmla="*/ 235 w 235"/>
                <a:gd name="T15" fmla="*/ 177 h 177"/>
                <a:gd name="T16" fmla="*/ 4 w 235"/>
                <a:gd name="T17" fmla="*/ 177 h 177"/>
                <a:gd name="T18" fmla="*/ 4 w 235"/>
                <a:gd name="T19" fmla="*/ 3 h 17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35" h="177">
                  <a:moveTo>
                    <a:pt x="0" y="0"/>
                  </a:moveTo>
                  <a:lnTo>
                    <a:pt x="235" y="0"/>
                  </a:lnTo>
                  <a:lnTo>
                    <a:pt x="235" y="177"/>
                  </a:lnTo>
                  <a:lnTo>
                    <a:pt x="0" y="177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35" y="3"/>
                  </a:lnTo>
                  <a:lnTo>
                    <a:pt x="235" y="177"/>
                  </a:lnTo>
                  <a:lnTo>
                    <a:pt x="4" y="177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B1B1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63" name="Freeform 193">
              <a:extLst>
                <a:ext uri="{FF2B5EF4-FFF2-40B4-BE49-F238E27FC236}">
                  <a16:creationId xmlns:a16="http://schemas.microsoft.com/office/drawing/2014/main" id="{B9F056A5-F6EE-D744-9AAD-734B7C07333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20" y="2050"/>
              <a:ext cx="231" cy="174"/>
            </a:xfrm>
            <a:custGeom>
              <a:avLst/>
              <a:gdLst>
                <a:gd name="T0" fmla="*/ 0 w 231"/>
                <a:gd name="T1" fmla="*/ 0 h 174"/>
                <a:gd name="T2" fmla="*/ 231 w 231"/>
                <a:gd name="T3" fmla="*/ 0 h 174"/>
                <a:gd name="T4" fmla="*/ 231 w 231"/>
                <a:gd name="T5" fmla="*/ 174 h 174"/>
                <a:gd name="T6" fmla="*/ 0 w 231"/>
                <a:gd name="T7" fmla="*/ 174 h 174"/>
                <a:gd name="T8" fmla="*/ 0 w 231"/>
                <a:gd name="T9" fmla="*/ 0 h 174"/>
                <a:gd name="T10" fmla="*/ 4 w 231"/>
                <a:gd name="T11" fmla="*/ 3 h 174"/>
                <a:gd name="T12" fmla="*/ 231 w 231"/>
                <a:gd name="T13" fmla="*/ 3 h 174"/>
                <a:gd name="T14" fmla="*/ 231 w 231"/>
                <a:gd name="T15" fmla="*/ 174 h 174"/>
                <a:gd name="T16" fmla="*/ 4 w 231"/>
                <a:gd name="T17" fmla="*/ 174 h 174"/>
                <a:gd name="T18" fmla="*/ 4 w 231"/>
                <a:gd name="T19" fmla="*/ 3 h 17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31" h="174">
                  <a:moveTo>
                    <a:pt x="0" y="0"/>
                  </a:moveTo>
                  <a:lnTo>
                    <a:pt x="231" y="0"/>
                  </a:lnTo>
                  <a:lnTo>
                    <a:pt x="231" y="174"/>
                  </a:lnTo>
                  <a:lnTo>
                    <a:pt x="0" y="174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31" y="3"/>
                  </a:lnTo>
                  <a:lnTo>
                    <a:pt x="231" y="174"/>
                  </a:lnTo>
                  <a:lnTo>
                    <a:pt x="4" y="174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64" name="Freeform 194">
              <a:extLst>
                <a:ext uri="{FF2B5EF4-FFF2-40B4-BE49-F238E27FC236}">
                  <a16:creationId xmlns:a16="http://schemas.microsoft.com/office/drawing/2014/main" id="{D527BE9D-1ABE-B845-9AEC-4D6EF4BF672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24" y="2053"/>
              <a:ext cx="227" cy="171"/>
            </a:xfrm>
            <a:custGeom>
              <a:avLst/>
              <a:gdLst>
                <a:gd name="T0" fmla="*/ 0 w 227"/>
                <a:gd name="T1" fmla="*/ 0 h 171"/>
                <a:gd name="T2" fmla="*/ 227 w 227"/>
                <a:gd name="T3" fmla="*/ 0 h 171"/>
                <a:gd name="T4" fmla="*/ 227 w 227"/>
                <a:gd name="T5" fmla="*/ 171 h 171"/>
                <a:gd name="T6" fmla="*/ 0 w 227"/>
                <a:gd name="T7" fmla="*/ 171 h 171"/>
                <a:gd name="T8" fmla="*/ 0 w 227"/>
                <a:gd name="T9" fmla="*/ 0 h 171"/>
                <a:gd name="T10" fmla="*/ 4 w 227"/>
                <a:gd name="T11" fmla="*/ 3 h 171"/>
                <a:gd name="T12" fmla="*/ 227 w 227"/>
                <a:gd name="T13" fmla="*/ 3 h 171"/>
                <a:gd name="T14" fmla="*/ 227 w 227"/>
                <a:gd name="T15" fmla="*/ 171 h 171"/>
                <a:gd name="T16" fmla="*/ 4 w 227"/>
                <a:gd name="T17" fmla="*/ 171 h 171"/>
                <a:gd name="T18" fmla="*/ 4 w 227"/>
                <a:gd name="T19" fmla="*/ 3 h 17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27" h="171">
                  <a:moveTo>
                    <a:pt x="0" y="0"/>
                  </a:moveTo>
                  <a:lnTo>
                    <a:pt x="227" y="0"/>
                  </a:lnTo>
                  <a:lnTo>
                    <a:pt x="227" y="171"/>
                  </a:lnTo>
                  <a:lnTo>
                    <a:pt x="0" y="171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27" y="3"/>
                  </a:lnTo>
                  <a:lnTo>
                    <a:pt x="227" y="171"/>
                  </a:lnTo>
                  <a:lnTo>
                    <a:pt x="4" y="171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65" name="Freeform 195">
              <a:extLst>
                <a:ext uri="{FF2B5EF4-FFF2-40B4-BE49-F238E27FC236}">
                  <a16:creationId xmlns:a16="http://schemas.microsoft.com/office/drawing/2014/main" id="{3CC9126B-617A-D745-8808-0E0C368D14B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28" y="2056"/>
              <a:ext cx="223" cy="168"/>
            </a:xfrm>
            <a:custGeom>
              <a:avLst/>
              <a:gdLst>
                <a:gd name="T0" fmla="*/ 0 w 223"/>
                <a:gd name="T1" fmla="*/ 0 h 168"/>
                <a:gd name="T2" fmla="*/ 223 w 223"/>
                <a:gd name="T3" fmla="*/ 0 h 168"/>
                <a:gd name="T4" fmla="*/ 223 w 223"/>
                <a:gd name="T5" fmla="*/ 168 h 168"/>
                <a:gd name="T6" fmla="*/ 0 w 223"/>
                <a:gd name="T7" fmla="*/ 168 h 168"/>
                <a:gd name="T8" fmla="*/ 0 w 223"/>
                <a:gd name="T9" fmla="*/ 0 h 168"/>
                <a:gd name="T10" fmla="*/ 5 w 223"/>
                <a:gd name="T11" fmla="*/ 3 h 168"/>
                <a:gd name="T12" fmla="*/ 223 w 223"/>
                <a:gd name="T13" fmla="*/ 3 h 168"/>
                <a:gd name="T14" fmla="*/ 223 w 223"/>
                <a:gd name="T15" fmla="*/ 168 h 168"/>
                <a:gd name="T16" fmla="*/ 5 w 223"/>
                <a:gd name="T17" fmla="*/ 168 h 168"/>
                <a:gd name="T18" fmla="*/ 5 w 223"/>
                <a:gd name="T19" fmla="*/ 3 h 16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23" h="168">
                  <a:moveTo>
                    <a:pt x="0" y="0"/>
                  </a:moveTo>
                  <a:lnTo>
                    <a:pt x="223" y="0"/>
                  </a:lnTo>
                  <a:lnTo>
                    <a:pt x="223" y="168"/>
                  </a:lnTo>
                  <a:lnTo>
                    <a:pt x="0" y="168"/>
                  </a:lnTo>
                  <a:lnTo>
                    <a:pt x="0" y="0"/>
                  </a:lnTo>
                  <a:close/>
                  <a:moveTo>
                    <a:pt x="5" y="3"/>
                  </a:moveTo>
                  <a:lnTo>
                    <a:pt x="223" y="3"/>
                  </a:lnTo>
                  <a:lnTo>
                    <a:pt x="223" y="168"/>
                  </a:lnTo>
                  <a:lnTo>
                    <a:pt x="5" y="168"/>
                  </a:lnTo>
                  <a:lnTo>
                    <a:pt x="5" y="3"/>
                  </a:lnTo>
                  <a:close/>
                </a:path>
              </a:pathLst>
            </a:custGeom>
            <a:solidFill>
              <a:srgbClr val="B6B6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66" name="Freeform 196">
              <a:extLst>
                <a:ext uri="{FF2B5EF4-FFF2-40B4-BE49-F238E27FC236}">
                  <a16:creationId xmlns:a16="http://schemas.microsoft.com/office/drawing/2014/main" id="{F2686547-F3D6-E445-B13D-DE6932227EB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33" y="2059"/>
              <a:ext cx="218" cy="165"/>
            </a:xfrm>
            <a:custGeom>
              <a:avLst/>
              <a:gdLst>
                <a:gd name="T0" fmla="*/ 0 w 218"/>
                <a:gd name="T1" fmla="*/ 0 h 165"/>
                <a:gd name="T2" fmla="*/ 218 w 218"/>
                <a:gd name="T3" fmla="*/ 0 h 165"/>
                <a:gd name="T4" fmla="*/ 218 w 218"/>
                <a:gd name="T5" fmla="*/ 165 h 165"/>
                <a:gd name="T6" fmla="*/ 0 w 218"/>
                <a:gd name="T7" fmla="*/ 165 h 165"/>
                <a:gd name="T8" fmla="*/ 0 w 218"/>
                <a:gd name="T9" fmla="*/ 0 h 165"/>
                <a:gd name="T10" fmla="*/ 4 w 218"/>
                <a:gd name="T11" fmla="*/ 4 h 165"/>
                <a:gd name="T12" fmla="*/ 218 w 218"/>
                <a:gd name="T13" fmla="*/ 4 h 165"/>
                <a:gd name="T14" fmla="*/ 218 w 218"/>
                <a:gd name="T15" fmla="*/ 165 h 165"/>
                <a:gd name="T16" fmla="*/ 4 w 218"/>
                <a:gd name="T17" fmla="*/ 165 h 165"/>
                <a:gd name="T18" fmla="*/ 4 w 218"/>
                <a:gd name="T19" fmla="*/ 4 h 16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8" h="165">
                  <a:moveTo>
                    <a:pt x="0" y="0"/>
                  </a:moveTo>
                  <a:lnTo>
                    <a:pt x="218" y="0"/>
                  </a:lnTo>
                  <a:lnTo>
                    <a:pt x="218" y="165"/>
                  </a:lnTo>
                  <a:lnTo>
                    <a:pt x="0" y="165"/>
                  </a:lnTo>
                  <a:lnTo>
                    <a:pt x="0" y="0"/>
                  </a:lnTo>
                  <a:close/>
                  <a:moveTo>
                    <a:pt x="4" y="4"/>
                  </a:moveTo>
                  <a:lnTo>
                    <a:pt x="218" y="4"/>
                  </a:lnTo>
                  <a:lnTo>
                    <a:pt x="218" y="165"/>
                  </a:lnTo>
                  <a:lnTo>
                    <a:pt x="4" y="165"/>
                  </a:lnTo>
                  <a:lnTo>
                    <a:pt x="4" y="4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67" name="Freeform 197">
              <a:extLst>
                <a:ext uri="{FF2B5EF4-FFF2-40B4-BE49-F238E27FC236}">
                  <a16:creationId xmlns:a16="http://schemas.microsoft.com/office/drawing/2014/main" id="{D69389F4-E8BD-3B49-BA54-83426BB7C67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37" y="2063"/>
              <a:ext cx="214" cy="161"/>
            </a:xfrm>
            <a:custGeom>
              <a:avLst/>
              <a:gdLst>
                <a:gd name="T0" fmla="*/ 0 w 214"/>
                <a:gd name="T1" fmla="*/ 0 h 161"/>
                <a:gd name="T2" fmla="*/ 214 w 214"/>
                <a:gd name="T3" fmla="*/ 0 h 161"/>
                <a:gd name="T4" fmla="*/ 214 w 214"/>
                <a:gd name="T5" fmla="*/ 161 h 161"/>
                <a:gd name="T6" fmla="*/ 0 w 214"/>
                <a:gd name="T7" fmla="*/ 161 h 161"/>
                <a:gd name="T8" fmla="*/ 0 w 214"/>
                <a:gd name="T9" fmla="*/ 0 h 161"/>
                <a:gd name="T10" fmla="*/ 4 w 214"/>
                <a:gd name="T11" fmla="*/ 3 h 161"/>
                <a:gd name="T12" fmla="*/ 214 w 214"/>
                <a:gd name="T13" fmla="*/ 3 h 161"/>
                <a:gd name="T14" fmla="*/ 214 w 214"/>
                <a:gd name="T15" fmla="*/ 161 h 161"/>
                <a:gd name="T16" fmla="*/ 4 w 214"/>
                <a:gd name="T17" fmla="*/ 161 h 161"/>
                <a:gd name="T18" fmla="*/ 4 w 214"/>
                <a:gd name="T19" fmla="*/ 3 h 16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4" h="161">
                  <a:moveTo>
                    <a:pt x="0" y="0"/>
                  </a:moveTo>
                  <a:lnTo>
                    <a:pt x="214" y="0"/>
                  </a:lnTo>
                  <a:lnTo>
                    <a:pt x="214" y="161"/>
                  </a:lnTo>
                  <a:lnTo>
                    <a:pt x="0" y="161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14" y="3"/>
                  </a:lnTo>
                  <a:lnTo>
                    <a:pt x="214" y="161"/>
                  </a:lnTo>
                  <a:lnTo>
                    <a:pt x="4" y="161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B9B9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68" name="Freeform 198">
              <a:extLst>
                <a:ext uri="{FF2B5EF4-FFF2-40B4-BE49-F238E27FC236}">
                  <a16:creationId xmlns:a16="http://schemas.microsoft.com/office/drawing/2014/main" id="{8A950813-5838-6249-8B41-A9B34EBA69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41" y="2066"/>
              <a:ext cx="210" cy="158"/>
            </a:xfrm>
            <a:custGeom>
              <a:avLst/>
              <a:gdLst>
                <a:gd name="T0" fmla="*/ 0 w 210"/>
                <a:gd name="T1" fmla="*/ 0 h 158"/>
                <a:gd name="T2" fmla="*/ 210 w 210"/>
                <a:gd name="T3" fmla="*/ 0 h 158"/>
                <a:gd name="T4" fmla="*/ 210 w 210"/>
                <a:gd name="T5" fmla="*/ 158 h 158"/>
                <a:gd name="T6" fmla="*/ 0 w 210"/>
                <a:gd name="T7" fmla="*/ 158 h 158"/>
                <a:gd name="T8" fmla="*/ 0 w 210"/>
                <a:gd name="T9" fmla="*/ 0 h 158"/>
                <a:gd name="T10" fmla="*/ 4 w 210"/>
                <a:gd name="T11" fmla="*/ 3 h 158"/>
                <a:gd name="T12" fmla="*/ 210 w 210"/>
                <a:gd name="T13" fmla="*/ 3 h 158"/>
                <a:gd name="T14" fmla="*/ 210 w 210"/>
                <a:gd name="T15" fmla="*/ 158 h 158"/>
                <a:gd name="T16" fmla="*/ 4 w 210"/>
                <a:gd name="T17" fmla="*/ 158 h 158"/>
                <a:gd name="T18" fmla="*/ 4 w 210"/>
                <a:gd name="T19" fmla="*/ 3 h 15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0" h="158">
                  <a:moveTo>
                    <a:pt x="0" y="0"/>
                  </a:moveTo>
                  <a:lnTo>
                    <a:pt x="210" y="0"/>
                  </a:lnTo>
                  <a:lnTo>
                    <a:pt x="210" y="158"/>
                  </a:lnTo>
                  <a:lnTo>
                    <a:pt x="0" y="158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10" y="3"/>
                  </a:lnTo>
                  <a:lnTo>
                    <a:pt x="210" y="158"/>
                  </a:lnTo>
                  <a:lnTo>
                    <a:pt x="4" y="158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BABA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69" name="Freeform 199">
              <a:extLst>
                <a:ext uri="{FF2B5EF4-FFF2-40B4-BE49-F238E27FC236}">
                  <a16:creationId xmlns:a16="http://schemas.microsoft.com/office/drawing/2014/main" id="{C65F488B-B331-3546-8ACB-BDD92269CDD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45" y="2069"/>
              <a:ext cx="206" cy="155"/>
            </a:xfrm>
            <a:custGeom>
              <a:avLst/>
              <a:gdLst>
                <a:gd name="T0" fmla="*/ 0 w 206"/>
                <a:gd name="T1" fmla="*/ 0 h 155"/>
                <a:gd name="T2" fmla="*/ 206 w 206"/>
                <a:gd name="T3" fmla="*/ 0 h 155"/>
                <a:gd name="T4" fmla="*/ 206 w 206"/>
                <a:gd name="T5" fmla="*/ 155 h 155"/>
                <a:gd name="T6" fmla="*/ 0 w 206"/>
                <a:gd name="T7" fmla="*/ 155 h 155"/>
                <a:gd name="T8" fmla="*/ 0 w 206"/>
                <a:gd name="T9" fmla="*/ 0 h 155"/>
                <a:gd name="T10" fmla="*/ 4 w 206"/>
                <a:gd name="T11" fmla="*/ 3 h 155"/>
                <a:gd name="T12" fmla="*/ 206 w 206"/>
                <a:gd name="T13" fmla="*/ 3 h 155"/>
                <a:gd name="T14" fmla="*/ 206 w 206"/>
                <a:gd name="T15" fmla="*/ 155 h 155"/>
                <a:gd name="T16" fmla="*/ 4 w 206"/>
                <a:gd name="T17" fmla="*/ 155 h 155"/>
                <a:gd name="T18" fmla="*/ 4 w 206"/>
                <a:gd name="T19" fmla="*/ 3 h 15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06" h="155">
                  <a:moveTo>
                    <a:pt x="0" y="0"/>
                  </a:moveTo>
                  <a:lnTo>
                    <a:pt x="206" y="0"/>
                  </a:lnTo>
                  <a:lnTo>
                    <a:pt x="206" y="155"/>
                  </a:lnTo>
                  <a:lnTo>
                    <a:pt x="0" y="155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06" y="3"/>
                  </a:lnTo>
                  <a:lnTo>
                    <a:pt x="206" y="155"/>
                  </a:lnTo>
                  <a:lnTo>
                    <a:pt x="4" y="155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70" name="Freeform 200">
              <a:extLst>
                <a:ext uri="{FF2B5EF4-FFF2-40B4-BE49-F238E27FC236}">
                  <a16:creationId xmlns:a16="http://schemas.microsoft.com/office/drawing/2014/main" id="{DFA37D20-3F3D-EE49-B405-5CFEF4BDC31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49" y="2072"/>
              <a:ext cx="202" cy="152"/>
            </a:xfrm>
            <a:custGeom>
              <a:avLst/>
              <a:gdLst>
                <a:gd name="T0" fmla="*/ 0 w 202"/>
                <a:gd name="T1" fmla="*/ 0 h 152"/>
                <a:gd name="T2" fmla="*/ 202 w 202"/>
                <a:gd name="T3" fmla="*/ 0 h 152"/>
                <a:gd name="T4" fmla="*/ 202 w 202"/>
                <a:gd name="T5" fmla="*/ 152 h 152"/>
                <a:gd name="T6" fmla="*/ 0 w 202"/>
                <a:gd name="T7" fmla="*/ 152 h 152"/>
                <a:gd name="T8" fmla="*/ 0 w 202"/>
                <a:gd name="T9" fmla="*/ 0 h 152"/>
                <a:gd name="T10" fmla="*/ 5 w 202"/>
                <a:gd name="T11" fmla="*/ 3 h 152"/>
                <a:gd name="T12" fmla="*/ 202 w 202"/>
                <a:gd name="T13" fmla="*/ 3 h 152"/>
                <a:gd name="T14" fmla="*/ 202 w 202"/>
                <a:gd name="T15" fmla="*/ 152 h 152"/>
                <a:gd name="T16" fmla="*/ 5 w 202"/>
                <a:gd name="T17" fmla="*/ 152 h 152"/>
                <a:gd name="T18" fmla="*/ 5 w 202"/>
                <a:gd name="T19" fmla="*/ 3 h 15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02" h="152">
                  <a:moveTo>
                    <a:pt x="0" y="0"/>
                  </a:moveTo>
                  <a:lnTo>
                    <a:pt x="202" y="0"/>
                  </a:lnTo>
                  <a:lnTo>
                    <a:pt x="202" y="152"/>
                  </a:lnTo>
                  <a:lnTo>
                    <a:pt x="0" y="152"/>
                  </a:lnTo>
                  <a:lnTo>
                    <a:pt x="0" y="0"/>
                  </a:lnTo>
                  <a:close/>
                  <a:moveTo>
                    <a:pt x="5" y="3"/>
                  </a:moveTo>
                  <a:lnTo>
                    <a:pt x="202" y="3"/>
                  </a:lnTo>
                  <a:lnTo>
                    <a:pt x="202" y="152"/>
                  </a:lnTo>
                  <a:lnTo>
                    <a:pt x="5" y="152"/>
                  </a:lnTo>
                  <a:lnTo>
                    <a:pt x="5" y="3"/>
                  </a:lnTo>
                  <a:close/>
                </a:path>
              </a:pathLst>
            </a:custGeom>
            <a:solidFill>
              <a:srgbClr val="BEBE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71" name="Freeform 201">
              <a:extLst>
                <a:ext uri="{FF2B5EF4-FFF2-40B4-BE49-F238E27FC236}">
                  <a16:creationId xmlns:a16="http://schemas.microsoft.com/office/drawing/2014/main" id="{F3E49F13-D1FC-5444-8992-6BBBDE3AB27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54" y="2075"/>
              <a:ext cx="197" cy="149"/>
            </a:xfrm>
            <a:custGeom>
              <a:avLst/>
              <a:gdLst>
                <a:gd name="T0" fmla="*/ 0 w 197"/>
                <a:gd name="T1" fmla="*/ 0 h 149"/>
                <a:gd name="T2" fmla="*/ 197 w 197"/>
                <a:gd name="T3" fmla="*/ 0 h 149"/>
                <a:gd name="T4" fmla="*/ 197 w 197"/>
                <a:gd name="T5" fmla="*/ 149 h 149"/>
                <a:gd name="T6" fmla="*/ 0 w 197"/>
                <a:gd name="T7" fmla="*/ 149 h 149"/>
                <a:gd name="T8" fmla="*/ 0 w 197"/>
                <a:gd name="T9" fmla="*/ 0 h 149"/>
                <a:gd name="T10" fmla="*/ 4 w 197"/>
                <a:gd name="T11" fmla="*/ 3 h 149"/>
                <a:gd name="T12" fmla="*/ 197 w 197"/>
                <a:gd name="T13" fmla="*/ 3 h 149"/>
                <a:gd name="T14" fmla="*/ 197 w 197"/>
                <a:gd name="T15" fmla="*/ 149 h 149"/>
                <a:gd name="T16" fmla="*/ 4 w 197"/>
                <a:gd name="T17" fmla="*/ 149 h 149"/>
                <a:gd name="T18" fmla="*/ 4 w 197"/>
                <a:gd name="T19" fmla="*/ 3 h 14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97" h="149">
                  <a:moveTo>
                    <a:pt x="0" y="0"/>
                  </a:moveTo>
                  <a:lnTo>
                    <a:pt x="197" y="0"/>
                  </a:lnTo>
                  <a:lnTo>
                    <a:pt x="197" y="149"/>
                  </a:lnTo>
                  <a:lnTo>
                    <a:pt x="0" y="149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97" y="3"/>
                  </a:lnTo>
                  <a:lnTo>
                    <a:pt x="197" y="149"/>
                  </a:lnTo>
                  <a:lnTo>
                    <a:pt x="4" y="149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72" name="Freeform 202">
              <a:extLst>
                <a:ext uri="{FF2B5EF4-FFF2-40B4-BE49-F238E27FC236}">
                  <a16:creationId xmlns:a16="http://schemas.microsoft.com/office/drawing/2014/main" id="{0265D495-C227-7F48-8973-A3CC2344CCD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58" y="2078"/>
              <a:ext cx="193" cy="146"/>
            </a:xfrm>
            <a:custGeom>
              <a:avLst/>
              <a:gdLst>
                <a:gd name="T0" fmla="*/ 0 w 193"/>
                <a:gd name="T1" fmla="*/ 0 h 146"/>
                <a:gd name="T2" fmla="*/ 193 w 193"/>
                <a:gd name="T3" fmla="*/ 0 h 146"/>
                <a:gd name="T4" fmla="*/ 193 w 193"/>
                <a:gd name="T5" fmla="*/ 146 h 146"/>
                <a:gd name="T6" fmla="*/ 0 w 193"/>
                <a:gd name="T7" fmla="*/ 146 h 146"/>
                <a:gd name="T8" fmla="*/ 0 w 193"/>
                <a:gd name="T9" fmla="*/ 0 h 146"/>
                <a:gd name="T10" fmla="*/ 4 w 193"/>
                <a:gd name="T11" fmla="*/ 4 h 146"/>
                <a:gd name="T12" fmla="*/ 193 w 193"/>
                <a:gd name="T13" fmla="*/ 4 h 146"/>
                <a:gd name="T14" fmla="*/ 193 w 193"/>
                <a:gd name="T15" fmla="*/ 146 h 146"/>
                <a:gd name="T16" fmla="*/ 4 w 193"/>
                <a:gd name="T17" fmla="*/ 146 h 146"/>
                <a:gd name="T18" fmla="*/ 4 w 193"/>
                <a:gd name="T19" fmla="*/ 4 h 14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93" h="146">
                  <a:moveTo>
                    <a:pt x="0" y="0"/>
                  </a:moveTo>
                  <a:lnTo>
                    <a:pt x="193" y="0"/>
                  </a:lnTo>
                  <a:lnTo>
                    <a:pt x="193" y="146"/>
                  </a:lnTo>
                  <a:lnTo>
                    <a:pt x="0" y="146"/>
                  </a:lnTo>
                  <a:lnTo>
                    <a:pt x="0" y="0"/>
                  </a:lnTo>
                  <a:close/>
                  <a:moveTo>
                    <a:pt x="4" y="4"/>
                  </a:moveTo>
                  <a:lnTo>
                    <a:pt x="193" y="4"/>
                  </a:lnTo>
                  <a:lnTo>
                    <a:pt x="193" y="146"/>
                  </a:lnTo>
                  <a:lnTo>
                    <a:pt x="4" y="146"/>
                  </a:lnTo>
                  <a:lnTo>
                    <a:pt x="4" y="4"/>
                  </a:ln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73" name="Freeform 203">
              <a:extLst>
                <a:ext uri="{FF2B5EF4-FFF2-40B4-BE49-F238E27FC236}">
                  <a16:creationId xmlns:a16="http://schemas.microsoft.com/office/drawing/2014/main" id="{5AEAEB6A-E2CB-8E44-AEAC-6C5BEA8617B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62" y="2082"/>
              <a:ext cx="189" cy="142"/>
            </a:xfrm>
            <a:custGeom>
              <a:avLst/>
              <a:gdLst>
                <a:gd name="T0" fmla="*/ 0 w 189"/>
                <a:gd name="T1" fmla="*/ 0 h 142"/>
                <a:gd name="T2" fmla="*/ 189 w 189"/>
                <a:gd name="T3" fmla="*/ 0 h 142"/>
                <a:gd name="T4" fmla="*/ 189 w 189"/>
                <a:gd name="T5" fmla="*/ 142 h 142"/>
                <a:gd name="T6" fmla="*/ 0 w 189"/>
                <a:gd name="T7" fmla="*/ 142 h 142"/>
                <a:gd name="T8" fmla="*/ 0 w 189"/>
                <a:gd name="T9" fmla="*/ 0 h 142"/>
                <a:gd name="T10" fmla="*/ 4 w 189"/>
                <a:gd name="T11" fmla="*/ 3 h 142"/>
                <a:gd name="T12" fmla="*/ 189 w 189"/>
                <a:gd name="T13" fmla="*/ 3 h 142"/>
                <a:gd name="T14" fmla="*/ 189 w 189"/>
                <a:gd name="T15" fmla="*/ 142 h 142"/>
                <a:gd name="T16" fmla="*/ 4 w 189"/>
                <a:gd name="T17" fmla="*/ 142 h 142"/>
                <a:gd name="T18" fmla="*/ 4 w 189"/>
                <a:gd name="T19" fmla="*/ 3 h 14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89" h="142">
                  <a:moveTo>
                    <a:pt x="0" y="0"/>
                  </a:moveTo>
                  <a:lnTo>
                    <a:pt x="189" y="0"/>
                  </a:lnTo>
                  <a:lnTo>
                    <a:pt x="189" y="142"/>
                  </a:lnTo>
                  <a:lnTo>
                    <a:pt x="0" y="142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89" y="3"/>
                  </a:lnTo>
                  <a:lnTo>
                    <a:pt x="189" y="142"/>
                  </a:lnTo>
                  <a:lnTo>
                    <a:pt x="4" y="142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C3C3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74" name="Freeform 204">
              <a:extLst>
                <a:ext uri="{FF2B5EF4-FFF2-40B4-BE49-F238E27FC236}">
                  <a16:creationId xmlns:a16="http://schemas.microsoft.com/office/drawing/2014/main" id="{A55025F9-DA01-F044-B956-07AD11370B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53" y="2068"/>
              <a:ext cx="185" cy="139"/>
            </a:xfrm>
            <a:custGeom>
              <a:avLst/>
              <a:gdLst>
                <a:gd name="T0" fmla="*/ 0 w 185"/>
                <a:gd name="T1" fmla="*/ 0 h 139"/>
                <a:gd name="T2" fmla="*/ 185 w 185"/>
                <a:gd name="T3" fmla="*/ 0 h 139"/>
                <a:gd name="T4" fmla="*/ 185 w 185"/>
                <a:gd name="T5" fmla="*/ 139 h 139"/>
                <a:gd name="T6" fmla="*/ 0 w 185"/>
                <a:gd name="T7" fmla="*/ 139 h 139"/>
                <a:gd name="T8" fmla="*/ 0 w 185"/>
                <a:gd name="T9" fmla="*/ 0 h 139"/>
                <a:gd name="T10" fmla="*/ 4 w 185"/>
                <a:gd name="T11" fmla="*/ 3 h 139"/>
                <a:gd name="T12" fmla="*/ 185 w 185"/>
                <a:gd name="T13" fmla="*/ 3 h 139"/>
                <a:gd name="T14" fmla="*/ 185 w 185"/>
                <a:gd name="T15" fmla="*/ 139 h 139"/>
                <a:gd name="T16" fmla="*/ 4 w 185"/>
                <a:gd name="T17" fmla="*/ 139 h 139"/>
                <a:gd name="T18" fmla="*/ 4 w 185"/>
                <a:gd name="T19" fmla="*/ 3 h 13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85" h="139">
                  <a:moveTo>
                    <a:pt x="0" y="0"/>
                  </a:moveTo>
                  <a:lnTo>
                    <a:pt x="185" y="0"/>
                  </a:lnTo>
                  <a:lnTo>
                    <a:pt x="185" y="139"/>
                  </a:lnTo>
                  <a:lnTo>
                    <a:pt x="0" y="139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85" y="3"/>
                  </a:lnTo>
                  <a:lnTo>
                    <a:pt x="185" y="139"/>
                  </a:lnTo>
                  <a:lnTo>
                    <a:pt x="4" y="139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C5C5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75" name="Freeform 205">
              <a:extLst>
                <a:ext uri="{FF2B5EF4-FFF2-40B4-BE49-F238E27FC236}">
                  <a16:creationId xmlns:a16="http://schemas.microsoft.com/office/drawing/2014/main" id="{B1EE86EB-3199-864C-B833-4EB524F226E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57" y="2071"/>
              <a:ext cx="181" cy="136"/>
            </a:xfrm>
            <a:custGeom>
              <a:avLst/>
              <a:gdLst>
                <a:gd name="T0" fmla="*/ 0 w 181"/>
                <a:gd name="T1" fmla="*/ 0 h 136"/>
                <a:gd name="T2" fmla="*/ 181 w 181"/>
                <a:gd name="T3" fmla="*/ 0 h 136"/>
                <a:gd name="T4" fmla="*/ 181 w 181"/>
                <a:gd name="T5" fmla="*/ 136 h 136"/>
                <a:gd name="T6" fmla="*/ 0 w 181"/>
                <a:gd name="T7" fmla="*/ 136 h 136"/>
                <a:gd name="T8" fmla="*/ 0 w 181"/>
                <a:gd name="T9" fmla="*/ 0 h 136"/>
                <a:gd name="T10" fmla="*/ 4 w 181"/>
                <a:gd name="T11" fmla="*/ 3 h 136"/>
                <a:gd name="T12" fmla="*/ 181 w 181"/>
                <a:gd name="T13" fmla="*/ 3 h 136"/>
                <a:gd name="T14" fmla="*/ 181 w 181"/>
                <a:gd name="T15" fmla="*/ 136 h 136"/>
                <a:gd name="T16" fmla="*/ 4 w 181"/>
                <a:gd name="T17" fmla="*/ 136 h 136"/>
                <a:gd name="T18" fmla="*/ 4 w 181"/>
                <a:gd name="T19" fmla="*/ 3 h 1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81" h="136">
                  <a:moveTo>
                    <a:pt x="0" y="0"/>
                  </a:moveTo>
                  <a:lnTo>
                    <a:pt x="181" y="0"/>
                  </a:lnTo>
                  <a:lnTo>
                    <a:pt x="181" y="136"/>
                  </a:lnTo>
                  <a:lnTo>
                    <a:pt x="0" y="136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81" y="3"/>
                  </a:lnTo>
                  <a:lnTo>
                    <a:pt x="181" y="136"/>
                  </a:lnTo>
                  <a:lnTo>
                    <a:pt x="4" y="136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76" name="Freeform 206">
              <a:extLst>
                <a:ext uri="{FF2B5EF4-FFF2-40B4-BE49-F238E27FC236}">
                  <a16:creationId xmlns:a16="http://schemas.microsoft.com/office/drawing/2014/main" id="{B788D42E-9007-BD41-92DB-CDD000104FA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61" y="2074"/>
              <a:ext cx="177" cy="133"/>
            </a:xfrm>
            <a:custGeom>
              <a:avLst/>
              <a:gdLst>
                <a:gd name="T0" fmla="*/ 0 w 177"/>
                <a:gd name="T1" fmla="*/ 0 h 133"/>
                <a:gd name="T2" fmla="*/ 177 w 177"/>
                <a:gd name="T3" fmla="*/ 0 h 133"/>
                <a:gd name="T4" fmla="*/ 177 w 177"/>
                <a:gd name="T5" fmla="*/ 133 h 133"/>
                <a:gd name="T6" fmla="*/ 0 w 177"/>
                <a:gd name="T7" fmla="*/ 133 h 133"/>
                <a:gd name="T8" fmla="*/ 0 w 177"/>
                <a:gd name="T9" fmla="*/ 0 h 133"/>
                <a:gd name="T10" fmla="*/ 5 w 177"/>
                <a:gd name="T11" fmla="*/ 3 h 133"/>
                <a:gd name="T12" fmla="*/ 177 w 177"/>
                <a:gd name="T13" fmla="*/ 3 h 133"/>
                <a:gd name="T14" fmla="*/ 177 w 177"/>
                <a:gd name="T15" fmla="*/ 133 h 133"/>
                <a:gd name="T16" fmla="*/ 5 w 177"/>
                <a:gd name="T17" fmla="*/ 133 h 133"/>
                <a:gd name="T18" fmla="*/ 5 w 177"/>
                <a:gd name="T19" fmla="*/ 3 h 13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77" h="133">
                  <a:moveTo>
                    <a:pt x="0" y="0"/>
                  </a:moveTo>
                  <a:lnTo>
                    <a:pt x="177" y="0"/>
                  </a:lnTo>
                  <a:lnTo>
                    <a:pt x="177" y="133"/>
                  </a:lnTo>
                  <a:lnTo>
                    <a:pt x="0" y="133"/>
                  </a:lnTo>
                  <a:lnTo>
                    <a:pt x="0" y="0"/>
                  </a:lnTo>
                  <a:close/>
                  <a:moveTo>
                    <a:pt x="5" y="3"/>
                  </a:moveTo>
                  <a:lnTo>
                    <a:pt x="177" y="3"/>
                  </a:lnTo>
                  <a:lnTo>
                    <a:pt x="177" y="133"/>
                  </a:lnTo>
                  <a:lnTo>
                    <a:pt x="5" y="133"/>
                  </a:lnTo>
                  <a:lnTo>
                    <a:pt x="5" y="3"/>
                  </a:lnTo>
                  <a:close/>
                </a:path>
              </a:pathLst>
            </a:custGeom>
            <a:solidFill>
              <a:srgbClr val="C8C8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77" name="Freeform 207">
              <a:extLst>
                <a:ext uri="{FF2B5EF4-FFF2-40B4-BE49-F238E27FC236}">
                  <a16:creationId xmlns:a16="http://schemas.microsoft.com/office/drawing/2014/main" id="{F5E87253-36FF-4240-BFD5-465EB37C866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66" y="2077"/>
              <a:ext cx="172" cy="130"/>
            </a:xfrm>
            <a:custGeom>
              <a:avLst/>
              <a:gdLst>
                <a:gd name="T0" fmla="*/ 0 w 172"/>
                <a:gd name="T1" fmla="*/ 0 h 130"/>
                <a:gd name="T2" fmla="*/ 172 w 172"/>
                <a:gd name="T3" fmla="*/ 0 h 130"/>
                <a:gd name="T4" fmla="*/ 172 w 172"/>
                <a:gd name="T5" fmla="*/ 130 h 130"/>
                <a:gd name="T6" fmla="*/ 0 w 172"/>
                <a:gd name="T7" fmla="*/ 130 h 130"/>
                <a:gd name="T8" fmla="*/ 0 w 172"/>
                <a:gd name="T9" fmla="*/ 0 h 130"/>
                <a:gd name="T10" fmla="*/ 4 w 172"/>
                <a:gd name="T11" fmla="*/ 4 h 130"/>
                <a:gd name="T12" fmla="*/ 172 w 172"/>
                <a:gd name="T13" fmla="*/ 4 h 130"/>
                <a:gd name="T14" fmla="*/ 172 w 172"/>
                <a:gd name="T15" fmla="*/ 130 h 130"/>
                <a:gd name="T16" fmla="*/ 4 w 172"/>
                <a:gd name="T17" fmla="*/ 130 h 130"/>
                <a:gd name="T18" fmla="*/ 4 w 172"/>
                <a:gd name="T19" fmla="*/ 4 h 13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72" h="130">
                  <a:moveTo>
                    <a:pt x="0" y="0"/>
                  </a:moveTo>
                  <a:lnTo>
                    <a:pt x="172" y="0"/>
                  </a:lnTo>
                  <a:lnTo>
                    <a:pt x="172" y="130"/>
                  </a:lnTo>
                  <a:lnTo>
                    <a:pt x="0" y="130"/>
                  </a:lnTo>
                  <a:lnTo>
                    <a:pt x="0" y="0"/>
                  </a:lnTo>
                  <a:close/>
                  <a:moveTo>
                    <a:pt x="4" y="4"/>
                  </a:moveTo>
                  <a:lnTo>
                    <a:pt x="172" y="4"/>
                  </a:lnTo>
                  <a:lnTo>
                    <a:pt x="172" y="130"/>
                  </a:lnTo>
                  <a:lnTo>
                    <a:pt x="4" y="130"/>
                  </a:lnTo>
                  <a:lnTo>
                    <a:pt x="4" y="4"/>
                  </a:ln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78" name="Freeform 208">
              <a:extLst>
                <a:ext uri="{FF2B5EF4-FFF2-40B4-BE49-F238E27FC236}">
                  <a16:creationId xmlns:a16="http://schemas.microsoft.com/office/drawing/2014/main" id="{8C5A70AD-CB51-544D-A9D9-21CB9F9FE2B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70" y="2081"/>
              <a:ext cx="168" cy="126"/>
            </a:xfrm>
            <a:custGeom>
              <a:avLst/>
              <a:gdLst>
                <a:gd name="T0" fmla="*/ 0 w 168"/>
                <a:gd name="T1" fmla="*/ 0 h 126"/>
                <a:gd name="T2" fmla="*/ 168 w 168"/>
                <a:gd name="T3" fmla="*/ 0 h 126"/>
                <a:gd name="T4" fmla="*/ 168 w 168"/>
                <a:gd name="T5" fmla="*/ 126 h 126"/>
                <a:gd name="T6" fmla="*/ 0 w 168"/>
                <a:gd name="T7" fmla="*/ 126 h 126"/>
                <a:gd name="T8" fmla="*/ 0 w 168"/>
                <a:gd name="T9" fmla="*/ 0 h 126"/>
                <a:gd name="T10" fmla="*/ 4 w 168"/>
                <a:gd name="T11" fmla="*/ 3 h 126"/>
                <a:gd name="T12" fmla="*/ 168 w 168"/>
                <a:gd name="T13" fmla="*/ 3 h 126"/>
                <a:gd name="T14" fmla="*/ 168 w 168"/>
                <a:gd name="T15" fmla="*/ 126 h 126"/>
                <a:gd name="T16" fmla="*/ 4 w 168"/>
                <a:gd name="T17" fmla="*/ 126 h 126"/>
                <a:gd name="T18" fmla="*/ 4 w 168"/>
                <a:gd name="T19" fmla="*/ 3 h 12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68" h="126">
                  <a:moveTo>
                    <a:pt x="0" y="0"/>
                  </a:moveTo>
                  <a:lnTo>
                    <a:pt x="168" y="0"/>
                  </a:lnTo>
                  <a:lnTo>
                    <a:pt x="168" y="126"/>
                  </a:lnTo>
                  <a:lnTo>
                    <a:pt x="0" y="126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68" y="3"/>
                  </a:lnTo>
                  <a:lnTo>
                    <a:pt x="168" y="126"/>
                  </a:lnTo>
                  <a:lnTo>
                    <a:pt x="4" y="126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79" name="Freeform 209">
              <a:extLst>
                <a:ext uri="{FF2B5EF4-FFF2-40B4-BE49-F238E27FC236}">
                  <a16:creationId xmlns:a16="http://schemas.microsoft.com/office/drawing/2014/main" id="{4910D0B2-569D-D043-8908-27A1A5FD01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74" y="2084"/>
              <a:ext cx="164" cy="123"/>
            </a:xfrm>
            <a:custGeom>
              <a:avLst/>
              <a:gdLst>
                <a:gd name="T0" fmla="*/ 0 w 164"/>
                <a:gd name="T1" fmla="*/ 0 h 123"/>
                <a:gd name="T2" fmla="*/ 164 w 164"/>
                <a:gd name="T3" fmla="*/ 0 h 123"/>
                <a:gd name="T4" fmla="*/ 164 w 164"/>
                <a:gd name="T5" fmla="*/ 123 h 123"/>
                <a:gd name="T6" fmla="*/ 0 w 164"/>
                <a:gd name="T7" fmla="*/ 123 h 123"/>
                <a:gd name="T8" fmla="*/ 0 w 164"/>
                <a:gd name="T9" fmla="*/ 0 h 123"/>
                <a:gd name="T10" fmla="*/ 4 w 164"/>
                <a:gd name="T11" fmla="*/ 3 h 123"/>
                <a:gd name="T12" fmla="*/ 164 w 164"/>
                <a:gd name="T13" fmla="*/ 3 h 123"/>
                <a:gd name="T14" fmla="*/ 164 w 164"/>
                <a:gd name="T15" fmla="*/ 123 h 123"/>
                <a:gd name="T16" fmla="*/ 4 w 164"/>
                <a:gd name="T17" fmla="*/ 123 h 123"/>
                <a:gd name="T18" fmla="*/ 4 w 164"/>
                <a:gd name="T19" fmla="*/ 3 h 12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64" h="123">
                  <a:moveTo>
                    <a:pt x="0" y="0"/>
                  </a:moveTo>
                  <a:lnTo>
                    <a:pt x="164" y="0"/>
                  </a:lnTo>
                  <a:lnTo>
                    <a:pt x="164" y="123"/>
                  </a:lnTo>
                  <a:lnTo>
                    <a:pt x="0" y="123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64" y="3"/>
                  </a:lnTo>
                  <a:lnTo>
                    <a:pt x="164" y="123"/>
                  </a:lnTo>
                  <a:lnTo>
                    <a:pt x="4" y="123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CDCDC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80" name="Freeform 210">
              <a:extLst>
                <a:ext uri="{FF2B5EF4-FFF2-40B4-BE49-F238E27FC236}">
                  <a16:creationId xmlns:a16="http://schemas.microsoft.com/office/drawing/2014/main" id="{FB34BFB8-014A-724F-8FD9-B3113D6AB8C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78" y="2087"/>
              <a:ext cx="160" cy="120"/>
            </a:xfrm>
            <a:custGeom>
              <a:avLst/>
              <a:gdLst>
                <a:gd name="T0" fmla="*/ 0 w 160"/>
                <a:gd name="T1" fmla="*/ 0 h 120"/>
                <a:gd name="T2" fmla="*/ 160 w 160"/>
                <a:gd name="T3" fmla="*/ 0 h 120"/>
                <a:gd name="T4" fmla="*/ 160 w 160"/>
                <a:gd name="T5" fmla="*/ 120 h 120"/>
                <a:gd name="T6" fmla="*/ 0 w 160"/>
                <a:gd name="T7" fmla="*/ 120 h 120"/>
                <a:gd name="T8" fmla="*/ 0 w 160"/>
                <a:gd name="T9" fmla="*/ 0 h 120"/>
                <a:gd name="T10" fmla="*/ 5 w 160"/>
                <a:gd name="T11" fmla="*/ 3 h 120"/>
                <a:gd name="T12" fmla="*/ 160 w 160"/>
                <a:gd name="T13" fmla="*/ 3 h 120"/>
                <a:gd name="T14" fmla="*/ 160 w 160"/>
                <a:gd name="T15" fmla="*/ 120 h 120"/>
                <a:gd name="T16" fmla="*/ 5 w 160"/>
                <a:gd name="T17" fmla="*/ 120 h 120"/>
                <a:gd name="T18" fmla="*/ 5 w 160"/>
                <a:gd name="T19" fmla="*/ 3 h 12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60" h="120">
                  <a:moveTo>
                    <a:pt x="0" y="0"/>
                  </a:moveTo>
                  <a:lnTo>
                    <a:pt x="160" y="0"/>
                  </a:lnTo>
                  <a:lnTo>
                    <a:pt x="160" y="120"/>
                  </a:lnTo>
                  <a:lnTo>
                    <a:pt x="0" y="120"/>
                  </a:lnTo>
                  <a:lnTo>
                    <a:pt x="0" y="0"/>
                  </a:lnTo>
                  <a:close/>
                  <a:moveTo>
                    <a:pt x="5" y="3"/>
                  </a:moveTo>
                  <a:lnTo>
                    <a:pt x="160" y="3"/>
                  </a:lnTo>
                  <a:lnTo>
                    <a:pt x="160" y="120"/>
                  </a:lnTo>
                  <a:lnTo>
                    <a:pt x="5" y="120"/>
                  </a:lnTo>
                  <a:lnTo>
                    <a:pt x="5" y="3"/>
                  </a:lnTo>
                  <a:close/>
                </a:path>
              </a:pathLst>
            </a:custGeom>
            <a:solidFill>
              <a:srgbClr val="CFCF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81" name="Freeform 211">
              <a:extLst>
                <a:ext uri="{FF2B5EF4-FFF2-40B4-BE49-F238E27FC236}">
                  <a16:creationId xmlns:a16="http://schemas.microsoft.com/office/drawing/2014/main" id="{43E11361-C826-BA49-971E-BDED1C3F288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83" y="2090"/>
              <a:ext cx="155" cy="117"/>
            </a:xfrm>
            <a:custGeom>
              <a:avLst/>
              <a:gdLst>
                <a:gd name="T0" fmla="*/ 0 w 155"/>
                <a:gd name="T1" fmla="*/ 0 h 117"/>
                <a:gd name="T2" fmla="*/ 155 w 155"/>
                <a:gd name="T3" fmla="*/ 0 h 117"/>
                <a:gd name="T4" fmla="*/ 155 w 155"/>
                <a:gd name="T5" fmla="*/ 117 h 117"/>
                <a:gd name="T6" fmla="*/ 0 w 155"/>
                <a:gd name="T7" fmla="*/ 117 h 117"/>
                <a:gd name="T8" fmla="*/ 0 w 155"/>
                <a:gd name="T9" fmla="*/ 0 h 117"/>
                <a:gd name="T10" fmla="*/ 4 w 155"/>
                <a:gd name="T11" fmla="*/ 3 h 117"/>
                <a:gd name="T12" fmla="*/ 155 w 155"/>
                <a:gd name="T13" fmla="*/ 3 h 117"/>
                <a:gd name="T14" fmla="*/ 155 w 155"/>
                <a:gd name="T15" fmla="*/ 117 h 117"/>
                <a:gd name="T16" fmla="*/ 4 w 155"/>
                <a:gd name="T17" fmla="*/ 117 h 117"/>
                <a:gd name="T18" fmla="*/ 4 w 155"/>
                <a:gd name="T19" fmla="*/ 3 h 11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55" h="117">
                  <a:moveTo>
                    <a:pt x="0" y="0"/>
                  </a:moveTo>
                  <a:lnTo>
                    <a:pt x="155" y="0"/>
                  </a:lnTo>
                  <a:lnTo>
                    <a:pt x="155" y="117"/>
                  </a:lnTo>
                  <a:lnTo>
                    <a:pt x="0" y="117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55" y="3"/>
                  </a:lnTo>
                  <a:lnTo>
                    <a:pt x="155" y="117"/>
                  </a:lnTo>
                  <a:lnTo>
                    <a:pt x="4" y="117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82" name="Freeform 212">
              <a:extLst>
                <a:ext uri="{FF2B5EF4-FFF2-40B4-BE49-F238E27FC236}">
                  <a16:creationId xmlns:a16="http://schemas.microsoft.com/office/drawing/2014/main" id="{059B01A3-3800-E646-8BE7-A6EBB1BB80A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87" y="2093"/>
              <a:ext cx="151" cy="114"/>
            </a:xfrm>
            <a:custGeom>
              <a:avLst/>
              <a:gdLst>
                <a:gd name="T0" fmla="*/ 0 w 151"/>
                <a:gd name="T1" fmla="*/ 0 h 114"/>
                <a:gd name="T2" fmla="*/ 151 w 151"/>
                <a:gd name="T3" fmla="*/ 0 h 114"/>
                <a:gd name="T4" fmla="*/ 151 w 151"/>
                <a:gd name="T5" fmla="*/ 114 h 114"/>
                <a:gd name="T6" fmla="*/ 0 w 151"/>
                <a:gd name="T7" fmla="*/ 114 h 114"/>
                <a:gd name="T8" fmla="*/ 0 w 151"/>
                <a:gd name="T9" fmla="*/ 0 h 114"/>
                <a:gd name="T10" fmla="*/ 5 w 151"/>
                <a:gd name="T11" fmla="*/ 3 h 114"/>
                <a:gd name="T12" fmla="*/ 151 w 151"/>
                <a:gd name="T13" fmla="*/ 3 h 114"/>
                <a:gd name="T14" fmla="*/ 151 w 151"/>
                <a:gd name="T15" fmla="*/ 114 h 114"/>
                <a:gd name="T16" fmla="*/ 5 w 151"/>
                <a:gd name="T17" fmla="*/ 114 h 114"/>
                <a:gd name="T18" fmla="*/ 5 w 151"/>
                <a:gd name="T19" fmla="*/ 3 h 11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51" h="114">
                  <a:moveTo>
                    <a:pt x="0" y="0"/>
                  </a:moveTo>
                  <a:lnTo>
                    <a:pt x="151" y="0"/>
                  </a:lnTo>
                  <a:lnTo>
                    <a:pt x="151" y="114"/>
                  </a:lnTo>
                  <a:lnTo>
                    <a:pt x="0" y="114"/>
                  </a:lnTo>
                  <a:lnTo>
                    <a:pt x="0" y="0"/>
                  </a:lnTo>
                  <a:close/>
                  <a:moveTo>
                    <a:pt x="5" y="3"/>
                  </a:moveTo>
                  <a:lnTo>
                    <a:pt x="151" y="3"/>
                  </a:lnTo>
                  <a:lnTo>
                    <a:pt x="151" y="114"/>
                  </a:lnTo>
                  <a:lnTo>
                    <a:pt x="5" y="114"/>
                  </a:lnTo>
                  <a:lnTo>
                    <a:pt x="5" y="3"/>
                  </a:ln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83" name="Freeform 213">
              <a:extLst>
                <a:ext uri="{FF2B5EF4-FFF2-40B4-BE49-F238E27FC236}">
                  <a16:creationId xmlns:a16="http://schemas.microsoft.com/office/drawing/2014/main" id="{D28EEA68-0214-5B49-AB9C-6A285C5C9C1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92" y="2096"/>
              <a:ext cx="146" cy="111"/>
            </a:xfrm>
            <a:custGeom>
              <a:avLst/>
              <a:gdLst>
                <a:gd name="T0" fmla="*/ 0 w 146"/>
                <a:gd name="T1" fmla="*/ 0 h 111"/>
                <a:gd name="T2" fmla="*/ 146 w 146"/>
                <a:gd name="T3" fmla="*/ 0 h 111"/>
                <a:gd name="T4" fmla="*/ 146 w 146"/>
                <a:gd name="T5" fmla="*/ 111 h 111"/>
                <a:gd name="T6" fmla="*/ 0 w 146"/>
                <a:gd name="T7" fmla="*/ 111 h 111"/>
                <a:gd name="T8" fmla="*/ 0 w 146"/>
                <a:gd name="T9" fmla="*/ 0 h 111"/>
                <a:gd name="T10" fmla="*/ 4 w 146"/>
                <a:gd name="T11" fmla="*/ 4 h 111"/>
                <a:gd name="T12" fmla="*/ 146 w 146"/>
                <a:gd name="T13" fmla="*/ 4 h 111"/>
                <a:gd name="T14" fmla="*/ 146 w 146"/>
                <a:gd name="T15" fmla="*/ 111 h 111"/>
                <a:gd name="T16" fmla="*/ 4 w 146"/>
                <a:gd name="T17" fmla="*/ 111 h 111"/>
                <a:gd name="T18" fmla="*/ 4 w 146"/>
                <a:gd name="T19" fmla="*/ 4 h 11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46" h="111">
                  <a:moveTo>
                    <a:pt x="0" y="0"/>
                  </a:moveTo>
                  <a:lnTo>
                    <a:pt x="146" y="0"/>
                  </a:lnTo>
                  <a:lnTo>
                    <a:pt x="146" y="111"/>
                  </a:lnTo>
                  <a:lnTo>
                    <a:pt x="0" y="111"/>
                  </a:lnTo>
                  <a:lnTo>
                    <a:pt x="0" y="0"/>
                  </a:lnTo>
                  <a:close/>
                  <a:moveTo>
                    <a:pt x="4" y="4"/>
                  </a:moveTo>
                  <a:lnTo>
                    <a:pt x="146" y="4"/>
                  </a:lnTo>
                  <a:lnTo>
                    <a:pt x="146" y="111"/>
                  </a:lnTo>
                  <a:lnTo>
                    <a:pt x="4" y="111"/>
                  </a:lnTo>
                  <a:lnTo>
                    <a:pt x="4" y="4"/>
                  </a:lnTo>
                  <a:close/>
                </a:path>
              </a:pathLst>
            </a:custGeom>
            <a:solidFill>
              <a:srgbClr val="D3D3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84" name="Freeform 214">
              <a:extLst>
                <a:ext uri="{FF2B5EF4-FFF2-40B4-BE49-F238E27FC236}">
                  <a16:creationId xmlns:a16="http://schemas.microsoft.com/office/drawing/2014/main" id="{DADE5655-B1DC-0148-BDFF-2B6152D95A1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96" y="2100"/>
              <a:ext cx="142" cy="107"/>
            </a:xfrm>
            <a:custGeom>
              <a:avLst/>
              <a:gdLst>
                <a:gd name="T0" fmla="*/ 0 w 142"/>
                <a:gd name="T1" fmla="*/ 0 h 107"/>
                <a:gd name="T2" fmla="*/ 142 w 142"/>
                <a:gd name="T3" fmla="*/ 0 h 107"/>
                <a:gd name="T4" fmla="*/ 142 w 142"/>
                <a:gd name="T5" fmla="*/ 107 h 107"/>
                <a:gd name="T6" fmla="*/ 0 w 142"/>
                <a:gd name="T7" fmla="*/ 107 h 107"/>
                <a:gd name="T8" fmla="*/ 0 w 142"/>
                <a:gd name="T9" fmla="*/ 0 h 107"/>
                <a:gd name="T10" fmla="*/ 4 w 142"/>
                <a:gd name="T11" fmla="*/ 3 h 107"/>
                <a:gd name="T12" fmla="*/ 142 w 142"/>
                <a:gd name="T13" fmla="*/ 3 h 107"/>
                <a:gd name="T14" fmla="*/ 142 w 142"/>
                <a:gd name="T15" fmla="*/ 107 h 107"/>
                <a:gd name="T16" fmla="*/ 4 w 142"/>
                <a:gd name="T17" fmla="*/ 107 h 107"/>
                <a:gd name="T18" fmla="*/ 4 w 142"/>
                <a:gd name="T19" fmla="*/ 3 h 10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42" h="107">
                  <a:moveTo>
                    <a:pt x="0" y="0"/>
                  </a:moveTo>
                  <a:lnTo>
                    <a:pt x="142" y="0"/>
                  </a:lnTo>
                  <a:lnTo>
                    <a:pt x="142" y="107"/>
                  </a:lnTo>
                  <a:lnTo>
                    <a:pt x="0" y="107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42" y="3"/>
                  </a:lnTo>
                  <a:lnTo>
                    <a:pt x="142" y="107"/>
                  </a:lnTo>
                  <a:lnTo>
                    <a:pt x="4" y="107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D4D4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85" name="Freeform 215">
              <a:extLst>
                <a:ext uri="{FF2B5EF4-FFF2-40B4-BE49-F238E27FC236}">
                  <a16:creationId xmlns:a16="http://schemas.microsoft.com/office/drawing/2014/main" id="{055A4665-C206-F74B-A64E-7629F9D6B2D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00" y="2103"/>
              <a:ext cx="138" cy="104"/>
            </a:xfrm>
            <a:custGeom>
              <a:avLst/>
              <a:gdLst>
                <a:gd name="T0" fmla="*/ 0 w 138"/>
                <a:gd name="T1" fmla="*/ 0 h 104"/>
                <a:gd name="T2" fmla="*/ 138 w 138"/>
                <a:gd name="T3" fmla="*/ 0 h 104"/>
                <a:gd name="T4" fmla="*/ 138 w 138"/>
                <a:gd name="T5" fmla="*/ 104 h 104"/>
                <a:gd name="T6" fmla="*/ 0 w 138"/>
                <a:gd name="T7" fmla="*/ 104 h 104"/>
                <a:gd name="T8" fmla="*/ 0 w 138"/>
                <a:gd name="T9" fmla="*/ 0 h 104"/>
                <a:gd name="T10" fmla="*/ 4 w 138"/>
                <a:gd name="T11" fmla="*/ 3 h 104"/>
                <a:gd name="T12" fmla="*/ 138 w 138"/>
                <a:gd name="T13" fmla="*/ 3 h 104"/>
                <a:gd name="T14" fmla="*/ 138 w 138"/>
                <a:gd name="T15" fmla="*/ 104 h 104"/>
                <a:gd name="T16" fmla="*/ 4 w 138"/>
                <a:gd name="T17" fmla="*/ 104 h 104"/>
                <a:gd name="T18" fmla="*/ 4 w 138"/>
                <a:gd name="T19" fmla="*/ 3 h 10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38" h="104">
                  <a:moveTo>
                    <a:pt x="0" y="0"/>
                  </a:moveTo>
                  <a:lnTo>
                    <a:pt x="138" y="0"/>
                  </a:lnTo>
                  <a:lnTo>
                    <a:pt x="138" y="104"/>
                  </a:lnTo>
                  <a:lnTo>
                    <a:pt x="0" y="104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38" y="3"/>
                  </a:lnTo>
                  <a:lnTo>
                    <a:pt x="138" y="104"/>
                  </a:lnTo>
                  <a:lnTo>
                    <a:pt x="4" y="104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D5D5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86" name="Freeform 216">
              <a:extLst>
                <a:ext uri="{FF2B5EF4-FFF2-40B4-BE49-F238E27FC236}">
                  <a16:creationId xmlns:a16="http://schemas.microsoft.com/office/drawing/2014/main" id="{13C24249-A12E-ED46-9E00-0B1D940841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04" y="2106"/>
              <a:ext cx="134" cy="101"/>
            </a:xfrm>
            <a:custGeom>
              <a:avLst/>
              <a:gdLst>
                <a:gd name="T0" fmla="*/ 0 w 134"/>
                <a:gd name="T1" fmla="*/ 0 h 101"/>
                <a:gd name="T2" fmla="*/ 134 w 134"/>
                <a:gd name="T3" fmla="*/ 0 h 101"/>
                <a:gd name="T4" fmla="*/ 134 w 134"/>
                <a:gd name="T5" fmla="*/ 101 h 101"/>
                <a:gd name="T6" fmla="*/ 0 w 134"/>
                <a:gd name="T7" fmla="*/ 101 h 101"/>
                <a:gd name="T8" fmla="*/ 0 w 134"/>
                <a:gd name="T9" fmla="*/ 0 h 101"/>
                <a:gd name="T10" fmla="*/ 4 w 134"/>
                <a:gd name="T11" fmla="*/ 3 h 101"/>
                <a:gd name="T12" fmla="*/ 134 w 134"/>
                <a:gd name="T13" fmla="*/ 3 h 101"/>
                <a:gd name="T14" fmla="*/ 134 w 134"/>
                <a:gd name="T15" fmla="*/ 101 h 101"/>
                <a:gd name="T16" fmla="*/ 4 w 134"/>
                <a:gd name="T17" fmla="*/ 101 h 101"/>
                <a:gd name="T18" fmla="*/ 4 w 134"/>
                <a:gd name="T19" fmla="*/ 3 h 10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34" h="101">
                  <a:moveTo>
                    <a:pt x="0" y="0"/>
                  </a:moveTo>
                  <a:lnTo>
                    <a:pt x="134" y="0"/>
                  </a:lnTo>
                  <a:lnTo>
                    <a:pt x="134" y="101"/>
                  </a:lnTo>
                  <a:lnTo>
                    <a:pt x="0" y="101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34" y="3"/>
                  </a:lnTo>
                  <a:lnTo>
                    <a:pt x="134" y="101"/>
                  </a:lnTo>
                  <a:lnTo>
                    <a:pt x="4" y="101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D6D6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87" name="Freeform 217">
              <a:extLst>
                <a:ext uri="{FF2B5EF4-FFF2-40B4-BE49-F238E27FC236}">
                  <a16:creationId xmlns:a16="http://schemas.microsoft.com/office/drawing/2014/main" id="{6E475CE6-1E17-CC49-B384-5A8EA694D8C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08" y="2109"/>
              <a:ext cx="130" cy="98"/>
            </a:xfrm>
            <a:custGeom>
              <a:avLst/>
              <a:gdLst>
                <a:gd name="T0" fmla="*/ 0 w 130"/>
                <a:gd name="T1" fmla="*/ 0 h 98"/>
                <a:gd name="T2" fmla="*/ 130 w 130"/>
                <a:gd name="T3" fmla="*/ 0 h 98"/>
                <a:gd name="T4" fmla="*/ 130 w 130"/>
                <a:gd name="T5" fmla="*/ 98 h 98"/>
                <a:gd name="T6" fmla="*/ 0 w 130"/>
                <a:gd name="T7" fmla="*/ 98 h 98"/>
                <a:gd name="T8" fmla="*/ 0 w 130"/>
                <a:gd name="T9" fmla="*/ 0 h 98"/>
                <a:gd name="T10" fmla="*/ 5 w 130"/>
                <a:gd name="T11" fmla="*/ 3 h 98"/>
                <a:gd name="T12" fmla="*/ 130 w 130"/>
                <a:gd name="T13" fmla="*/ 3 h 98"/>
                <a:gd name="T14" fmla="*/ 130 w 130"/>
                <a:gd name="T15" fmla="*/ 98 h 98"/>
                <a:gd name="T16" fmla="*/ 5 w 130"/>
                <a:gd name="T17" fmla="*/ 98 h 98"/>
                <a:gd name="T18" fmla="*/ 5 w 130"/>
                <a:gd name="T19" fmla="*/ 3 h 9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30" h="98">
                  <a:moveTo>
                    <a:pt x="0" y="0"/>
                  </a:moveTo>
                  <a:lnTo>
                    <a:pt x="130" y="0"/>
                  </a:lnTo>
                  <a:lnTo>
                    <a:pt x="130" y="98"/>
                  </a:lnTo>
                  <a:lnTo>
                    <a:pt x="0" y="98"/>
                  </a:lnTo>
                  <a:lnTo>
                    <a:pt x="0" y="0"/>
                  </a:lnTo>
                  <a:close/>
                  <a:moveTo>
                    <a:pt x="5" y="3"/>
                  </a:moveTo>
                  <a:lnTo>
                    <a:pt x="130" y="3"/>
                  </a:lnTo>
                  <a:lnTo>
                    <a:pt x="130" y="98"/>
                  </a:lnTo>
                  <a:lnTo>
                    <a:pt x="5" y="98"/>
                  </a:lnTo>
                  <a:lnTo>
                    <a:pt x="5" y="3"/>
                  </a:lnTo>
                  <a:close/>
                </a:path>
              </a:pathLst>
            </a:custGeom>
            <a:solidFill>
              <a:srgbClr val="D7D7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88" name="Freeform 218">
              <a:extLst>
                <a:ext uri="{FF2B5EF4-FFF2-40B4-BE49-F238E27FC236}">
                  <a16:creationId xmlns:a16="http://schemas.microsoft.com/office/drawing/2014/main" id="{6B3D6EDA-5748-7E41-B34A-831200F502D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13" y="2112"/>
              <a:ext cx="125" cy="95"/>
            </a:xfrm>
            <a:custGeom>
              <a:avLst/>
              <a:gdLst>
                <a:gd name="T0" fmla="*/ 0 w 125"/>
                <a:gd name="T1" fmla="*/ 0 h 95"/>
                <a:gd name="T2" fmla="*/ 125 w 125"/>
                <a:gd name="T3" fmla="*/ 0 h 95"/>
                <a:gd name="T4" fmla="*/ 125 w 125"/>
                <a:gd name="T5" fmla="*/ 95 h 95"/>
                <a:gd name="T6" fmla="*/ 0 w 125"/>
                <a:gd name="T7" fmla="*/ 95 h 95"/>
                <a:gd name="T8" fmla="*/ 0 w 125"/>
                <a:gd name="T9" fmla="*/ 0 h 95"/>
                <a:gd name="T10" fmla="*/ 4 w 125"/>
                <a:gd name="T11" fmla="*/ 3 h 95"/>
                <a:gd name="T12" fmla="*/ 125 w 125"/>
                <a:gd name="T13" fmla="*/ 3 h 95"/>
                <a:gd name="T14" fmla="*/ 125 w 125"/>
                <a:gd name="T15" fmla="*/ 95 h 95"/>
                <a:gd name="T16" fmla="*/ 4 w 125"/>
                <a:gd name="T17" fmla="*/ 95 h 95"/>
                <a:gd name="T18" fmla="*/ 4 w 125"/>
                <a:gd name="T19" fmla="*/ 3 h 9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25" h="95">
                  <a:moveTo>
                    <a:pt x="0" y="0"/>
                  </a:moveTo>
                  <a:lnTo>
                    <a:pt x="125" y="0"/>
                  </a:lnTo>
                  <a:lnTo>
                    <a:pt x="125" y="95"/>
                  </a:lnTo>
                  <a:lnTo>
                    <a:pt x="0" y="95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25" y="3"/>
                  </a:lnTo>
                  <a:lnTo>
                    <a:pt x="125" y="95"/>
                  </a:lnTo>
                  <a:lnTo>
                    <a:pt x="4" y="95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89" name="Freeform 219">
              <a:extLst>
                <a:ext uri="{FF2B5EF4-FFF2-40B4-BE49-F238E27FC236}">
                  <a16:creationId xmlns:a16="http://schemas.microsoft.com/office/drawing/2014/main" id="{90CDAAEF-CA10-5B49-891E-4D230E9364A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17" y="2115"/>
              <a:ext cx="121" cy="92"/>
            </a:xfrm>
            <a:custGeom>
              <a:avLst/>
              <a:gdLst>
                <a:gd name="T0" fmla="*/ 0 w 121"/>
                <a:gd name="T1" fmla="*/ 0 h 92"/>
                <a:gd name="T2" fmla="*/ 121 w 121"/>
                <a:gd name="T3" fmla="*/ 0 h 92"/>
                <a:gd name="T4" fmla="*/ 121 w 121"/>
                <a:gd name="T5" fmla="*/ 92 h 92"/>
                <a:gd name="T6" fmla="*/ 0 w 121"/>
                <a:gd name="T7" fmla="*/ 92 h 92"/>
                <a:gd name="T8" fmla="*/ 0 w 121"/>
                <a:gd name="T9" fmla="*/ 0 h 92"/>
                <a:gd name="T10" fmla="*/ 4 w 121"/>
                <a:gd name="T11" fmla="*/ 4 h 92"/>
                <a:gd name="T12" fmla="*/ 121 w 121"/>
                <a:gd name="T13" fmla="*/ 4 h 92"/>
                <a:gd name="T14" fmla="*/ 121 w 121"/>
                <a:gd name="T15" fmla="*/ 92 h 92"/>
                <a:gd name="T16" fmla="*/ 4 w 121"/>
                <a:gd name="T17" fmla="*/ 92 h 92"/>
                <a:gd name="T18" fmla="*/ 4 w 121"/>
                <a:gd name="T19" fmla="*/ 4 h 9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21" h="92">
                  <a:moveTo>
                    <a:pt x="0" y="0"/>
                  </a:moveTo>
                  <a:lnTo>
                    <a:pt x="121" y="0"/>
                  </a:lnTo>
                  <a:lnTo>
                    <a:pt x="121" y="92"/>
                  </a:lnTo>
                  <a:lnTo>
                    <a:pt x="0" y="92"/>
                  </a:lnTo>
                  <a:lnTo>
                    <a:pt x="0" y="0"/>
                  </a:lnTo>
                  <a:close/>
                  <a:moveTo>
                    <a:pt x="4" y="4"/>
                  </a:moveTo>
                  <a:lnTo>
                    <a:pt x="121" y="4"/>
                  </a:lnTo>
                  <a:lnTo>
                    <a:pt x="121" y="92"/>
                  </a:lnTo>
                  <a:lnTo>
                    <a:pt x="4" y="92"/>
                  </a:lnTo>
                  <a:lnTo>
                    <a:pt x="4" y="4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90" name="Freeform 220">
              <a:extLst>
                <a:ext uri="{FF2B5EF4-FFF2-40B4-BE49-F238E27FC236}">
                  <a16:creationId xmlns:a16="http://schemas.microsoft.com/office/drawing/2014/main" id="{B03B5094-689E-CD40-86A7-E6BAC59336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21" y="2119"/>
              <a:ext cx="117" cy="88"/>
            </a:xfrm>
            <a:custGeom>
              <a:avLst/>
              <a:gdLst>
                <a:gd name="T0" fmla="*/ 0 w 117"/>
                <a:gd name="T1" fmla="*/ 0 h 88"/>
                <a:gd name="T2" fmla="*/ 117 w 117"/>
                <a:gd name="T3" fmla="*/ 0 h 88"/>
                <a:gd name="T4" fmla="*/ 117 w 117"/>
                <a:gd name="T5" fmla="*/ 88 h 88"/>
                <a:gd name="T6" fmla="*/ 0 w 117"/>
                <a:gd name="T7" fmla="*/ 88 h 88"/>
                <a:gd name="T8" fmla="*/ 0 w 117"/>
                <a:gd name="T9" fmla="*/ 0 h 88"/>
                <a:gd name="T10" fmla="*/ 4 w 117"/>
                <a:gd name="T11" fmla="*/ 3 h 88"/>
                <a:gd name="T12" fmla="*/ 117 w 117"/>
                <a:gd name="T13" fmla="*/ 3 h 88"/>
                <a:gd name="T14" fmla="*/ 117 w 117"/>
                <a:gd name="T15" fmla="*/ 88 h 88"/>
                <a:gd name="T16" fmla="*/ 4 w 117"/>
                <a:gd name="T17" fmla="*/ 88 h 88"/>
                <a:gd name="T18" fmla="*/ 4 w 117"/>
                <a:gd name="T19" fmla="*/ 3 h 8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17" h="88">
                  <a:moveTo>
                    <a:pt x="0" y="0"/>
                  </a:moveTo>
                  <a:lnTo>
                    <a:pt x="117" y="0"/>
                  </a:lnTo>
                  <a:lnTo>
                    <a:pt x="117" y="88"/>
                  </a:lnTo>
                  <a:lnTo>
                    <a:pt x="0" y="88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17" y="3"/>
                  </a:lnTo>
                  <a:lnTo>
                    <a:pt x="117" y="88"/>
                  </a:lnTo>
                  <a:lnTo>
                    <a:pt x="4" y="88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DADA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91" name="Freeform 221">
              <a:extLst>
                <a:ext uri="{FF2B5EF4-FFF2-40B4-BE49-F238E27FC236}">
                  <a16:creationId xmlns:a16="http://schemas.microsoft.com/office/drawing/2014/main" id="{45C933C9-0902-D547-B340-61FC35A079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25" y="2122"/>
              <a:ext cx="113" cy="85"/>
            </a:xfrm>
            <a:custGeom>
              <a:avLst/>
              <a:gdLst>
                <a:gd name="T0" fmla="*/ 0 w 113"/>
                <a:gd name="T1" fmla="*/ 0 h 85"/>
                <a:gd name="T2" fmla="*/ 113 w 113"/>
                <a:gd name="T3" fmla="*/ 0 h 85"/>
                <a:gd name="T4" fmla="*/ 113 w 113"/>
                <a:gd name="T5" fmla="*/ 85 h 85"/>
                <a:gd name="T6" fmla="*/ 0 w 113"/>
                <a:gd name="T7" fmla="*/ 85 h 85"/>
                <a:gd name="T8" fmla="*/ 0 w 113"/>
                <a:gd name="T9" fmla="*/ 0 h 85"/>
                <a:gd name="T10" fmla="*/ 4 w 113"/>
                <a:gd name="T11" fmla="*/ 3 h 85"/>
                <a:gd name="T12" fmla="*/ 113 w 113"/>
                <a:gd name="T13" fmla="*/ 3 h 85"/>
                <a:gd name="T14" fmla="*/ 113 w 113"/>
                <a:gd name="T15" fmla="*/ 85 h 85"/>
                <a:gd name="T16" fmla="*/ 4 w 113"/>
                <a:gd name="T17" fmla="*/ 85 h 85"/>
                <a:gd name="T18" fmla="*/ 4 w 113"/>
                <a:gd name="T19" fmla="*/ 3 h 8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13" h="85">
                  <a:moveTo>
                    <a:pt x="0" y="0"/>
                  </a:moveTo>
                  <a:lnTo>
                    <a:pt x="113" y="0"/>
                  </a:lnTo>
                  <a:lnTo>
                    <a:pt x="113" y="85"/>
                  </a:lnTo>
                  <a:lnTo>
                    <a:pt x="0" y="85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13" y="3"/>
                  </a:lnTo>
                  <a:lnTo>
                    <a:pt x="113" y="85"/>
                  </a:lnTo>
                  <a:lnTo>
                    <a:pt x="4" y="85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92" name="Freeform 222">
              <a:extLst>
                <a:ext uri="{FF2B5EF4-FFF2-40B4-BE49-F238E27FC236}">
                  <a16:creationId xmlns:a16="http://schemas.microsoft.com/office/drawing/2014/main" id="{82CFD0D9-174F-6644-9136-7841AD3319A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29" y="2125"/>
              <a:ext cx="109" cy="82"/>
            </a:xfrm>
            <a:custGeom>
              <a:avLst/>
              <a:gdLst>
                <a:gd name="T0" fmla="*/ 0 w 109"/>
                <a:gd name="T1" fmla="*/ 0 h 82"/>
                <a:gd name="T2" fmla="*/ 109 w 109"/>
                <a:gd name="T3" fmla="*/ 0 h 82"/>
                <a:gd name="T4" fmla="*/ 109 w 109"/>
                <a:gd name="T5" fmla="*/ 82 h 82"/>
                <a:gd name="T6" fmla="*/ 0 w 109"/>
                <a:gd name="T7" fmla="*/ 82 h 82"/>
                <a:gd name="T8" fmla="*/ 0 w 109"/>
                <a:gd name="T9" fmla="*/ 0 h 82"/>
                <a:gd name="T10" fmla="*/ 4 w 109"/>
                <a:gd name="T11" fmla="*/ 3 h 82"/>
                <a:gd name="T12" fmla="*/ 109 w 109"/>
                <a:gd name="T13" fmla="*/ 3 h 82"/>
                <a:gd name="T14" fmla="*/ 109 w 109"/>
                <a:gd name="T15" fmla="*/ 82 h 82"/>
                <a:gd name="T16" fmla="*/ 4 w 109"/>
                <a:gd name="T17" fmla="*/ 82 h 82"/>
                <a:gd name="T18" fmla="*/ 4 w 109"/>
                <a:gd name="T19" fmla="*/ 3 h 8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09" h="82">
                  <a:moveTo>
                    <a:pt x="0" y="0"/>
                  </a:moveTo>
                  <a:lnTo>
                    <a:pt x="109" y="0"/>
                  </a:lnTo>
                  <a:lnTo>
                    <a:pt x="109" y="82"/>
                  </a:lnTo>
                  <a:lnTo>
                    <a:pt x="0" y="82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09" y="3"/>
                  </a:lnTo>
                  <a:lnTo>
                    <a:pt x="109" y="82"/>
                  </a:lnTo>
                  <a:lnTo>
                    <a:pt x="4" y="82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93" name="Freeform 223">
              <a:extLst>
                <a:ext uri="{FF2B5EF4-FFF2-40B4-BE49-F238E27FC236}">
                  <a16:creationId xmlns:a16="http://schemas.microsoft.com/office/drawing/2014/main" id="{E104EDF6-9B89-F14F-9788-84498EEA166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33" y="2128"/>
              <a:ext cx="105" cy="79"/>
            </a:xfrm>
            <a:custGeom>
              <a:avLst/>
              <a:gdLst>
                <a:gd name="T0" fmla="*/ 0 w 105"/>
                <a:gd name="T1" fmla="*/ 0 h 79"/>
                <a:gd name="T2" fmla="*/ 105 w 105"/>
                <a:gd name="T3" fmla="*/ 0 h 79"/>
                <a:gd name="T4" fmla="*/ 105 w 105"/>
                <a:gd name="T5" fmla="*/ 79 h 79"/>
                <a:gd name="T6" fmla="*/ 0 w 105"/>
                <a:gd name="T7" fmla="*/ 79 h 79"/>
                <a:gd name="T8" fmla="*/ 0 w 105"/>
                <a:gd name="T9" fmla="*/ 0 h 79"/>
                <a:gd name="T10" fmla="*/ 5 w 105"/>
                <a:gd name="T11" fmla="*/ 3 h 79"/>
                <a:gd name="T12" fmla="*/ 105 w 105"/>
                <a:gd name="T13" fmla="*/ 3 h 79"/>
                <a:gd name="T14" fmla="*/ 105 w 105"/>
                <a:gd name="T15" fmla="*/ 79 h 79"/>
                <a:gd name="T16" fmla="*/ 5 w 105"/>
                <a:gd name="T17" fmla="*/ 79 h 79"/>
                <a:gd name="T18" fmla="*/ 5 w 105"/>
                <a:gd name="T19" fmla="*/ 3 h 7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05" h="79">
                  <a:moveTo>
                    <a:pt x="0" y="0"/>
                  </a:moveTo>
                  <a:lnTo>
                    <a:pt x="105" y="0"/>
                  </a:lnTo>
                  <a:lnTo>
                    <a:pt x="105" y="79"/>
                  </a:lnTo>
                  <a:lnTo>
                    <a:pt x="0" y="79"/>
                  </a:lnTo>
                  <a:lnTo>
                    <a:pt x="0" y="0"/>
                  </a:lnTo>
                  <a:close/>
                  <a:moveTo>
                    <a:pt x="5" y="3"/>
                  </a:moveTo>
                  <a:lnTo>
                    <a:pt x="105" y="3"/>
                  </a:lnTo>
                  <a:lnTo>
                    <a:pt x="105" y="79"/>
                  </a:lnTo>
                  <a:lnTo>
                    <a:pt x="5" y="79"/>
                  </a:lnTo>
                  <a:lnTo>
                    <a:pt x="5" y="3"/>
                  </a:ln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94" name="Freeform 224">
              <a:extLst>
                <a:ext uri="{FF2B5EF4-FFF2-40B4-BE49-F238E27FC236}">
                  <a16:creationId xmlns:a16="http://schemas.microsoft.com/office/drawing/2014/main" id="{BB13F5F5-A6CD-7A43-B011-875639255F7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38" y="2131"/>
              <a:ext cx="100" cy="76"/>
            </a:xfrm>
            <a:custGeom>
              <a:avLst/>
              <a:gdLst>
                <a:gd name="T0" fmla="*/ 0 w 100"/>
                <a:gd name="T1" fmla="*/ 0 h 76"/>
                <a:gd name="T2" fmla="*/ 100 w 100"/>
                <a:gd name="T3" fmla="*/ 0 h 76"/>
                <a:gd name="T4" fmla="*/ 100 w 100"/>
                <a:gd name="T5" fmla="*/ 76 h 76"/>
                <a:gd name="T6" fmla="*/ 0 w 100"/>
                <a:gd name="T7" fmla="*/ 76 h 76"/>
                <a:gd name="T8" fmla="*/ 0 w 100"/>
                <a:gd name="T9" fmla="*/ 0 h 76"/>
                <a:gd name="T10" fmla="*/ 4 w 100"/>
                <a:gd name="T11" fmla="*/ 3 h 76"/>
                <a:gd name="T12" fmla="*/ 100 w 100"/>
                <a:gd name="T13" fmla="*/ 3 h 76"/>
                <a:gd name="T14" fmla="*/ 100 w 100"/>
                <a:gd name="T15" fmla="*/ 76 h 76"/>
                <a:gd name="T16" fmla="*/ 4 w 100"/>
                <a:gd name="T17" fmla="*/ 76 h 76"/>
                <a:gd name="T18" fmla="*/ 4 w 100"/>
                <a:gd name="T19" fmla="*/ 3 h 7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00" h="76">
                  <a:moveTo>
                    <a:pt x="0" y="0"/>
                  </a:moveTo>
                  <a:lnTo>
                    <a:pt x="100" y="0"/>
                  </a:lnTo>
                  <a:lnTo>
                    <a:pt x="100" y="76"/>
                  </a:lnTo>
                  <a:lnTo>
                    <a:pt x="0" y="76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00" y="3"/>
                  </a:lnTo>
                  <a:lnTo>
                    <a:pt x="100" y="76"/>
                  </a:lnTo>
                  <a:lnTo>
                    <a:pt x="4" y="76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95" name="Freeform 225">
              <a:extLst>
                <a:ext uri="{FF2B5EF4-FFF2-40B4-BE49-F238E27FC236}">
                  <a16:creationId xmlns:a16="http://schemas.microsoft.com/office/drawing/2014/main" id="{34A68A3F-4BA9-2A41-B6CE-34735FE3D45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42" y="2134"/>
              <a:ext cx="96" cy="73"/>
            </a:xfrm>
            <a:custGeom>
              <a:avLst/>
              <a:gdLst>
                <a:gd name="T0" fmla="*/ 0 w 96"/>
                <a:gd name="T1" fmla="*/ 0 h 73"/>
                <a:gd name="T2" fmla="*/ 96 w 96"/>
                <a:gd name="T3" fmla="*/ 0 h 73"/>
                <a:gd name="T4" fmla="*/ 96 w 96"/>
                <a:gd name="T5" fmla="*/ 73 h 73"/>
                <a:gd name="T6" fmla="*/ 0 w 96"/>
                <a:gd name="T7" fmla="*/ 73 h 73"/>
                <a:gd name="T8" fmla="*/ 0 w 96"/>
                <a:gd name="T9" fmla="*/ 0 h 73"/>
                <a:gd name="T10" fmla="*/ 4 w 96"/>
                <a:gd name="T11" fmla="*/ 4 h 73"/>
                <a:gd name="T12" fmla="*/ 96 w 96"/>
                <a:gd name="T13" fmla="*/ 4 h 73"/>
                <a:gd name="T14" fmla="*/ 96 w 96"/>
                <a:gd name="T15" fmla="*/ 73 h 73"/>
                <a:gd name="T16" fmla="*/ 4 w 96"/>
                <a:gd name="T17" fmla="*/ 73 h 73"/>
                <a:gd name="T18" fmla="*/ 4 w 96"/>
                <a:gd name="T19" fmla="*/ 4 h 7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6" h="73">
                  <a:moveTo>
                    <a:pt x="0" y="0"/>
                  </a:moveTo>
                  <a:lnTo>
                    <a:pt x="96" y="0"/>
                  </a:lnTo>
                  <a:lnTo>
                    <a:pt x="96" y="73"/>
                  </a:lnTo>
                  <a:lnTo>
                    <a:pt x="0" y="73"/>
                  </a:lnTo>
                  <a:lnTo>
                    <a:pt x="0" y="0"/>
                  </a:lnTo>
                  <a:close/>
                  <a:moveTo>
                    <a:pt x="4" y="4"/>
                  </a:moveTo>
                  <a:lnTo>
                    <a:pt x="96" y="4"/>
                  </a:lnTo>
                  <a:lnTo>
                    <a:pt x="96" y="73"/>
                  </a:lnTo>
                  <a:lnTo>
                    <a:pt x="4" y="73"/>
                  </a:lnTo>
                  <a:lnTo>
                    <a:pt x="4" y="4"/>
                  </a:lnTo>
                  <a:close/>
                </a:path>
              </a:pathLst>
            </a:custGeom>
            <a:solidFill>
              <a:srgbClr val="DEDE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96" name="Freeform 226">
              <a:extLst>
                <a:ext uri="{FF2B5EF4-FFF2-40B4-BE49-F238E27FC236}">
                  <a16:creationId xmlns:a16="http://schemas.microsoft.com/office/drawing/2014/main" id="{6D2EBF08-6536-5045-BF59-591CDD34953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46" y="2138"/>
              <a:ext cx="92" cy="69"/>
            </a:xfrm>
            <a:custGeom>
              <a:avLst/>
              <a:gdLst>
                <a:gd name="T0" fmla="*/ 0 w 92"/>
                <a:gd name="T1" fmla="*/ 0 h 69"/>
                <a:gd name="T2" fmla="*/ 92 w 92"/>
                <a:gd name="T3" fmla="*/ 0 h 69"/>
                <a:gd name="T4" fmla="*/ 92 w 92"/>
                <a:gd name="T5" fmla="*/ 69 h 69"/>
                <a:gd name="T6" fmla="*/ 0 w 92"/>
                <a:gd name="T7" fmla="*/ 69 h 69"/>
                <a:gd name="T8" fmla="*/ 0 w 92"/>
                <a:gd name="T9" fmla="*/ 0 h 69"/>
                <a:gd name="T10" fmla="*/ 4 w 92"/>
                <a:gd name="T11" fmla="*/ 3 h 69"/>
                <a:gd name="T12" fmla="*/ 92 w 92"/>
                <a:gd name="T13" fmla="*/ 3 h 69"/>
                <a:gd name="T14" fmla="*/ 92 w 92"/>
                <a:gd name="T15" fmla="*/ 69 h 69"/>
                <a:gd name="T16" fmla="*/ 4 w 92"/>
                <a:gd name="T17" fmla="*/ 69 h 69"/>
                <a:gd name="T18" fmla="*/ 4 w 92"/>
                <a:gd name="T19" fmla="*/ 3 h 6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2" h="69">
                  <a:moveTo>
                    <a:pt x="0" y="0"/>
                  </a:moveTo>
                  <a:lnTo>
                    <a:pt x="92" y="0"/>
                  </a:lnTo>
                  <a:lnTo>
                    <a:pt x="92" y="69"/>
                  </a:lnTo>
                  <a:lnTo>
                    <a:pt x="0" y="69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92" y="3"/>
                  </a:lnTo>
                  <a:lnTo>
                    <a:pt x="92" y="69"/>
                  </a:lnTo>
                  <a:lnTo>
                    <a:pt x="4" y="69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97" name="Freeform 227">
              <a:extLst>
                <a:ext uri="{FF2B5EF4-FFF2-40B4-BE49-F238E27FC236}">
                  <a16:creationId xmlns:a16="http://schemas.microsoft.com/office/drawing/2014/main" id="{B08FC525-EDFB-B645-874F-AB394A6C972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0" y="2141"/>
              <a:ext cx="88" cy="66"/>
            </a:xfrm>
            <a:custGeom>
              <a:avLst/>
              <a:gdLst>
                <a:gd name="T0" fmla="*/ 0 w 88"/>
                <a:gd name="T1" fmla="*/ 0 h 66"/>
                <a:gd name="T2" fmla="*/ 88 w 88"/>
                <a:gd name="T3" fmla="*/ 0 h 66"/>
                <a:gd name="T4" fmla="*/ 88 w 88"/>
                <a:gd name="T5" fmla="*/ 66 h 66"/>
                <a:gd name="T6" fmla="*/ 0 w 88"/>
                <a:gd name="T7" fmla="*/ 66 h 66"/>
                <a:gd name="T8" fmla="*/ 0 w 88"/>
                <a:gd name="T9" fmla="*/ 0 h 66"/>
                <a:gd name="T10" fmla="*/ 4 w 88"/>
                <a:gd name="T11" fmla="*/ 3 h 66"/>
                <a:gd name="T12" fmla="*/ 88 w 88"/>
                <a:gd name="T13" fmla="*/ 3 h 66"/>
                <a:gd name="T14" fmla="*/ 88 w 88"/>
                <a:gd name="T15" fmla="*/ 66 h 66"/>
                <a:gd name="T16" fmla="*/ 4 w 88"/>
                <a:gd name="T17" fmla="*/ 66 h 66"/>
                <a:gd name="T18" fmla="*/ 4 w 88"/>
                <a:gd name="T19" fmla="*/ 3 h 6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8" h="66">
                  <a:moveTo>
                    <a:pt x="0" y="0"/>
                  </a:moveTo>
                  <a:lnTo>
                    <a:pt x="88" y="0"/>
                  </a:lnTo>
                  <a:lnTo>
                    <a:pt x="88" y="66"/>
                  </a:lnTo>
                  <a:lnTo>
                    <a:pt x="0" y="66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88" y="3"/>
                  </a:lnTo>
                  <a:lnTo>
                    <a:pt x="88" y="66"/>
                  </a:lnTo>
                  <a:lnTo>
                    <a:pt x="4" y="66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98" name="Freeform 228">
              <a:extLst>
                <a:ext uri="{FF2B5EF4-FFF2-40B4-BE49-F238E27FC236}">
                  <a16:creationId xmlns:a16="http://schemas.microsoft.com/office/drawing/2014/main" id="{672F7EDA-E239-2D4F-8C3E-1F1A0193AB4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4" y="2144"/>
              <a:ext cx="84" cy="63"/>
            </a:xfrm>
            <a:custGeom>
              <a:avLst/>
              <a:gdLst>
                <a:gd name="T0" fmla="*/ 0 w 84"/>
                <a:gd name="T1" fmla="*/ 0 h 63"/>
                <a:gd name="T2" fmla="*/ 84 w 84"/>
                <a:gd name="T3" fmla="*/ 0 h 63"/>
                <a:gd name="T4" fmla="*/ 84 w 84"/>
                <a:gd name="T5" fmla="*/ 63 h 63"/>
                <a:gd name="T6" fmla="*/ 0 w 84"/>
                <a:gd name="T7" fmla="*/ 63 h 63"/>
                <a:gd name="T8" fmla="*/ 0 w 84"/>
                <a:gd name="T9" fmla="*/ 0 h 63"/>
                <a:gd name="T10" fmla="*/ 4 w 84"/>
                <a:gd name="T11" fmla="*/ 3 h 63"/>
                <a:gd name="T12" fmla="*/ 84 w 84"/>
                <a:gd name="T13" fmla="*/ 3 h 63"/>
                <a:gd name="T14" fmla="*/ 84 w 84"/>
                <a:gd name="T15" fmla="*/ 63 h 63"/>
                <a:gd name="T16" fmla="*/ 4 w 84"/>
                <a:gd name="T17" fmla="*/ 63 h 63"/>
                <a:gd name="T18" fmla="*/ 4 w 84"/>
                <a:gd name="T19" fmla="*/ 3 h 6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4" h="63">
                  <a:moveTo>
                    <a:pt x="0" y="0"/>
                  </a:moveTo>
                  <a:lnTo>
                    <a:pt x="84" y="0"/>
                  </a:lnTo>
                  <a:lnTo>
                    <a:pt x="84" y="63"/>
                  </a:lnTo>
                  <a:lnTo>
                    <a:pt x="0" y="63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84" y="3"/>
                  </a:lnTo>
                  <a:lnTo>
                    <a:pt x="84" y="63"/>
                  </a:lnTo>
                  <a:lnTo>
                    <a:pt x="4" y="63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99" name="Freeform 229">
              <a:extLst>
                <a:ext uri="{FF2B5EF4-FFF2-40B4-BE49-F238E27FC236}">
                  <a16:creationId xmlns:a16="http://schemas.microsoft.com/office/drawing/2014/main" id="{4F298B63-2623-3B4E-80C3-2BDF942C375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8" y="2147"/>
              <a:ext cx="80" cy="60"/>
            </a:xfrm>
            <a:custGeom>
              <a:avLst/>
              <a:gdLst>
                <a:gd name="T0" fmla="*/ 0 w 80"/>
                <a:gd name="T1" fmla="*/ 0 h 60"/>
                <a:gd name="T2" fmla="*/ 80 w 80"/>
                <a:gd name="T3" fmla="*/ 0 h 60"/>
                <a:gd name="T4" fmla="*/ 80 w 80"/>
                <a:gd name="T5" fmla="*/ 60 h 60"/>
                <a:gd name="T6" fmla="*/ 0 w 80"/>
                <a:gd name="T7" fmla="*/ 60 h 60"/>
                <a:gd name="T8" fmla="*/ 0 w 80"/>
                <a:gd name="T9" fmla="*/ 0 h 60"/>
                <a:gd name="T10" fmla="*/ 5 w 80"/>
                <a:gd name="T11" fmla="*/ 3 h 60"/>
                <a:gd name="T12" fmla="*/ 80 w 80"/>
                <a:gd name="T13" fmla="*/ 3 h 60"/>
                <a:gd name="T14" fmla="*/ 80 w 80"/>
                <a:gd name="T15" fmla="*/ 60 h 60"/>
                <a:gd name="T16" fmla="*/ 5 w 80"/>
                <a:gd name="T17" fmla="*/ 60 h 60"/>
                <a:gd name="T18" fmla="*/ 5 w 80"/>
                <a:gd name="T19" fmla="*/ 3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0" h="60">
                  <a:moveTo>
                    <a:pt x="0" y="0"/>
                  </a:moveTo>
                  <a:lnTo>
                    <a:pt x="80" y="0"/>
                  </a:lnTo>
                  <a:lnTo>
                    <a:pt x="80" y="60"/>
                  </a:lnTo>
                  <a:lnTo>
                    <a:pt x="0" y="60"/>
                  </a:lnTo>
                  <a:lnTo>
                    <a:pt x="0" y="0"/>
                  </a:lnTo>
                  <a:close/>
                  <a:moveTo>
                    <a:pt x="5" y="3"/>
                  </a:moveTo>
                  <a:lnTo>
                    <a:pt x="80" y="3"/>
                  </a:lnTo>
                  <a:lnTo>
                    <a:pt x="80" y="60"/>
                  </a:lnTo>
                  <a:lnTo>
                    <a:pt x="5" y="60"/>
                  </a:lnTo>
                  <a:lnTo>
                    <a:pt x="5" y="3"/>
                  </a:lnTo>
                  <a:close/>
                </a:path>
              </a:pathLst>
            </a:custGeom>
            <a:solidFill>
              <a:srgbClr val="E1E1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00" name="Freeform 230">
              <a:extLst>
                <a:ext uri="{FF2B5EF4-FFF2-40B4-BE49-F238E27FC236}">
                  <a16:creationId xmlns:a16="http://schemas.microsoft.com/office/drawing/2014/main" id="{2CDA22BF-2B2B-0249-B244-94802793E55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63" y="2150"/>
              <a:ext cx="75" cy="57"/>
            </a:xfrm>
            <a:custGeom>
              <a:avLst/>
              <a:gdLst>
                <a:gd name="T0" fmla="*/ 0 w 75"/>
                <a:gd name="T1" fmla="*/ 0 h 57"/>
                <a:gd name="T2" fmla="*/ 75 w 75"/>
                <a:gd name="T3" fmla="*/ 0 h 57"/>
                <a:gd name="T4" fmla="*/ 75 w 75"/>
                <a:gd name="T5" fmla="*/ 57 h 57"/>
                <a:gd name="T6" fmla="*/ 0 w 75"/>
                <a:gd name="T7" fmla="*/ 57 h 57"/>
                <a:gd name="T8" fmla="*/ 0 w 75"/>
                <a:gd name="T9" fmla="*/ 0 h 57"/>
                <a:gd name="T10" fmla="*/ 4 w 75"/>
                <a:gd name="T11" fmla="*/ 3 h 57"/>
                <a:gd name="T12" fmla="*/ 75 w 75"/>
                <a:gd name="T13" fmla="*/ 3 h 57"/>
                <a:gd name="T14" fmla="*/ 75 w 75"/>
                <a:gd name="T15" fmla="*/ 57 h 57"/>
                <a:gd name="T16" fmla="*/ 4 w 75"/>
                <a:gd name="T17" fmla="*/ 57 h 57"/>
                <a:gd name="T18" fmla="*/ 4 w 75"/>
                <a:gd name="T19" fmla="*/ 3 h 5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5" h="57">
                  <a:moveTo>
                    <a:pt x="0" y="0"/>
                  </a:moveTo>
                  <a:lnTo>
                    <a:pt x="75" y="0"/>
                  </a:lnTo>
                  <a:lnTo>
                    <a:pt x="75" y="57"/>
                  </a:lnTo>
                  <a:lnTo>
                    <a:pt x="0" y="57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75" y="3"/>
                  </a:lnTo>
                  <a:lnTo>
                    <a:pt x="75" y="57"/>
                  </a:lnTo>
                  <a:lnTo>
                    <a:pt x="4" y="57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E1E1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01" name="Freeform 231">
              <a:extLst>
                <a:ext uri="{FF2B5EF4-FFF2-40B4-BE49-F238E27FC236}">
                  <a16:creationId xmlns:a16="http://schemas.microsoft.com/office/drawing/2014/main" id="{CF3F1D0E-F970-B94D-8227-1B88AEF544E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67" y="2153"/>
              <a:ext cx="71" cy="54"/>
            </a:xfrm>
            <a:custGeom>
              <a:avLst/>
              <a:gdLst>
                <a:gd name="T0" fmla="*/ 0 w 71"/>
                <a:gd name="T1" fmla="*/ 0 h 54"/>
                <a:gd name="T2" fmla="*/ 71 w 71"/>
                <a:gd name="T3" fmla="*/ 0 h 54"/>
                <a:gd name="T4" fmla="*/ 71 w 71"/>
                <a:gd name="T5" fmla="*/ 54 h 54"/>
                <a:gd name="T6" fmla="*/ 0 w 71"/>
                <a:gd name="T7" fmla="*/ 54 h 54"/>
                <a:gd name="T8" fmla="*/ 0 w 71"/>
                <a:gd name="T9" fmla="*/ 0 h 54"/>
                <a:gd name="T10" fmla="*/ 4 w 71"/>
                <a:gd name="T11" fmla="*/ 4 h 54"/>
                <a:gd name="T12" fmla="*/ 71 w 71"/>
                <a:gd name="T13" fmla="*/ 4 h 54"/>
                <a:gd name="T14" fmla="*/ 71 w 71"/>
                <a:gd name="T15" fmla="*/ 54 h 54"/>
                <a:gd name="T16" fmla="*/ 4 w 71"/>
                <a:gd name="T17" fmla="*/ 54 h 54"/>
                <a:gd name="T18" fmla="*/ 4 w 71"/>
                <a:gd name="T19" fmla="*/ 4 h 5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1" h="54">
                  <a:moveTo>
                    <a:pt x="0" y="0"/>
                  </a:moveTo>
                  <a:lnTo>
                    <a:pt x="71" y="0"/>
                  </a:lnTo>
                  <a:lnTo>
                    <a:pt x="71" y="54"/>
                  </a:lnTo>
                  <a:lnTo>
                    <a:pt x="0" y="54"/>
                  </a:lnTo>
                  <a:lnTo>
                    <a:pt x="0" y="0"/>
                  </a:lnTo>
                  <a:close/>
                  <a:moveTo>
                    <a:pt x="4" y="4"/>
                  </a:moveTo>
                  <a:lnTo>
                    <a:pt x="71" y="4"/>
                  </a:lnTo>
                  <a:lnTo>
                    <a:pt x="71" y="54"/>
                  </a:lnTo>
                  <a:lnTo>
                    <a:pt x="4" y="54"/>
                  </a:lnTo>
                  <a:lnTo>
                    <a:pt x="4" y="4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02" name="Freeform 232">
              <a:extLst>
                <a:ext uri="{FF2B5EF4-FFF2-40B4-BE49-F238E27FC236}">
                  <a16:creationId xmlns:a16="http://schemas.microsoft.com/office/drawing/2014/main" id="{2DFD50A5-5B48-7145-92F9-6889E180C5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71" y="2157"/>
              <a:ext cx="67" cy="50"/>
            </a:xfrm>
            <a:custGeom>
              <a:avLst/>
              <a:gdLst>
                <a:gd name="T0" fmla="*/ 0 w 67"/>
                <a:gd name="T1" fmla="*/ 0 h 50"/>
                <a:gd name="T2" fmla="*/ 67 w 67"/>
                <a:gd name="T3" fmla="*/ 0 h 50"/>
                <a:gd name="T4" fmla="*/ 67 w 67"/>
                <a:gd name="T5" fmla="*/ 50 h 50"/>
                <a:gd name="T6" fmla="*/ 0 w 67"/>
                <a:gd name="T7" fmla="*/ 50 h 50"/>
                <a:gd name="T8" fmla="*/ 0 w 67"/>
                <a:gd name="T9" fmla="*/ 0 h 50"/>
                <a:gd name="T10" fmla="*/ 4 w 67"/>
                <a:gd name="T11" fmla="*/ 3 h 50"/>
                <a:gd name="T12" fmla="*/ 67 w 67"/>
                <a:gd name="T13" fmla="*/ 3 h 50"/>
                <a:gd name="T14" fmla="*/ 67 w 67"/>
                <a:gd name="T15" fmla="*/ 50 h 50"/>
                <a:gd name="T16" fmla="*/ 4 w 67"/>
                <a:gd name="T17" fmla="*/ 50 h 50"/>
                <a:gd name="T18" fmla="*/ 4 w 67"/>
                <a:gd name="T19" fmla="*/ 3 h 5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7" h="50">
                  <a:moveTo>
                    <a:pt x="0" y="0"/>
                  </a:moveTo>
                  <a:lnTo>
                    <a:pt x="67" y="0"/>
                  </a:lnTo>
                  <a:lnTo>
                    <a:pt x="67" y="50"/>
                  </a:lnTo>
                  <a:lnTo>
                    <a:pt x="0" y="50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67" y="3"/>
                  </a:lnTo>
                  <a:lnTo>
                    <a:pt x="67" y="50"/>
                  </a:lnTo>
                  <a:lnTo>
                    <a:pt x="4" y="50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E3E3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03" name="Freeform 233">
              <a:extLst>
                <a:ext uri="{FF2B5EF4-FFF2-40B4-BE49-F238E27FC236}">
                  <a16:creationId xmlns:a16="http://schemas.microsoft.com/office/drawing/2014/main" id="{6F157BB8-743B-5D4F-9E50-928DA7F339F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75" y="2160"/>
              <a:ext cx="63" cy="47"/>
            </a:xfrm>
            <a:custGeom>
              <a:avLst/>
              <a:gdLst>
                <a:gd name="T0" fmla="*/ 0 w 63"/>
                <a:gd name="T1" fmla="*/ 0 h 47"/>
                <a:gd name="T2" fmla="*/ 63 w 63"/>
                <a:gd name="T3" fmla="*/ 0 h 47"/>
                <a:gd name="T4" fmla="*/ 63 w 63"/>
                <a:gd name="T5" fmla="*/ 47 h 47"/>
                <a:gd name="T6" fmla="*/ 0 w 63"/>
                <a:gd name="T7" fmla="*/ 47 h 47"/>
                <a:gd name="T8" fmla="*/ 0 w 63"/>
                <a:gd name="T9" fmla="*/ 0 h 47"/>
                <a:gd name="T10" fmla="*/ 4 w 63"/>
                <a:gd name="T11" fmla="*/ 3 h 47"/>
                <a:gd name="T12" fmla="*/ 63 w 63"/>
                <a:gd name="T13" fmla="*/ 3 h 47"/>
                <a:gd name="T14" fmla="*/ 63 w 63"/>
                <a:gd name="T15" fmla="*/ 47 h 47"/>
                <a:gd name="T16" fmla="*/ 4 w 63"/>
                <a:gd name="T17" fmla="*/ 47 h 47"/>
                <a:gd name="T18" fmla="*/ 4 w 63"/>
                <a:gd name="T19" fmla="*/ 3 h 4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3" h="47">
                  <a:moveTo>
                    <a:pt x="0" y="0"/>
                  </a:moveTo>
                  <a:lnTo>
                    <a:pt x="63" y="0"/>
                  </a:lnTo>
                  <a:lnTo>
                    <a:pt x="63" y="47"/>
                  </a:lnTo>
                  <a:lnTo>
                    <a:pt x="0" y="47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63" y="3"/>
                  </a:lnTo>
                  <a:lnTo>
                    <a:pt x="63" y="47"/>
                  </a:lnTo>
                  <a:lnTo>
                    <a:pt x="4" y="47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E3E3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04" name="Freeform 234">
              <a:extLst>
                <a:ext uri="{FF2B5EF4-FFF2-40B4-BE49-F238E27FC236}">
                  <a16:creationId xmlns:a16="http://schemas.microsoft.com/office/drawing/2014/main" id="{9698E6BF-2D66-6B4E-9993-C6CBD522633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79" y="2163"/>
              <a:ext cx="59" cy="44"/>
            </a:xfrm>
            <a:custGeom>
              <a:avLst/>
              <a:gdLst>
                <a:gd name="T0" fmla="*/ 0 w 59"/>
                <a:gd name="T1" fmla="*/ 0 h 44"/>
                <a:gd name="T2" fmla="*/ 59 w 59"/>
                <a:gd name="T3" fmla="*/ 0 h 44"/>
                <a:gd name="T4" fmla="*/ 59 w 59"/>
                <a:gd name="T5" fmla="*/ 44 h 44"/>
                <a:gd name="T6" fmla="*/ 0 w 59"/>
                <a:gd name="T7" fmla="*/ 44 h 44"/>
                <a:gd name="T8" fmla="*/ 0 w 59"/>
                <a:gd name="T9" fmla="*/ 0 h 44"/>
                <a:gd name="T10" fmla="*/ 5 w 59"/>
                <a:gd name="T11" fmla="*/ 3 h 44"/>
                <a:gd name="T12" fmla="*/ 59 w 59"/>
                <a:gd name="T13" fmla="*/ 3 h 44"/>
                <a:gd name="T14" fmla="*/ 59 w 59"/>
                <a:gd name="T15" fmla="*/ 44 h 44"/>
                <a:gd name="T16" fmla="*/ 5 w 59"/>
                <a:gd name="T17" fmla="*/ 44 h 44"/>
                <a:gd name="T18" fmla="*/ 5 w 59"/>
                <a:gd name="T19" fmla="*/ 3 h 4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9" h="44">
                  <a:moveTo>
                    <a:pt x="0" y="0"/>
                  </a:moveTo>
                  <a:lnTo>
                    <a:pt x="59" y="0"/>
                  </a:lnTo>
                  <a:lnTo>
                    <a:pt x="59" y="44"/>
                  </a:lnTo>
                  <a:lnTo>
                    <a:pt x="0" y="44"/>
                  </a:lnTo>
                  <a:lnTo>
                    <a:pt x="0" y="0"/>
                  </a:lnTo>
                  <a:close/>
                  <a:moveTo>
                    <a:pt x="5" y="3"/>
                  </a:moveTo>
                  <a:lnTo>
                    <a:pt x="59" y="3"/>
                  </a:lnTo>
                  <a:lnTo>
                    <a:pt x="59" y="44"/>
                  </a:lnTo>
                  <a:lnTo>
                    <a:pt x="5" y="44"/>
                  </a:lnTo>
                  <a:lnTo>
                    <a:pt x="5" y="3"/>
                  </a:lnTo>
                  <a:close/>
                </a:path>
              </a:pathLst>
            </a:custGeom>
            <a:solidFill>
              <a:srgbClr val="E4E4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05" name="Freeform 235">
              <a:extLst>
                <a:ext uri="{FF2B5EF4-FFF2-40B4-BE49-F238E27FC236}">
                  <a16:creationId xmlns:a16="http://schemas.microsoft.com/office/drawing/2014/main" id="{4DE38474-4F66-9349-914B-3DD4F1D45E8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84" y="2166"/>
              <a:ext cx="54" cy="41"/>
            </a:xfrm>
            <a:custGeom>
              <a:avLst/>
              <a:gdLst>
                <a:gd name="T0" fmla="*/ 0 w 54"/>
                <a:gd name="T1" fmla="*/ 0 h 41"/>
                <a:gd name="T2" fmla="*/ 54 w 54"/>
                <a:gd name="T3" fmla="*/ 0 h 41"/>
                <a:gd name="T4" fmla="*/ 54 w 54"/>
                <a:gd name="T5" fmla="*/ 41 h 41"/>
                <a:gd name="T6" fmla="*/ 0 w 54"/>
                <a:gd name="T7" fmla="*/ 41 h 41"/>
                <a:gd name="T8" fmla="*/ 0 w 54"/>
                <a:gd name="T9" fmla="*/ 0 h 41"/>
                <a:gd name="T10" fmla="*/ 4 w 54"/>
                <a:gd name="T11" fmla="*/ 3 h 41"/>
                <a:gd name="T12" fmla="*/ 54 w 54"/>
                <a:gd name="T13" fmla="*/ 3 h 41"/>
                <a:gd name="T14" fmla="*/ 54 w 54"/>
                <a:gd name="T15" fmla="*/ 41 h 41"/>
                <a:gd name="T16" fmla="*/ 4 w 54"/>
                <a:gd name="T17" fmla="*/ 41 h 41"/>
                <a:gd name="T18" fmla="*/ 4 w 54"/>
                <a:gd name="T19" fmla="*/ 3 h 4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4" h="41">
                  <a:moveTo>
                    <a:pt x="0" y="0"/>
                  </a:moveTo>
                  <a:lnTo>
                    <a:pt x="54" y="0"/>
                  </a:lnTo>
                  <a:lnTo>
                    <a:pt x="54" y="41"/>
                  </a:lnTo>
                  <a:lnTo>
                    <a:pt x="0" y="41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54" y="3"/>
                  </a:lnTo>
                  <a:lnTo>
                    <a:pt x="54" y="41"/>
                  </a:lnTo>
                  <a:lnTo>
                    <a:pt x="4" y="41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E4E4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06" name="Freeform 236">
              <a:extLst>
                <a:ext uri="{FF2B5EF4-FFF2-40B4-BE49-F238E27FC236}">
                  <a16:creationId xmlns:a16="http://schemas.microsoft.com/office/drawing/2014/main" id="{A44E95C5-9DDC-544D-AB60-C8D22156BC6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88" y="2169"/>
              <a:ext cx="50" cy="38"/>
            </a:xfrm>
            <a:custGeom>
              <a:avLst/>
              <a:gdLst>
                <a:gd name="T0" fmla="*/ 0 w 50"/>
                <a:gd name="T1" fmla="*/ 0 h 38"/>
                <a:gd name="T2" fmla="*/ 50 w 50"/>
                <a:gd name="T3" fmla="*/ 0 h 38"/>
                <a:gd name="T4" fmla="*/ 50 w 50"/>
                <a:gd name="T5" fmla="*/ 38 h 38"/>
                <a:gd name="T6" fmla="*/ 0 w 50"/>
                <a:gd name="T7" fmla="*/ 38 h 38"/>
                <a:gd name="T8" fmla="*/ 0 w 50"/>
                <a:gd name="T9" fmla="*/ 0 h 38"/>
                <a:gd name="T10" fmla="*/ 4 w 50"/>
                <a:gd name="T11" fmla="*/ 3 h 38"/>
                <a:gd name="T12" fmla="*/ 50 w 50"/>
                <a:gd name="T13" fmla="*/ 3 h 38"/>
                <a:gd name="T14" fmla="*/ 50 w 50"/>
                <a:gd name="T15" fmla="*/ 38 h 38"/>
                <a:gd name="T16" fmla="*/ 4 w 50"/>
                <a:gd name="T17" fmla="*/ 38 h 38"/>
                <a:gd name="T18" fmla="*/ 4 w 50"/>
                <a:gd name="T19" fmla="*/ 3 h 3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0" h="38">
                  <a:moveTo>
                    <a:pt x="0" y="0"/>
                  </a:moveTo>
                  <a:lnTo>
                    <a:pt x="50" y="0"/>
                  </a:lnTo>
                  <a:lnTo>
                    <a:pt x="50" y="38"/>
                  </a:lnTo>
                  <a:lnTo>
                    <a:pt x="0" y="38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50" y="3"/>
                  </a:lnTo>
                  <a:lnTo>
                    <a:pt x="50" y="38"/>
                  </a:lnTo>
                  <a:lnTo>
                    <a:pt x="4" y="38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07" name="Freeform 237">
              <a:extLst>
                <a:ext uri="{FF2B5EF4-FFF2-40B4-BE49-F238E27FC236}">
                  <a16:creationId xmlns:a16="http://schemas.microsoft.com/office/drawing/2014/main" id="{BF01A27C-0743-994A-8041-F5E9AE6FA2A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92" y="2172"/>
              <a:ext cx="46" cy="35"/>
            </a:xfrm>
            <a:custGeom>
              <a:avLst/>
              <a:gdLst>
                <a:gd name="T0" fmla="*/ 0 w 46"/>
                <a:gd name="T1" fmla="*/ 0 h 35"/>
                <a:gd name="T2" fmla="*/ 46 w 46"/>
                <a:gd name="T3" fmla="*/ 0 h 35"/>
                <a:gd name="T4" fmla="*/ 46 w 46"/>
                <a:gd name="T5" fmla="*/ 35 h 35"/>
                <a:gd name="T6" fmla="*/ 0 w 46"/>
                <a:gd name="T7" fmla="*/ 35 h 35"/>
                <a:gd name="T8" fmla="*/ 0 w 46"/>
                <a:gd name="T9" fmla="*/ 0 h 35"/>
                <a:gd name="T10" fmla="*/ 4 w 46"/>
                <a:gd name="T11" fmla="*/ 4 h 35"/>
                <a:gd name="T12" fmla="*/ 46 w 46"/>
                <a:gd name="T13" fmla="*/ 4 h 35"/>
                <a:gd name="T14" fmla="*/ 46 w 46"/>
                <a:gd name="T15" fmla="*/ 35 h 35"/>
                <a:gd name="T16" fmla="*/ 4 w 46"/>
                <a:gd name="T17" fmla="*/ 35 h 35"/>
                <a:gd name="T18" fmla="*/ 4 w 46"/>
                <a:gd name="T19" fmla="*/ 4 h 3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6" h="35">
                  <a:moveTo>
                    <a:pt x="0" y="0"/>
                  </a:moveTo>
                  <a:lnTo>
                    <a:pt x="46" y="0"/>
                  </a:lnTo>
                  <a:lnTo>
                    <a:pt x="46" y="35"/>
                  </a:lnTo>
                  <a:lnTo>
                    <a:pt x="0" y="35"/>
                  </a:lnTo>
                  <a:lnTo>
                    <a:pt x="0" y="0"/>
                  </a:lnTo>
                  <a:close/>
                  <a:moveTo>
                    <a:pt x="4" y="4"/>
                  </a:moveTo>
                  <a:lnTo>
                    <a:pt x="46" y="4"/>
                  </a:lnTo>
                  <a:lnTo>
                    <a:pt x="46" y="35"/>
                  </a:lnTo>
                  <a:lnTo>
                    <a:pt x="4" y="35"/>
                  </a:lnTo>
                  <a:lnTo>
                    <a:pt x="4" y="4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08" name="Freeform 238">
              <a:extLst>
                <a:ext uri="{FF2B5EF4-FFF2-40B4-BE49-F238E27FC236}">
                  <a16:creationId xmlns:a16="http://schemas.microsoft.com/office/drawing/2014/main" id="{D441E53D-D418-7A43-9B18-B1BD94635D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96" y="2176"/>
              <a:ext cx="42" cy="31"/>
            </a:xfrm>
            <a:custGeom>
              <a:avLst/>
              <a:gdLst>
                <a:gd name="T0" fmla="*/ 0 w 42"/>
                <a:gd name="T1" fmla="*/ 0 h 31"/>
                <a:gd name="T2" fmla="*/ 42 w 42"/>
                <a:gd name="T3" fmla="*/ 0 h 31"/>
                <a:gd name="T4" fmla="*/ 42 w 42"/>
                <a:gd name="T5" fmla="*/ 31 h 31"/>
                <a:gd name="T6" fmla="*/ 0 w 42"/>
                <a:gd name="T7" fmla="*/ 31 h 31"/>
                <a:gd name="T8" fmla="*/ 0 w 42"/>
                <a:gd name="T9" fmla="*/ 0 h 31"/>
                <a:gd name="T10" fmla="*/ 4 w 42"/>
                <a:gd name="T11" fmla="*/ 3 h 31"/>
                <a:gd name="T12" fmla="*/ 42 w 42"/>
                <a:gd name="T13" fmla="*/ 3 h 31"/>
                <a:gd name="T14" fmla="*/ 42 w 42"/>
                <a:gd name="T15" fmla="*/ 31 h 31"/>
                <a:gd name="T16" fmla="*/ 4 w 42"/>
                <a:gd name="T17" fmla="*/ 31 h 31"/>
                <a:gd name="T18" fmla="*/ 4 w 42"/>
                <a:gd name="T19" fmla="*/ 3 h 3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2" h="31">
                  <a:moveTo>
                    <a:pt x="0" y="0"/>
                  </a:moveTo>
                  <a:lnTo>
                    <a:pt x="42" y="0"/>
                  </a:lnTo>
                  <a:lnTo>
                    <a:pt x="42" y="31"/>
                  </a:lnTo>
                  <a:lnTo>
                    <a:pt x="0" y="31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42" y="3"/>
                  </a:lnTo>
                  <a:lnTo>
                    <a:pt x="42" y="31"/>
                  </a:lnTo>
                  <a:lnTo>
                    <a:pt x="4" y="31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09" name="Freeform 239">
              <a:extLst>
                <a:ext uri="{FF2B5EF4-FFF2-40B4-BE49-F238E27FC236}">
                  <a16:creationId xmlns:a16="http://schemas.microsoft.com/office/drawing/2014/main" id="{42ABBFF9-D395-4F4B-95DE-3C7EE8B464B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00" y="2179"/>
              <a:ext cx="38" cy="28"/>
            </a:xfrm>
            <a:custGeom>
              <a:avLst/>
              <a:gdLst>
                <a:gd name="T0" fmla="*/ 0 w 38"/>
                <a:gd name="T1" fmla="*/ 0 h 28"/>
                <a:gd name="T2" fmla="*/ 38 w 38"/>
                <a:gd name="T3" fmla="*/ 0 h 28"/>
                <a:gd name="T4" fmla="*/ 38 w 38"/>
                <a:gd name="T5" fmla="*/ 28 h 28"/>
                <a:gd name="T6" fmla="*/ 0 w 38"/>
                <a:gd name="T7" fmla="*/ 28 h 28"/>
                <a:gd name="T8" fmla="*/ 0 w 38"/>
                <a:gd name="T9" fmla="*/ 0 h 28"/>
                <a:gd name="T10" fmla="*/ 4 w 38"/>
                <a:gd name="T11" fmla="*/ 3 h 28"/>
                <a:gd name="T12" fmla="*/ 38 w 38"/>
                <a:gd name="T13" fmla="*/ 3 h 28"/>
                <a:gd name="T14" fmla="*/ 38 w 38"/>
                <a:gd name="T15" fmla="*/ 28 h 28"/>
                <a:gd name="T16" fmla="*/ 4 w 38"/>
                <a:gd name="T17" fmla="*/ 28 h 28"/>
                <a:gd name="T18" fmla="*/ 4 w 38"/>
                <a:gd name="T19" fmla="*/ 3 h 2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8" h="28">
                  <a:moveTo>
                    <a:pt x="0" y="0"/>
                  </a:moveTo>
                  <a:lnTo>
                    <a:pt x="38" y="0"/>
                  </a:lnTo>
                  <a:lnTo>
                    <a:pt x="38" y="28"/>
                  </a:lnTo>
                  <a:lnTo>
                    <a:pt x="0" y="28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38" y="3"/>
                  </a:lnTo>
                  <a:lnTo>
                    <a:pt x="38" y="28"/>
                  </a:lnTo>
                  <a:lnTo>
                    <a:pt x="4" y="28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10" name="Freeform 240">
              <a:extLst>
                <a:ext uri="{FF2B5EF4-FFF2-40B4-BE49-F238E27FC236}">
                  <a16:creationId xmlns:a16="http://schemas.microsoft.com/office/drawing/2014/main" id="{2A895BA9-E142-F140-A0DE-16797401F5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04" y="2182"/>
              <a:ext cx="34" cy="25"/>
            </a:xfrm>
            <a:custGeom>
              <a:avLst/>
              <a:gdLst>
                <a:gd name="T0" fmla="*/ 0 w 34"/>
                <a:gd name="T1" fmla="*/ 0 h 25"/>
                <a:gd name="T2" fmla="*/ 34 w 34"/>
                <a:gd name="T3" fmla="*/ 0 h 25"/>
                <a:gd name="T4" fmla="*/ 34 w 34"/>
                <a:gd name="T5" fmla="*/ 25 h 25"/>
                <a:gd name="T6" fmla="*/ 0 w 34"/>
                <a:gd name="T7" fmla="*/ 25 h 25"/>
                <a:gd name="T8" fmla="*/ 0 w 34"/>
                <a:gd name="T9" fmla="*/ 0 h 25"/>
                <a:gd name="T10" fmla="*/ 5 w 34"/>
                <a:gd name="T11" fmla="*/ 3 h 25"/>
                <a:gd name="T12" fmla="*/ 34 w 34"/>
                <a:gd name="T13" fmla="*/ 3 h 25"/>
                <a:gd name="T14" fmla="*/ 34 w 34"/>
                <a:gd name="T15" fmla="*/ 25 h 25"/>
                <a:gd name="T16" fmla="*/ 5 w 34"/>
                <a:gd name="T17" fmla="*/ 25 h 25"/>
                <a:gd name="T18" fmla="*/ 5 w 34"/>
                <a:gd name="T19" fmla="*/ 3 h 2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4" h="25">
                  <a:moveTo>
                    <a:pt x="0" y="0"/>
                  </a:moveTo>
                  <a:lnTo>
                    <a:pt x="34" y="0"/>
                  </a:lnTo>
                  <a:lnTo>
                    <a:pt x="34" y="25"/>
                  </a:lnTo>
                  <a:lnTo>
                    <a:pt x="0" y="25"/>
                  </a:lnTo>
                  <a:lnTo>
                    <a:pt x="0" y="0"/>
                  </a:lnTo>
                  <a:close/>
                  <a:moveTo>
                    <a:pt x="5" y="3"/>
                  </a:moveTo>
                  <a:lnTo>
                    <a:pt x="34" y="3"/>
                  </a:lnTo>
                  <a:lnTo>
                    <a:pt x="34" y="25"/>
                  </a:lnTo>
                  <a:lnTo>
                    <a:pt x="5" y="25"/>
                  </a:lnTo>
                  <a:lnTo>
                    <a:pt x="5" y="3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11" name="Freeform 241">
              <a:extLst>
                <a:ext uri="{FF2B5EF4-FFF2-40B4-BE49-F238E27FC236}">
                  <a16:creationId xmlns:a16="http://schemas.microsoft.com/office/drawing/2014/main" id="{1CE6A352-7346-734C-891F-132DB4E622C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09" y="2185"/>
              <a:ext cx="29" cy="22"/>
            </a:xfrm>
            <a:custGeom>
              <a:avLst/>
              <a:gdLst>
                <a:gd name="T0" fmla="*/ 0 w 29"/>
                <a:gd name="T1" fmla="*/ 0 h 22"/>
                <a:gd name="T2" fmla="*/ 29 w 29"/>
                <a:gd name="T3" fmla="*/ 0 h 22"/>
                <a:gd name="T4" fmla="*/ 29 w 29"/>
                <a:gd name="T5" fmla="*/ 22 h 22"/>
                <a:gd name="T6" fmla="*/ 0 w 29"/>
                <a:gd name="T7" fmla="*/ 22 h 22"/>
                <a:gd name="T8" fmla="*/ 0 w 29"/>
                <a:gd name="T9" fmla="*/ 0 h 22"/>
                <a:gd name="T10" fmla="*/ 4 w 29"/>
                <a:gd name="T11" fmla="*/ 3 h 22"/>
                <a:gd name="T12" fmla="*/ 29 w 29"/>
                <a:gd name="T13" fmla="*/ 3 h 22"/>
                <a:gd name="T14" fmla="*/ 29 w 29"/>
                <a:gd name="T15" fmla="*/ 22 h 22"/>
                <a:gd name="T16" fmla="*/ 4 w 29"/>
                <a:gd name="T17" fmla="*/ 22 h 22"/>
                <a:gd name="T18" fmla="*/ 4 w 29"/>
                <a:gd name="T19" fmla="*/ 3 h 2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9" h="22">
                  <a:moveTo>
                    <a:pt x="0" y="0"/>
                  </a:moveTo>
                  <a:lnTo>
                    <a:pt x="29" y="0"/>
                  </a:lnTo>
                  <a:lnTo>
                    <a:pt x="29" y="22"/>
                  </a:lnTo>
                  <a:lnTo>
                    <a:pt x="0" y="22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9" y="3"/>
                  </a:lnTo>
                  <a:lnTo>
                    <a:pt x="29" y="22"/>
                  </a:lnTo>
                  <a:lnTo>
                    <a:pt x="4" y="22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12" name="Freeform 242">
              <a:extLst>
                <a:ext uri="{FF2B5EF4-FFF2-40B4-BE49-F238E27FC236}">
                  <a16:creationId xmlns:a16="http://schemas.microsoft.com/office/drawing/2014/main" id="{3F393BCF-049F-2F48-82F3-7D3935924EB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13" y="2188"/>
              <a:ext cx="25" cy="19"/>
            </a:xfrm>
            <a:custGeom>
              <a:avLst/>
              <a:gdLst>
                <a:gd name="T0" fmla="*/ 0 w 25"/>
                <a:gd name="T1" fmla="*/ 0 h 19"/>
                <a:gd name="T2" fmla="*/ 25 w 25"/>
                <a:gd name="T3" fmla="*/ 0 h 19"/>
                <a:gd name="T4" fmla="*/ 25 w 25"/>
                <a:gd name="T5" fmla="*/ 19 h 19"/>
                <a:gd name="T6" fmla="*/ 0 w 25"/>
                <a:gd name="T7" fmla="*/ 19 h 19"/>
                <a:gd name="T8" fmla="*/ 0 w 25"/>
                <a:gd name="T9" fmla="*/ 0 h 19"/>
                <a:gd name="T10" fmla="*/ 4 w 25"/>
                <a:gd name="T11" fmla="*/ 3 h 19"/>
                <a:gd name="T12" fmla="*/ 25 w 25"/>
                <a:gd name="T13" fmla="*/ 3 h 19"/>
                <a:gd name="T14" fmla="*/ 25 w 25"/>
                <a:gd name="T15" fmla="*/ 19 h 19"/>
                <a:gd name="T16" fmla="*/ 4 w 25"/>
                <a:gd name="T17" fmla="*/ 19 h 19"/>
                <a:gd name="T18" fmla="*/ 4 w 25"/>
                <a:gd name="T19" fmla="*/ 3 h 1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5" h="19">
                  <a:moveTo>
                    <a:pt x="0" y="0"/>
                  </a:moveTo>
                  <a:lnTo>
                    <a:pt x="25" y="0"/>
                  </a:lnTo>
                  <a:lnTo>
                    <a:pt x="25" y="19"/>
                  </a:lnTo>
                  <a:lnTo>
                    <a:pt x="0" y="19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5" y="3"/>
                  </a:lnTo>
                  <a:lnTo>
                    <a:pt x="25" y="19"/>
                  </a:lnTo>
                  <a:lnTo>
                    <a:pt x="4" y="19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13" name="Freeform 243">
              <a:extLst>
                <a:ext uri="{FF2B5EF4-FFF2-40B4-BE49-F238E27FC236}">
                  <a16:creationId xmlns:a16="http://schemas.microsoft.com/office/drawing/2014/main" id="{5FFF1260-0216-EF4F-96F7-EA3D967433B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17" y="2191"/>
              <a:ext cx="21" cy="16"/>
            </a:xfrm>
            <a:custGeom>
              <a:avLst/>
              <a:gdLst>
                <a:gd name="T0" fmla="*/ 0 w 21"/>
                <a:gd name="T1" fmla="*/ 0 h 16"/>
                <a:gd name="T2" fmla="*/ 21 w 21"/>
                <a:gd name="T3" fmla="*/ 0 h 16"/>
                <a:gd name="T4" fmla="*/ 21 w 21"/>
                <a:gd name="T5" fmla="*/ 16 h 16"/>
                <a:gd name="T6" fmla="*/ 0 w 21"/>
                <a:gd name="T7" fmla="*/ 16 h 16"/>
                <a:gd name="T8" fmla="*/ 0 w 21"/>
                <a:gd name="T9" fmla="*/ 0 h 16"/>
                <a:gd name="T10" fmla="*/ 4 w 21"/>
                <a:gd name="T11" fmla="*/ 4 h 16"/>
                <a:gd name="T12" fmla="*/ 21 w 21"/>
                <a:gd name="T13" fmla="*/ 4 h 16"/>
                <a:gd name="T14" fmla="*/ 21 w 21"/>
                <a:gd name="T15" fmla="*/ 16 h 16"/>
                <a:gd name="T16" fmla="*/ 4 w 21"/>
                <a:gd name="T17" fmla="*/ 16 h 16"/>
                <a:gd name="T18" fmla="*/ 4 w 21"/>
                <a:gd name="T19" fmla="*/ 4 h 1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" h="16">
                  <a:moveTo>
                    <a:pt x="0" y="0"/>
                  </a:moveTo>
                  <a:lnTo>
                    <a:pt x="21" y="0"/>
                  </a:lnTo>
                  <a:lnTo>
                    <a:pt x="21" y="16"/>
                  </a:lnTo>
                  <a:lnTo>
                    <a:pt x="0" y="16"/>
                  </a:lnTo>
                  <a:lnTo>
                    <a:pt x="0" y="0"/>
                  </a:lnTo>
                  <a:close/>
                  <a:moveTo>
                    <a:pt x="4" y="4"/>
                  </a:moveTo>
                  <a:lnTo>
                    <a:pt x="21" y="4"/>
                  </a:lnTo>
                  <a:lnTo>
                    <a:pt x="21" y="16"/>
                  </a:lnTo>
                  <a:lnTo>
                    <a:pt x="4" y="16"/>
                  </a:lnTo>
                  <a:lnTo>
                    <a:pt x="4" y="4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14" name="Freeform 244">
              <a:extLst>
                <a:ext uri="{FF2B5EF4-FFF2-40B4-BE49-F238E27FC236}">
                  <a16:creationId xmlns:a16="http://schemas.microsoft.com/office/drawing/2014/main" id="{F39A749D-F157-D349-A9D1-615884A6A89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21" y="2195"/>
              <a:ext cx="17" cy="12"/>
            </a:xfrm>
            <a:custGeom>
              <a:avLst/>
              <a:gdLst>
                <a:gd name="T0" fmla="*/ 0 w 17"/>
                <a:gd name="T1" fmla="*/ 0 h 12"/>
                <a:gd name="T2" fmla="*/ 17 w 17"/>
                <a:gd name="T3" fmla="*/ 0 h 12"/>
                <a:gd name="T4" fmla="*/ 17 w 17"/>
                <a:gd name="T5" fmla="*/ 12 h 12"/>
                <a:gd name="T6" fmla="*/ 0 w 17"/>
                <a:gd name="T7" fmla="*/ 12 h 12"/>
                <a:gd name="T8" fmla="*/ 0 w 17"/>
                <a:gd name="T9" fmla="*/ 0 h 12"/>
                <a:gd name="T10" fmla="*/ 4 w 17"/>
                <a:gd name="T11" fmla="*/ 3 h 12"/>
                <a:gd name="T12" fmla="*/ 17 w 17"/>
                <a:gd name="T13" fmla="*/ 3 h 12"/>
                <a:gd name="T14" fmla="*/ 17 w 17"/>
                <a:gd name="T15" fmla="*/ 12 h 12"/>
                <a:gd name="T16" fmla="*/ 4 w 17"/>
                <a:gd name="T17" fmla="*/ 12 h 12"/>
                <a:gd name="T18" fmla="*/ 4 w 17"/>
                <a:gd name="T19" fmla="*/ 3 h 1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7" h="12">
                  <a:moveTo>
                    <a:pt x="0" y="0"/>
                  </a:moveTo>
                  <a:lnTo>
                    <a:pt x="17" y="0"/>
                  </a:lnTo>
                  <a:lnTo>
                    <a:pt x="17" y="12"/>
                  </a:lnTo>
                  <a:lnTo>
                    <a:pt x="0" y="12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7" y="3"/>
                  </a:lnTo>
                  <a:lnTo>
                    <a:pt x="17" y="12"/>
                  </a:lnTo>
                  <a:lnTo>
                    <a:pt x="4" y="12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15" name="Freeform 245">
              <a:extLst>
                <a:ext uri="{FF2B5EF4-FFF2-40B4-BE49-F238E27FC236}">
                  <a16:creationId xmlns:a16="http://schemas.microsoft.com/office/drawing/2014/main" id="{E529B48A-260A-9C4B-A4F5-F8E5898E9EF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25" y="2198"/>
              <a:ext cx="13" cy="9"/>
            </a:xfrm>
            <a:custGeom>
              <a:avLst/>
              <a:gdLst>
                <a:gd name="T0" fmla="*/ 0 w 13"/>
                <a:gd name="T1" fmla="*/ 0 h 9"/>
                <a:gd name="T2" fmla="*/ 13 w 13"/>
                <a:gd name="T3" fmla="*/ 0 h 9"/>
                <a:gd name="T4" fmla="*/ 13 w 13"/>
                <a:gd name="T5" fmla="*/ 9 h 9"/>
                <a:gd name="T6" fmla="*/ 0 w 13"/>
                <a:gd name="T7" fmla="*/ 9 h 9"/>
                <a:gd name="T8" fmla="*/ 0 w 13"/>
                <a:gd name="T9" fmla="*/ 0 h 9"/>
                <a:gd name="T10" fmla="*/ 4 w 13"/>
                <a:gd name="T11" fmla="*/ 3 h 9"/>
                <a:gd name="T12" fmla="*/ 13 w 13"/>
                <a:gd name="T13" fmla="*/ 3 h 9"/>
                <a:gd name="T14" fmla="*/ 13 w 13"/>
                <a:gd name="T15" fmla="*/ 9 h 9"/>
                <a:gd name="T16" fmla="*/ 4 w 13"/>
                <a:gd name="T17" fmla="*/ 9 h 9"/>
                <a:gd name="T18" fmla="*/ 4 w 13"/>
                <a:gd name="T19" fmla="*/ 3 h 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3" h="9">
                  <a:moveTo>
                    <a:pt x="0" y="0"/>
                  </a:moveTo>
                  <a:lnTo>
                    <a:pt x="13" y="0"/>
                  </a:lnTo>
                  <a:lnTo>
                    <a:pt x="13" y="9"/>
                  </a:lnTo>
                  <a:lnTo>
                    <a:pt x="0" y="9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3" y="3"/>
                  </a:lnTo>
                  <a:lnTo>
                    <a:pt x="13" y="9"/>
                  </a:lnTo>
                  <a:lnTo>
                    <a:pt x="4" y="9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16" name="Freeform 246">
              <a:extLst>
                <a:ext uri="{FF2B5EF4-FFF2-40B4-BE49-F238E27FC236}">
                  <a16:creationId xmlns:a16="http://schemas.microsoft.com/office/drawing/2014/main" id="{B80474A1-ADC8-9A4A-B56B-4A4E87D67E9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29" y="2201"/>
              <a:ext cx="9" cy="6"/>
            </a:xfrm>
            <a:custGeom>
              <a:avLst/>
              <a:gdLst>
                <a:gd name="T0" fmla="*/ 0 w 9"/>
                <a:gd name="T1" fmla="*/ 0 h 6"/>
                <a:gd name="T2" fmla="*/ 9 w 9"/>
                <a:gd name="T3" fmla="*/ 0 h 6"/>
                <a:gd name="T4" fmla="*/ 9 w 9"/>
                <a:gd name="T5" fmla="*/ 6 h 6"/>
                <a:gd name="T6" fmla="*/ 0 w 9"/>
                <a:gd name="T7" fmla="*/ 6 h 6"/>
                <a:gd name="T8" fmla="*/ 0 w 9"/>
                <a:gd name="T9" fmla="*/ 0 h 6"/>
                <a:gd name="T10" fmla="*/ 5 w 9"/>
                <a:gd name="T11" fmla="*/ 3 h 6"/>
                <a:gd name="T12" fmla="*/ 9 w 9"/>
                <a:gd name="T13" fmla="*/ 3 h 6"/>
                <a:gd name="T14" fmla="*/ 9 w 9"/>
                <a:gd name="T15" fmla="*/ 6 h 6"/>
                <a:gd name="T16" fmla="*/ 5 w 9"/>
                <a:gd name="T17" fmla="*/ 6 h 6"/>
                <a:gd name="T18" fmla="*/ 5 w 9"/>
                <a:gd name="T19" fmla="*/ 3 h 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" h="6">
                  <a:moveTo>
                    <a:pt x="0" y="0"/>
                  </a:moveTo>
                  <a:lnTo>
                    <a:pt x="9" y="0"/>
                  </a:lnTo>
                  <a:lnTo>
                    <a:pt x="9" y="6"/>
                  </a:lnTo>
                  <a:lnTo>
                    <a:pt x="0" y="6"/>
                  </a:lnTo>
                  <a:lnTo>
                    <a:pt x="0" y="0"/>
                  </a:lnTo>
                  <a:close/>
                  <a:moveTo>
                    <a:pt x="5" y="3"/>
                  </a:moveTo>
                  <a:lnTo>
                    <a:pt x="9" y="3"/>
                  </a:lnTo>
                  <a:lnTo>
                    <a:pt x="9" y="6"/>
                  </a:lnTo>
                  <a:lnTo>
                    <a:pt x="5" y="6"/>
                  </a:lnTo>
                  <a:lnTo>
                    <a:pt x="5" y="3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17" name="Freeform 247">
              <a:extLst>
                <a:ext uri="{FF2B5EF4-FFF2-40B4-BE49-F238E27FC236}">
                  <a16:creationId xmlns:a16="http://schemas.microsoft.com/office/drawing/2014/main" id="{62B7FE45-00E2-214C-AAE4-66A13A90F3B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34" y="2204"/>
              <a:ext cx="4" cy="3"/>
            </a:xfrm>
            <a:custGeom>
              <a:avLst/>
              <a:gdLst>
                <a:gd name="T0" fmla="*/ 0 w 4"/>
                <a:gd name="T1" fmla="*/ 0 h 3"/>
                <a:gd name="T2" fmla="*/ 4 w 4"/>
                <a:gd name="T3" fmla="*/ 0 h 3"/>
                <a:gd name="T4" fmla="*/ 4 w 4"/>
                <a:gd name="T5" fmla="*/ 3 h 3"/>
                <a:gd name="T6" fmla="*/ 0 w 4"/>
                <a:gd name="T7" fmla="*/ 3 h 3"/>
                <a:gd name="T8" fmla="*/ 0 w 4"/>
                <a:gd name="T9" fmla="*/ 0 h 3"/>
                <a:gd name="T10" fmla="*/ 4 w 4"/>
                <a:gd name="T11" fmla="*/ 3 h 3"/>
                <a:gd name="T12" fmla="*/ 4 w 4"/>
                <a:gd name="T13" fmla="*/ 3 h 3"/>
                <a:gd name="T14" fmla="*/ 4 w 4"/>
                <a:gd name="T15" fmla="*/ 3 h 3"/>
                <a:gd name="T16" fmla="*/ 4 w 4"/>
                <a:gd name="T17" fmla="*/ 3 h 3"/>
                <a:gd name="T18" fmla="*/ 4 w 4"/>
                <a:gd name="T19" fmla="*/ 3 h 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3">
                  <a:moveTo>
                    <a:pt x="0" y="0"/>
                  </a:moveTo>
                  <a:lnTo>
                    <a:pt x="4" y="0"/>
                  </a:lnTo>
                  <a:lnTo>
                    <a:pt x="4" y="3"/>
                  </a:lnTo>
                  <a:lnTo>
                    <a:pt x="0" y="3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4" y="3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18" name="Freeform 248">
              <a:extLst>
                <a:ext uri="{FF2B5EF4-FFF2-40B4-BE49-F238E27FC236}">
                  <a16:creationId xmlns:a16="http://schemas.microsoft.com/office/drawing/2014/main" id="{0609EF7B-8BAC-A745-8BFE-AABC7FF5EB9C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8" y="2123"/>
              <a:ext cx="1064" cy="202"/>
            </a:xfrm>
            <a:custGeom>
              <a:avLst/>
              <a:gdLst>
                <a:gd name="T0" fmla="*/ 10 w 1064"/>
                <a:gd name="T1" fmla="*/ 2 h 202"/>
                <a:gd name="T2" fmla="*/ 43 w 1064"/>
                <a:gd name="T3" fmla="*/ 0 h 202"/>
                <a:gd name="T4" fmla="*/ 86 w 1064"/>
                <a:gd name="T5" fmla="*/ 10 h 202"/>
                <a:gd name="T6" fmla="*/ 136 w 1064"/>
                <a:gd name="T7" fmla="*/ 29 h 202"/>
                <a:gd name="T8" fmla="*/ 191 w 1064"/>
                <a:gd name="T9" fmla="*/ 54 h 202"/>
                <a:gd name="T10" fmla="*/ 250 w 1064"/>
                <a:gd name="T11" fmla="*/ 79 h 202"/>
                <a:gd name="T12" fmla="*/ 307 w 1064"/>
                <a:gd name="T13" fmla="*/ 102 h 202"/>
                <a:gd name="T14" fmla="*/ 361 w 1064"/>
                <a:gd name="T15" fmla="*/ 119 h 202"/>
                <a:gd name="T16" fmla="*/ 409 w 1064"/>
                <a:gd name="T17" fmla="*/ 126 h 202"/>
                <a:gd name="T18" fmla="*/ 455 w 1064"/>
                <a:gd name="T19" fmla="*/ 116 h 202"/>
                <a:gd name="T20" fmla="*/ 466 w 1064"/>
                <a:gd name="T21" fmla="*/ 110 h 202"/>
                <a:gd name="T22" fmla="*/ 475 w 1064"/>
                <a:gd name="T23" fmla="*/ 101 h 202"/>
                <a:gd name="T24" fmla="*/ 482 w 1064"/>
                <a:gd name="T25" fmla="*/ 93 h 202"/>
                <a:gd name="T26" fmla="*/ 488 w 1064"/>
                <a:gd name="T27" fmla="*/ 83 h 202"/>
                <a:gd name="T28" fmla="*/ 491 w 1064"/>
                <a:gd name="T29" fmla="*/ 74 h 202"/>
                <a:gd name="T30" fmla="*/ 492 w 1064"/>
                <a:gd name="T31" fmla="*/ 64 h 202"/>
                <a:gd name="T32" fmla="*/ 491 w 1064"/>
                <a:gd name="T33" fmla="*/ 57 h 202"/>
                <a:gd name="T34" fmla="*/ 487 w 1064"/>
                <a:gd name="T35" fmla="*/ 50 h 202"/>
                <a:gd name="T36" fmla="*/ 477 w 1064"/>
                <a:gd name="T37" fmla="*/ 45 h 202"/>
                <a:gd name="T38" fmla="*/ 471 w 1064"/>
                <a:gd name="T39" fmla="*/ 44 h 202"/>
                <a:gd name="T40" fmla="*/ 465 w 1064"/>
                <a:gd name="T41" fmla="*/ 44 h 202"/>
                <a:gd name="T42" fmla="*/ 458 w 1064"/>
                <a:gd name="T43" fmla="*/ 44 h 202"/>
                <a:gd name="T44" fmla="*/ 451 w 1064"/>
                <a:gd name="T45" fmla="*/ 44 h 202"/>
                <a:gd name="T46" fmla="*/ 444 w 1064"/>
                <a:gd name="T47" fmla="*/ 46 h 202"/>
                <a:gd name="T48" fmla="*/ 436 w 1064"/>
                <a:gd name="T49" fmla="*/ 47 h 202"/>
                <a:gd name="T50" fmla="*/ 430 w 1064"/>
                <a:gd name="T51" fmla="*/ 49 h 202"/>
                <a:gd name="T52" fmla="*/ 423 w 1064"/>
                <a:gd name="T53" fmla="*/ 52 h 202"/>
                <a:gd name="T54" fmla="*/ 406 w 1064"/>
                <a:gd name="T55" fmla="*/ 60 h 202"/>
                <a:gd name="T56" fmla="*/ 393 w 1064"/>
                <a:gd name="T57" fmla="*/ 74 h 202"/>
                <a:gd name="T58" fmla="*/ 386 w 1064"/>
                <a:gd name="T59" fmla="*/ 89 h 202"/>
                <a:gd name="T60" fmla="*/ 388 w 1064"/>
                <a:gd name="T61" fmla="*/ 105 h 202"/>
                <a:gd name="T62" fmla="*/ 397 w 1064"/>
                <a:gd name="T63" fmla="*/ 122 h 202"/>
                <a:gd name="T64" fmla="*/ 410 w 1064"/>
                <a:gd name="T65" fmla="*/ 139 h 202"/>
                <a:gd name="T66" fmla="*/ 429 w 1064"/>
                <a:gd name="T67" fmla="*/ 156 h 202"/>
                <a:gd name="T68" fmla="*/ 451 w 1064"/>
                <a:gd name="T69" fmla="*/ 171 h 202"/>
                <a:gd name="T70" fmla="*/ 476 w 1064"/>
                <a:gd name="T71" fmla="*/ 184 h 202"/>
                <a:gd name="T72" fmla="*/ 503 w 1064"/>
                <a:gd name="T73" fmla="*/ 193 h 202"/>
                <a:gd name="T74" fmla="*/ 554 w 1064"/>
                <a:gd name="T75" fmla="*/ 202 h 202"/>
                <a:gd name="T76" fmla="*/ 602 w 1064"/>
                <a:gd name="T77" fmla="*/ 197 h 202"/>
                <a:gd name="T78" fmla="*/ 650 w 1064"/>
                <a:gd name="T79" fmla="*/ 184 h 202"/>
                <a:gd name="T80" fmla="*/ 698 w 1064"/>
                <a:gd name="T81" fmla="*/ 164 h 202"/>
                <a:gd name="T82" fmla="*/ 748 w 1064"/>
                <a:gd name="T83" fmla="*/ 139 h 202"/>
                <a:gd name="T84" fmla="*/ 798 w 1064"/>
                <a:gd name="T85" fmla="*/ 112 h 202"/>
                <a:gd name="T86" fmla="*/ 849 w 1064"/>
                <a:gd name="T87" fmla="*/ 85 h 202"/>
                <a:gd name="T88" fmla="*/ 900 w 1064"/>
                <a:gd name="T89" fmla="*/ 61 h 202"/>
                <a:gd name="T90" fmla="*/ 953 w 1064"/>
                <a:gd name="T91" fmla="*/ 42 h 202"/>
                <a:gd name="T92" fmla="*/ 1009 w 1064"/>
                <a:gd name="T93" fmla="*/ 29 h 202"/>
                <a:gd name="T94" fmla="*/ 1064 w 1064"/>
                <a:gd name="T95" fmla="*/ 27 h 202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1064" h="202">
                  <a:moveTo>
                    <a:pt x="0" y="9"/>
                  </a:moveTo>
                  <a:lnTo>
                    <a:pt x="10" y="2"/>
                  </a:lnTo>
                  <a:lnTo>
                    <a:pt x="25" y="0"/>
                  </a:lnTo>
                  <a:lnTo>
                    <a:pt x="43" y="0"/>
                  </a:lnTo>
                  <a:lnTo>
                    <a:pt x="64" y="4"/>
                  </a:lnTo>
                  <a:lnTo>
                    <a:pt x="86" y="10"/>
                  </a:lnTo>
                  <a:lnTo>
                    <a:pt x="110" y="19"/>
                  </a:lnTo>
                  <a:lnTo>
                    <a:pt x="136" y="29"/>
                  </a:lnTo>
                  <a:lnTo>
                    <a:pt x="163" y="41"/>
                  </a:lnTo>
                  <a:lnTo>
                    <a:pt x="191" y="54"/>
                  </a:lnTo>
                  <a:lnTo>
                    <a:pt x="220" y="66"/>
                  </a:lnTo>
                  <a:lnTo>
                    <a:pt x="250" y="79"/>
                  </a:lnTo>
                  <a:lnTo>
                    <a:pt x="278" y="91"/>
                  </a:lnTo>
                  <a:lnTo>
                    <a:pt x="307" y="102"/>
                  </a:lnTo>
                  <a:lnTo>
                    <a:pt x="334" y="112"/>
                  </a:lnTo>
                  <a:lnTo>
                    <a:pt x="361" y="119"/>
                  </a:lnTo>
                  <a:lnTo>
                    <a:pt x="386" y="123"/>
                  </a:lnTo>
                  <a:lnTo>
                    <a:pt x="409" y="126"/>
                  </a:lnTo>
                  <a:lnTo>
                    <a:pt x="431" y="124"/>
                  </a:lnTo>
                  <a:lnTo>
                    <a:pt x="455" y="116"/>
                  </a:lnTo>
                  <a:lnTo>
                    <a:pt x="460" y="113"/>
                  </a:lnTo>
                  <a:lnTo>
                    <a:pt x="466" y="110"/>
                  </a:lnTo>
                  <a:lnTo>
                    <a:pt x="471" y="105"/>
                  </a:lnTo>
                  <a:lnTo>
                    <a:pt x="475" y="101"/>
                  </a:lnTo>
                  <a:lnTo>
                    <a:pt x="479" y="97"/>
                  </a:lnTo>
                  <a:lnTo>
                    <a:pt x="482" y="93"/>
                  </a:lnTo>
                  <a:lnTo>
                    <a:pt x="485" y="87"/>
                  </a:lnTo>
                  <a:lnTo>
                    <a:pt x="488" y="83"/>
                  </a:lnTo>
                  <a:lnTo>
                    <a:pt x="490" y="78"/>
                  </a:lnTo>
                  <a:lnTo>
                    <a:pt x="491" y="74"/>
                  </a:lnTo>
                  <a:lnTo>
                    <a:pt x="492" y="70"/>
                  </a:lnTo>
                  <a:lnTo>
                    <a:pt x="492" y="64"/>
                  </a:lnTo>
                  <a:lnTo>
                    <a:pt x="492" y="61"/>
                  </a:lnTo>
                  <a:lnTo>
                    <a:pt x="491" y="57"/>
                  </a:lnTo>
                  <a:lnTo>
                    <a:pt x="489" y="54"/>
                  </a:lnTo>
                  <a:lnTo>
                    <a:pt x="487" y="50"/>
                  </a:lnTo>
                  <a:lnTo>
                    <a:pt x="483" y="48"/>
                  </a:lnTo>
                  <a:lnTo>
                    <a:pt x="477" y="45"/>
                  </a:lnTo>
                  <a:lnTo>
                    <a:pt x="474" y="44"/>
                  </a:lnTo>
                  <a:lnTo>
                    <a:pt x="471" y="44"/>
                  </a:lnTo>
                  <a:lnTo>
                    <a:pt x="468" y="44"/>
                  </a:lnTo>
                  <a:lnTo>
                    <a:pt x="465" y="44"/>
                  </a:lnTo>
                  <a:lnTo>
                    <a:pt x="461" y="44"/>
                  </a:lnTo>
                  <a:lnTo>
                    <a:pt x="458" y="44"/>
                  </a:lnTo>
                  <a:lnTo>
                    <a:pt x="455" y="44"/>
                  </a:lnTo>
                  <a:lnTo>
                    <a:pt x="451" y="44"/>
                  </a:lnTo>
                  <a:lnTo>
                    <a:pt x="448" y="45"/>
                  </a:lnTo>
                  <a:lnTo>
                    <a:pt x="444" y="46"/>
                  </a:lnTo>
                  <a:lnTo>
                    <a:pt x="441" y="46"/>
                  </a:lnTo>
                  <a:lnTo>
                    <a:pt x="436" y="47"/>
                  </a:lnTo>
                  <a:lnTo>
                    <a:pt x="433" y="48"/>
                  </a:lnTo>
                  <a:lnTo>
                    <a:pt x="430" y="49"/>
                  </a:lnTo>
                  <a:lnTo>
                    <a:pt x="426" y="50"/>
                  </a:lnTo>
                  <a:lnTo>
                    <a:pt x="423" y="52"/>
                  </a:lnTo>
                  <a:lnTo>
                    <a:pt x="420" y="53"/>
                  </a:lnTo>
                  <a:lnTo>
                    <a:pt x="406" y="60"/>
                  </a:lnTo>
                  <a:lnTo>
                    <a:pt x="398" y="66"/>
                  </a:lnTo>
                  <a:lnTo>
                    <a:pt x="393" y="74"/>
                  </a:lnTo>
                  <a:lnTo>
                    <a:pt x="388" y="81"/>
                  </a:lnTo>
                  <a:lnTo>
                    <a:pt x="386" y="89"/>
                  </a:lnTo>
                  <a:lnTo>
                    <a:pt x="386" y="97"/>
                  </a:lnTo>
                  <a:lnTo>
                    <a:pt x="388" y="105"/>
                  </a:lnTo>
                  <a:lnTo>
                    <a:pt x="392" y="114"/>
                  </a:lnTo>
                  <a:lnTo>
                    <a:pt x="397" y="122"/>
                  </a:lnTo>
                  <a:lnTo>
                    <a:pt x="403" y="131"/>
                  </a:lnTo>
                  <a:lnTo>
                    <a:pt x="410" y="139"/>
                  </a:lnTo>
                  <a:lnTo>
                    <a:pt x="419" y="148"/>
                  </a:lnTo>
                  <a:lnTo>
                    <a:pt x="429" y="156"/>
                  </a:lnTo>
                  <a:lnTo>
                    <a:pt x="440" y="164"/>
                  </a:lnTo>
                  <a:lnTo>
                    <a:pt x="451" y="171"/>
                  </a:lnTo>
                  <a:lnTo>
                    <a:pt x="464" y="177"/>
                  </a:lnTo>
                  <a:lnTo>
                    <a:pt x="476" y="184"/>
                  </a:lnTo>
                  <a:lnTo>
                    <a:pt x="490" y="189"/>
                  </a:lnTo>
                  <a:lnTo>
                    <a:pt x="503" y="193"/>
                  </a:lnTo>
                  <a:lnTo>
                    <a:pt x="517" y="197"/>
                  </a:lnTo>
                  <a:lnTo>
                    <a:pt x="554" y="202"/>
                  </a:lnTo>
                  <a:lnTo>
                    <a:pt x="578" y="201"/>
                  </a:lnTo>
                  <a:lnTo>
                    <a:pt x="602" y="197"/>
                  </a:lnTo>
                  <a:lnTo>
                    <a:pt x="626" y="192"/>
                  </a:lnTo>
                  <a:lnTo>
                    <a:pt x="650" y="184"/>
                  </a:lnTo>
                  <a:lnTo>
                    <a:pt x="674" y="174"/>
                  </a:lnTo>
                  <a:lnTo>
                    <a:pt x="698" y="164"/>
                  </a:lnTo>
                  <a:lnTo>
                    <a:pt x="724" y="152"/>
                  </a:lnTo>
                  <a:lnTo>
                    <a:pt x="748" y="139"/>
                  </a:lnTo>
                  <a:lnTo>
                    <a:pt x="773" y="126"/>
                  </a:lnTo>
                  <a:lnTo>
                    <a:pt x="798" y="112"/>
                  </a:lnTo>
                  <a:lnTo>
                    <a:pt x="823" y="98"/>
                  </a:lnTo>
                  <a:lnTo>
                    <a:pt x="849" y="85"/>
                  </a:lnTo>
                  <a:lnTo>
                    <a:pt x="874" y="73"/>
                  </a:lnTo>
                  <a:lnTo>
                    <a:pt x="900" y="61"/>
                  </a:lnTo>
                  <a:lnTo>
                    <a:pt x="927" y="50"/>
                  </a:lnTo>
                  <a:lnTo>
                    <a:pt x="953" y="42"/>
                  </a:lnTo>
                  <a:lnTo>
                    <a:pt x="980" y="35"/>
                  </a:lnTo>
                  <a:lnTo>
                    <a:pt x="1009" y="29"/>
                  </a:lnTo>
                  <a:lnTo>
                    <a:pt x="1036" y="27"/>
                  </a:lnTo>
                  <a:lnTo>
                    <a:pt x="1064" y="27"/>
                  </a:lnTo>
                </a:path>
              </a:pathLst>
            </a:custGeom>
            <a:noFill/>
            <a:ln w="30163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19" name="Freeform 249">
              <a:extLst>
                <a:ext uri="{FF2B5EF4-FFF2-40B4-BE49-F238E27FC236}">
                  <a16:creationId xmlns:a16="http://schemas.microsoft.com/office/drawing/2014/main" id="{8A369999-7595-B447-AEF8-83F91C95CCA4}"/>
                </a:ext>
              </a:extLst>
            </p:cNvPr>
            <p:cNvSpPr>
              <a:spLocks/>
            </p:cNvSpPr>
            <p:nvPr/>
          </p:nvSpPr>
          <p:spPr bwMode="auto">
            <a:xfrm>
              <a:off x="3895" y="2108"/>
              <a:ext cx="88" cy="81"/>
            </a:xfrm>
            <a:custGeom>
              <a:avLst/>
              <a:gdLst>
                <a:gd name="T0" fmla="*/ 15 w 88"/>
                <a:gd name="T1" fmla="*/ 0 h 81"/>
                <a:gd name="T2" fmla="*/ 88 w 88"/>
                <a:gd name="T3" fmla="*/ 56 h 81"/>
                <a:gd name="T4" fmla="*/ 0 w 88"/>
                <a:gd name="T5" fmla="*/ 81 h 81"/>
                <a:gd name="T6" fmla="*/ 15 w 88"/>
                <a:gd name="T7" fmla="*/ 0 h 8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88" h="81">
                  <a:moveTo>
                    <a:pt x="15" y="0"/>
                  </a:moveTo>
                  <a:lnTo>
                    <a:pt x="88" y="56"/>
                  </a:lnTo>
                  <a:lnTo>
                    <a:pt x="0" y="81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20" name="Rectangle 251">
              <a:extLst>
                <a:ext uri="{FF2B5EF4-FFF2-40B4-BE49-F238E27FC236}">
                  <a16:creationId xmlns:a16="http://schemas.microsoft.com/office/drawing/2014/main" id="{25821BF8-14B1-5040-B7B5-A82081CDC9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89" y="608"/>
              <a:ext cx="668" cy="1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zh-TW" sz="975" b="1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Arial" panose="020B0604020202020204" pitchFamily="34" charset="0"/>
                </a:rPr>
                <a:t>         Memory</a:t>
              </a:r>
              <a:endParaRPr lang="en-US" altLang="zh-TW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endParaRPr>
            </a:p>
          </p:txBody>
        </p:sp>
        <p:sp>
          <p:nvSpPr>
            <p:cNvPr id="33021" name="Freeform 252">
              <a:extLst>
                <a:ext uri="{FF2B5EF4-FFF2-40B4-BE49-F238E27FC236}">
                  <a16:creationId xmlns:a16="http://schemas.microsoft.com/office/drawing/2014/main" id="{7B5B36BC-860F-0848-BC2D-6560E7B7BA7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5" y="2475"/>
              <a:ext cx="861" cy="145"/>
            </a:xfrm>
            <a:custGeom>
              <a:avLst/>
              <a:gdLst>
                <a:gd name="T0" fmla="*/ 0 w 861"/>
                <a:gd name="T1" fmla="*/ 0 h 145"/>
                <a:gd name="T2" fmla="*/ 861 w 861"/>
                <a:gd name="T3" fmla="*/ 0 h 145"/>
                <a:gd name="T4" fmla="*/ 861 w 861"/>
                <a:gd name="T5" fmla="*/ 145 h 145"/>
                <a:gd name="T6" fmla="*/ 0 w 861"/>
                <a:gd name="T7" fmla="*/ 145 h 145"/>
                <a:gd name="T8" fmla="*/ 0 w 861"/>
                <a:gd name="T9" fmla="*/ 0 h 145"/>
                <a:gd name="T10" fmla="*/ 0 w 861"/>
                <a:gd name="T11" fmla="*/ 0 h 145"/>
                <a:gd name="T12" fmla="*/ 861 w 861"/>
                <a:gd name="T13" fmla="*/ 0 h 145"/>
                <a:gd name="T14" fmla="*/ 861 w 861"/>
                <a:gd name="T15" fmla="*/ 139 h 145"/>
                <a:gd name="T16" fmla="*/ 0 w 861"/>
                <a:gd name="T17" fmla="*/ 139 h 145"/>
                <a:gd name="T18" fmla="*/ 0 w 861"/>
                <a:gd name="T19" fmla="*/ 0 h 14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145">
                  <a:moveTo>
                    <a:pt x="0" y="0"/>
                  </a:moveTo>
                  <a:lnTo>
                    <a:pt x="861" y="0"/>
                  </a:lnTo>
                  <a:lnTo>
                    <a:pt x="861" y="145"/>
                  </a:lnTo>
                  <a:lnTo>
                    <a:pt x="0" y="145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139"/>
                  </a:lnTo>
                  <a:lnTo>
                    <a:pt x="0" y="1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22" name="Freeform 253">
              <a:extLst>
                <a:ext uri="{FF2B5EF4-FFF2-40B4-BE49-F238E27FC236}">
                  <a16:creationId xmlns:a16="http://schemas.microsoft.com/office/drawing/2014/main" id="{44476912-5C2B-0243-9FDB-F08F0F1CA85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5" y="2475"/>
              <a:ext cx="861" cy="139"/>
            </a:xfrm>
            <a:custGeom>
              <a:avLst/>
              <a:gdLst>
                <a:gd name="T0" fmla="*/ 0 w 861"/>
                <a:gd name="T1" fmla="*/ 0 h 139"/>
                <a:gd name="T2" fmla="*/ 861 w 861"/>
                <a:gd name="T3" fmla="*/ 0 h 139"/>
                <a:gd name="T4" fmla="*/ 861 w 861"/>
                <a:gd name="T5" fmla="*/ 139 h 139"/>
                <a:gd name="T6" fmla="*/ 0 w 861"/>
                <a:gd name="T7" fmla="*/ 139 h 139"/>
                <a:gd name="T8" fmla="*/ 0 w 861"/>
                <a:gd name="T9" fmla="*/ 0 h 139"/>
                <a:gd name="T10" fmla="*/ 0 w 861"/>
                <a:gd name="T11" fmla="*/ 0 h 139"/>
                <a:gd name="T12" fmla="*/ 861 w 861"/>
                <a:gd name="T13" fmla="*/ 0 h 139"/>
                <a:gd name="T14" fmla="*/ 861 w 861"/>
                <a:gd name="T15" fmla="*/ 134 h 139"/>
                <a:gd name="T16" fmla="*/ 0 w 861"/>
                <a:gd name="T17" fmla="*/ 134 h 139"/>
                <a:gd name="T18" fmla="*/ 0 w 861"/>
                <a:gd name="T19" fmla="*/ 0 h 13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139">
                  <a:moveTo>
                    <a:pt x="0" y="0"/>
                  </a:moveTo>
                  <a:lnTo>
                    <a:pt x="861" y="0"/>
                  </a:lnTo>
                  <a:lnTo>
                    <a:pt x="861" y="139"/>
                  </a:lnTo>
                  <a:lnTo>
                    <a:pt x="0" y="139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134"/>
                  </a:lnTo>
                  <a:lnTo>
                    <a:pt x="0" y="1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23" name="Freeform 254">
              <a:extLst>
                <a:ext uri="{FF2B5EF4-FFF2-40B4-BE49-F238E27FC236}">
                  <a16:creationId xmlns:a16="http://schemas.microsoft.com/office/drawing/2014/main" id="{68B10172-379C-AA4C-9E34-CFFB4096C1E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5" y="2475"/>
              <a:ext cx="861" cy="134"/>
            </a:xfrm>
            <a:custGeom>
              <a:avLst/>
              <a:gdLst>
                <a:gd name="T0" fmla="*/ 0 w 861"/>
                <a:gd name="T1" fmla="*/ 0 h 134"/>
                <a:gd name="T2" fmla="*/ 861 w 861"/>
                <a:gd name="T3" fmla="*/ 0 h 134"/>
                <a:gd name="T4" fmla="*/ 861 w 861"/>
                <a:gd name="T5" fmla="*/ 134 h 134"/>
                <a:gd name="T6" fmla="*/ 0 w 861"/>
                <a:gd name="T7" fmla="*/ 134 h 134"/>
                <a:gd name="T8" fmla="*/ 0 w 861"/>
                <a:gd name="T9" fmla="*/ 0 h 134"/>
                <a:gd name="T10" fmla="*/ 0 w 861"/>
                <a:gd name="T11" fmla="*/ 0 h 134"/>
                <a:gd name="T12" fmla="*/ 861 w 861"/>
                <a:gd name="T13" fmla="*/ 0 h 134"/>
                <a:gd name="T14" fmla="*/ 861 w 861"/>
                <a:gd name="T15" fmla="*/ 127 h 134"/>
                <a:gd name="T16" fmla="*/ 0 w 861"/>
                <a:gd name="T17" fmla="*/ 127 h 134"/>
                <a:gd name="T18" fmla="*/ 0 w 861"/>
                <a:gd name="T19" fmla="*/ 0 h 13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134">
                  <a:moveTo>
                    <a:pt x="0" y="0"/>
                  </a:moveTo>
                  <a:lnTo>
                    <a:pt x="861" y="0"/>
                  </a:lnTo>
                  <a:lnTo>
                    <a:pt x="861" y="134"/>
                  </a:lnTo>
                  <a:lnTo>
                    <a:pt x="0" y="13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127"/>
                  </a:lnTo>
                  <a:lnTo>
                    <a:pt x="0" y="1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24" name="Freeform 255">
              <a:extLst>
                <a:ext uri="{FF2B5EF4-FFF2-40B4-BE49-F238E27FC236}">
                  <a16:creationId xmlns:a16="http://schemas.microsoft.com/office/drawing/2014/main" id="{DBD6C9E7-E223-5C44-9B3E-AC204430F34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5" y="2475"/>
              <a:ext cx="861" cy="127"/>
            </a:xfrm>
            <a:custGeom>
              <a:avLst/>
              <a:gdLst>
                <a:gd name="T0" fmla="*/ 0 w 861"/>
                <a:gd name="T1" fmla="*/ 0 h 127"/>
                <a:gd name="T2" fmla="*/ 861 w 861"/>
                <a:gd name="T3" fmla="*/ 0 h 127"/>
                <a:gd name="T4" fmla="*/ 861 w 861"/>
                <a:gd name="T5" fmla="*/ 127 h 127"/>
                <a:gd name="T6" fmla="*/ 0 w 861"/>
                <a:gd name="T7" fmla="*/ 127 h 127"/>
                <a:gd name="T8" fmla="*/ 0 w 861"/>
                <a:gd name="T9" fmla="*/ 0 h 127"/>
                <a:gd name="T10" fmla="*/ 0 w 861"/>
                <a:gd name="T11" fmla="*/ 0 h 127"/>
                <a:gd name="T12" fmla="*/ 861 w 861"/>
                <a:gd name="T13" fmla="*/ 0 h 127"/>
                <a:gd name="T14" fmla="*/ 861 w 861"/>
                <a:gd name="T15" fmla="*/ 122 h 127"/>
                <a:gd name="T16" fmla="*/ 0 w 861"/>
                <a:gd name="T17" fmla="*/ 122 h 127"/>
                <a:gd name="T18" fmla="*/ 0 w 861"/>
                <a:gd name="T19" fmla="*/ 0 h 12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127">
                  <a:moveTo>
                    <a:pt x="0" y="0"/>
                  </a:moveTo>
                  <a:lnTo>
                    <a:pt x="861" y="0"/>
                  </a:lnTo>
                  <a:lnTo>
                    <a:pt x="861" y="127"/>
                  </a:lnTo>
                  <a:lnTo>
                    <a:pt x="0" y="127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122"/>
                  </a:lnTo>
                  <a:lnTo>
                    <a:pt x="0" y="1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CFC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25" name="Freeform 256">
              <a:extLst>
                <a:ext uri="{FF2B5EF4-FFF2-40B4-BE49-F238E27FC236}">
                  <a16:creationId xmlns:a16="http://schemas.microsoft.com/office/drawing/2014/main" id="{141C87F5-D928-F047-B22F-6010E5828A6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5" y="2475"/>
              <a:ext cx="861" cy="122"/>
            </a:xfrm>
            <a:custGeom>
              <a:avLst/>
              <a:gdLst>
                <a:gd name="T0" fmla="*/ 0 w 861"/>
                <a:gd name="T1" fmla="*/ 0 h 122"/>
                <a:gd name="T2" fmla="*/ 861 w 861"/>
                <a:gd name="T3" fmla="*/ 0 h 122"/>
                <a:gd name="T4" fmla="*/ 861 w 861"/>
                <a:gd name="T5" fmla="*/ 122 h 122"/>
                <a:gd name="T6" fmla="*/ 0 w 861"/>
                <a:gd name="T7" fmla="*/ 122 h 122"/>
                <a:gd name="T8" fmla="*/ 0 w 861"/>
                <a:gd name="T9" fmla="*/ 0 h 122"/>
                <a:gd name="T10" fmla="*/ 0 w 861"/>
                <a:gd name="T11" fmla="*/ 0 h 122"/>
                <a:gd name="T12" fmla="*/ 861 w 861"/>
                <a:gd name="T13" fmla="*/ 0 h 122"/>
                <a:gd name="T14" fmla="*/ 861 w 861"/>
                <a:gd name="T15" fmla="*/ 116 h 122"/>
                <a:gd name="T16" fmla="*/ 0 w 861"/>
                <a:gd name="T17" fmla="*/ 116 h 122"/>
                <a:gd name="T18" fmla="*/ 0 w 861"/>
                <a:gd name="T19" fmla="*/ 0 h 12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122">
                  <a:moveTo>
                    <a:pt x="0" y="0"/>
                  </a:moveTo>
                  <a:lnTo>
                    <a:pt x="861" y="0"/>
                  </a:lnTo>
                  <a:lnTo>
                    <a:pt x="861" y="122"/>
                  </a:lnTo>
                  <a:lnTo>
                    <a:pt x="0" y="122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116"/>
                  </a:lnTo>
                  <a:lnTo>
                    <a:pt x="0" y="1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BFB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26" name="Freeform 257">
              <a:extLst>
                <a:ext uri="{FF2B5EF4-FFF2-40B4-BE49-F238E27FC236}">
                  <a16:creationId xmlns:a16="http://schemas.microsoft.com/office/drawing/2014/main" id="{B7514426-400E-5B41-AC49-6F9F7089719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5" y="2475"/>
              <a:ext cx="861" cy="116"/>
            </a:xfrm>
            <a:custGeom>
              <a:avLst/>
              <a:gdLst>
                <a:gd name="T0" fmla="*/ 0 w 861"/>
                <a:gd name="T1" fmla="*/ 0 h 116"/>
                <a:gd name="T2" fmla="*/ 861 w 861"/>
                <a:gd name="T3" fmla="*/ 0 h 116"/>
                <a:gd name="T4" fmla="*/ 861 w 861"/>
                <a:gd name="T5" fmla="*/ 116 h 116"/>
                <a:gd name="T6" fmla="*/ 0 w 861"/>
                <a:gd name="T7" fmla="*/ 116 h 116"/>
                <a:gd name="T8" fmla="*/ 0 w 861"/>
                <a:gd name="T9" fmla="*/ 0 h 116"/>
                <a:gd name="T10" fmla="*/ 0 w 861"/>
                <a:gd name="T11" fmla="*/ 0 h 116"/>
                <a:gd name="T12" fmla="*/ 861 w 861"/>
                <a:gd name="T13" fmla="*/ 0 h 116"/>
                <a:gd name="T14" fmla="*/ 861 w 861"/>
                <a:gd name="T15" fmla="*/ 111 h 116"/>
                <a:gd name="T16" fmla="*/ 0 w 861"/>
                <a:gd name="T17" fmla="*/ 111 h 116"/>
                <a:gd name="T18" fmla="*/ 0 w 861"/>
                <a:gd name="T19" fmla="*/ 0 h 11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116">
                  <a:moveTo>
                    <a:pt x="0" y="0"/>
                  </a:moveTo>
                  <a:lnTo>
                    <a:pt x="861" y="0"/>
                  </a:lnTo>
                  <a:lnTo>
                    <a:pt x="861" y="116"/>
                  </a:lnTo>
                  <a:lnTo>
                    <a:pt x="0" y="11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111"/>
                  </a:lnTo>
                  <a:lnTo>
                    <a:pt x="0" y="1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27" name="Freeform 258">
              <a:extLst>
                <a:ext uri="{FF2B5EF4-FFF2-40B4-BE49-F238E27FC236}">
                  <a16:creationId xmlns:a16="http://schemas.microsoft.com/office/drawing/2014/main" id="{90E3AB2D-BB0A-F74E-A43B-2EB9A08C2BF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5" y="2475"/>
              <a:ext cx="861" cy="111"/>
            </a:xfrm>
            <a:custGeom>
              <a:avLst/>
              <a:gdLst>
                <a:gd name="T0" fmla="*/ 0 w 861"/>
                <a:gd name="T1" fmla="*/ 0 h 111"/>
                <a:gd name="T2" fmla="*/ 861 w 861"/>
                <a:gd name="T3" fmla="*/ 0 h 111"/>
                <a:gd name="T4" fmla="*/ 861 w 861"/>
                <a:gd name="T5" fmla="*/ 111 h 111"/>
                <a:gd name="T6" fmla="*/ 0 w 861"/>
                <a:gd name="T7" fmla="*/ 111 h 111"/>
                <a:gd name="T8" fmla="*/ 0 w 861"/>
                <a:gd name="T9" fmla="*/ 0 h 111"/>
                <a:gd name="T10" fmla="*/ 0 w 861"/>
                <a:gd name="T11" fmla="*/ 0 h 111"/>
                <a:gd name="T12" fmla="*/ 861 w 861"/>
                <a:gd name="T13" fmla="*/ 0 h 111"/>
                <a:gd name="T14" fmla="*/ 861 w 861"/>
                <a:gd name="T15" fmla="*/ 104 h 111"/>
                <a:gd name="T16" fmla="*/ 0 w 861"/>
                <a:gd name="T17" fmla="*/ 104 h 111"/>
                <a:gd name="T18" fmla="*/ 0 w 861"/>
                <a:gd name="T19" fmla="*/ 0 h 11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111">
                  <a:moveTo>
                    <a:pt x="0" y="0"/>
                  </a:moveTo>
                  <a:lnTo>
                    <a:pt x="861" y="0"/>
                  </a:lnTo>
                  <a:lnTo>
                    <a:pt x="861" y="111"/>
                  </a:lnTo>
                  <a:lnTo>
                    <a:pt x="0" y="111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104"/>
                  </a:lnTo>
                  <a:lnTo>
                    <a:pt x="0" y="1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28" name="Freeform 259">
              <a:extLst>
                <a:ext uri="{FF2B5EF4-FFF2-40B4-BE49-F238E27FC236}">
                  <a16:creationId xmlns:a16="http://schemas.microsoft.com/office/drawing/2014/main" id="{B9776CFA-1CAA-C64A-AC9D-E45E44BD3E0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5" y="2475"/>
              <a:ext cx="861" cy="104"/>
            </a:xfrm>
            <a:custGeom>
              <a:avLst/>
              <a:gdLst>
                <a:gd name="T0" fmla="*/ 0 w 861"/>
                <a:gd name="T1" fmla="*/ 0 h 104"/>
                <a:gd name="T2" fmla="*/ 861 w 861"/>
                <a:gd name="T3" fmla="*/ 0 h 104"/>
                <a:gd name="T4" fmla="*/ 861 w 861"/>
                <a:gd name="T5" fmla="*/ 104 h 104"/>
                <a:gd name="T6" fmla="*/ 0 w 861"/>
                <a:gd name="T7" fmla="*/ 104 h 104"/>
                <a:gd name="T8" fmla="*/ 0 w 861"/>
                <a:gd name="T9" fmla="*/ 0 h 104"/>
                <a:gd name="T10" fmla="*/ 0 w 861"/>
                <a:gd name="T11" fmla="*/ 0 h 104"/>
                <a:gd name="T12" fmla="*/ 861 w 861"/>
                <a:gd name="T13" fmla="*/ 0 h 104"/>
                <a:gd name="T14" fmla="*/ 861 w 861"/>
                <a:gd name="T15" fmla="*/ 99 h 104"/>
                <a:gd name="T16" fmla="*/ 0 w 861"/>
                <a:gd name="T17" fmla="*/ 99 h 104"/>
                <a:gd name="T18" fmla="*/ 0 w 861"/>
                <a:gd name="T19" fmla="*/ 0 h 10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104">
                  <a:moveTo>
                    <a:pt x="0" y="0"/>
                  </a:moveTo>
                  <a:lnTo>
                    <a:pt x="861" y="0"/>
                  </a:lnTo>
                  <a:lnTo>
                    <a:pt x="861" y="104"/>
                  </a:lnTo>
                  <a:lnTo>
                    <a:pt x="0" y="10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99"/>
                  </a:lnTo>
                  <a:lnTo>
                    <a:pt x="0" y="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29" name="Freeform 260">
              <a:extLst>
                <a:ext uri="{FF2B5EF4-FFF2-40B4-BE49-F238E27FC236}">
                  <a16:creationId xmlns:a16="http://schemas.microsoft.com/office/drawing/2014/main" id="{36D33062-45DA-0A43-8F9E-FB92CBD2F9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5" y="2475"/>
              <a:ext cx="861" cy="99"/>
            </a:xfrm>
            <a:custGeom>
              <a:avLst/>
              <a:gdLst>
                <a:gd name="T0" fmla="*/ 0 w 861"/>
                <a:gd name="T1" fmla="*/ 0 h 99"/>
                <a:gd name="T2" fmla="*/ 861 w 861"/>
                <a:gd name="T3" fmla="*/ 0 h 99"/>
                <a:gd name="T4" fmla="*/ 861 w 861"/>
                <a:gd name="T5" fmla="*/ 99 h 99"/>
                <a:gd name="T6" fmla="*/ 0 w 861"/>
                <a:gd name="T7" fmla="*/ 99 h 99"/>
                <a:gd name="T8" fmla="*/ 0 w 861"/>
                <a:gd name="T9" fmla="*/ 0 h 99"/>
                <a:gd name="T10" fmla="*/ 0 w 861"/>
                <a:gd name="T11" fmla="*/ 0 h 99"/>
                <a:gd name="T12" fmla="*/ 861 w 861"/>
                <a:gd name="T13" fmla="*/ 0 h 99"/>
                <a:gd name="T14" fmla="*/ 861 w 861"/>
                <a:gd name="T15" fmla="*/ 93 h 99"/>
                <a:gd name="T16" fmla="*/ 0 w 861"/>
                <a:gd name="T17" fmla="*/ 93 h 99"/>
                <a:gd name="T18" fmla="*/ 0 w 861"/>
                <a:gd name="T19" fmla="*/ 0 h 9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99">
                  <a:moveTo>
                    <a:pt x="0" y="0"/>
                  </a:moveTo>
                  <a:lnTo>
                    <a:pt x="861" y="0"/>
                  </a:lnTo>
                  <a:lnTo>
                    <a:pt x="861" y="99"/>
                  </a:lnTo>
                  <a:lnTo>
                    <a:pt x="0" y="99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93"/>
                  </a:lnTo>
                  <a:lnTo>
                    <a:pt x="0" y="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30" name="Freeform 261">
              <a:extLst>
                <a:ext uri="{FF2B5EF4-FFF2-40B4-BE49-F238E27FC236}">
                  <a16:creationId xmlns:a16="http://schemas.microsoft.com/office/drawing/2014/main" id="{1EC005CF-8247-B84A-B089-AAB17768F13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5" y="2475"/>
              <a:ext cx="861" cy="93"/>
            </a:xfrm>
            <a:custGeom>
              <a:avLst/>
              <a:gdLst>
                <a:gd name="T0" fmla="*/ 0 w 861"/>
                <a:gd name="T1" fmla="*/ 0 h 93"/>
                <a:gd name="T2" fmla="*/ 861 w 861"/>
                <a:gd name="T3" fmla="*/ 0 h 93"/>
                <a:gd name="T4" fmla="*/ 861 w 861"/>
                <a:gd name="T5" fmla="*/ 93 h 93"/>
                <a:gd name="T6" fmla="*/ 0 w 861"/>
                <a:gd name="T7" fmla="*/ 93 h 93"/>
                <a:gd name="T8" fmla="*/ 0 w 861"/>
                <a:gd name="T9" fmla="*/ 0 h 93"/>
                <a:gd name="T10" fmla="*/ 0 w 861"/>
                <a:gd name="T11" fmla="*/ 0 h 93"/>
                <a:gd name="T12" fmla="*/ 861 w 861"/>
                <a:gd name="T13" fmla="*/ 0 h 93"/>
                <a:gd name="T14" fmla="*/ 861 w 861"/>
                <a:gd name="T15" fmla="*/ 87 h 93"/>
                <a:gd name="T16" fmla="*/ 0 w 861"/>
                <a:gd name="T17" fmla="*/ 87 h 93"/>
                <a:gd name="T18" fmla="*/ 0 w 861"/>
                <a:gd name="T19" fmla="*/ 0 h 9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93">
                  <a:moveTo>
                    <a:pt x="0" y="0"/>
                  </a:moveTo>
                  <a:lnTo>
                    <a:pt x="861" y="0"/>
                  </a:lnTo>
                  <a:lnTo>
                    <a:pt x="861" y="93"/>
                  </a:lnTo>
                  <a:lnTo>
                    <a:pt x="0" y="93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87"/>
                  </a:ln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31" name="Freeform 262">
              <a:extLst>
                <a:ext uri="{FF2B5EF4-FFF2-40B4-BE49-F238E27FC236}">
                  <a16:creationId xmlns:a16="http://schemas.microsoft.com/office/drawing/2014/main" id="{2A8777D6-3B81-264B-89B8-D8DBFAF2FFC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5" y="2475"/>
              <a:ext cx="861" cy="87"/>
            </a:xfrm>
            <a:custGeom>
              <a:avLst/>
              <a:gdLst>
                <a:gd name="T0" fmla="*/ 0 w 861"/>
                <a:gd name="T1" fmla="*/ 0 h 87"/>
                <a:gd name="T2" fmla="*/ 861 w 861"/>
                <a:gd name="T3" fmla="*/ 0 h 87"/>
                <a:gd name="T4" fmla="*/ 861 w 861"/>
                <a:gd name="T5" fmla="*/ 87 h 87"/>
                <a:gd name="T6" fmla="*/ 0 w 861"/>
                <a:gd name="T7" fmla="*/ 87 h 87"/>
                <a:gd name="T8" fmla="*/ 0 w 861"/>
                <a:gd name="T9" fmla="*/ 0 h 87"/>
                <a:gd name="T10" fmla="*/ 0 w 861"/>
                <a:gd name="T11" fmla="*/ 0 h 87"/>
                <a:gd name="T12" fmla="*/ 861 w 861"/>
                <a:gd name="T13" fmla="*/ 0 h 87"/>
                <a:gd name="T14" fmla="*/ 861 w 861"/>
                <a:gd name="T15" fmla="*/ 81 h 87"/>
                <a:gd name="T16" fmla="*/ 0 w 861"/>
                <a:gd name="T17" fmla="*/ 81 h 87"/>
                <a:gd name="T18" fmla="*/ 0 w 861"/>
                <a:gd name="T19" fmla="*/ 0 h 8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87">
                  <a:moveTo>
                    <a:pt x="0" y="0"/>
                  </a:moveTo>
                  <a:lnTo>
                    <a:pt x="861" y="0"/>
                  </a:lnTo>
                  <a:lnTo>
                    <a:pt x="861" y="87"/>
                  </a:lnTo>
                  <a:lnTo>
                    <a:pt x="0" y="87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81"/>
                  </a:lnTo>
                  <a:lnTo>
                    <a:pt x="0" y="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32" name="Freeform 263">
              <a:extLst>
                <a:ext uri="{FF2B5EF4-FFF2-40B4-BE49-F238E27FC236}">
                  <a16:creationId xmlns:a16="http://schemas.microsoft.com/office/drawing/2014/main" id="{A4D414D7-56AA-0A40-84D8-51889319966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5" y="2475"/>
              <a:ext cx="861" cy="81"/>
            </a:xfrm>
            <a:custGeom>
              <a:avLst/>
              <a:gdLst>
                <a:gd name="T0" fmla="*/ 0 w 861"/>
                <a:gd name="T1" fmla="*/ 0 h 81"/>
                <a:gd name="T2" fmla="*/ 861 w 861"/>
                <a:gd name="T3" fmla="*/ 0 h 81"/>
                <a:gd name="T4" fmla="*/ 861 w 861"/>
                <a:gd name="T5" fmla="*/ 81 h 81"/>
                <a:gd name="T6" fmla="*/ 0 w 861"/>
                <a:gd name="T7" fmla="*/ 81 h 81"/>
                <a:gd name="T8" fmla="*/ 0 w 861"/>
                <a:gd name="T9" fmla="*/ 0 h 81"/>
                <a:gd name="T10" fmla="*/ 0 w 861"/>
                <a:gd name="T11" fmla="*/ 0 h 81"/>
                <a:gd name="T12" fmla="*/ 861 w 861"/>
                <a:gd name="T13" fmla="*/ 0 h 81"/>
                <a:gd name="T14" fmla="*/ 861 w 861"/>
                <a:gd name="T15" fmla="*/ 76 h 81"/>
                <a:gd name="T16" fmla="*/ 0 w 861"/>
                <a:gd name="T17" fmla="*/ 76 h 81"/>
                <a:gd name="T18" fmla="*/ 0 w 861"/>
                <a:gd name="T19" fmla="*/ 0 h 8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81">
                  <a:moveTo>
                    <a:pt x="0" y="0"/>
                  </a:moveTo>
                  <a:lnTo>
                    <a:pt x="861" y="0"/>
                  </a:lnTo>
                  <a:lnTo>
                    <a:pt x="861" y="81"/>
                  </a:lnTo>
                  <a:lnTo>
                    <a:pt x="0" y="81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76"/>
                  </a:lnTo>
                  <a:lnTo>
                    <a:pt x="0" y="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33" name="Freeform 264">
              <a:extLst>
                <a:ext uri="{FF2B5EF4-FFF2-40B4-BE49-F238E27FC236}">
                  <a16:creationId xmlns:a16="http://schemas.microsoft.com/office/drawing/2014/main" id="{352199A2-C5A7-1842-ADFF-672034A2D79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5" y="2475"/>
              <a:ext cx="861" cy="76"/>
            </a:xfrm>
            <a:custGeom>
              <a:avLst/>
              <a:gdLst>
                <a:gd name="T0" fmla="*/ 0 w 861"/>
                <a:gd name="T1" fmla="*/ 0 h 76"/>
                <a:gd name="T2" fmla="*/ 861 w 861"/>
                <a:gd name="T3" fmla="*/ 0 h 76"/>
                <a:gd name="T4" fmla="*/ 861 w 861"/>
                <a:gd name="T5" fmla="*/ 76 h 76"/>
                <a:gd name="T6" fmla="*/ 0 w 861"/>
                <a:gd name="T7" fmla="*/ 76 h 76"/>
                <a:gd name="T8" fmla="*/ 0 w 861"/>
                <a:gd name="T9" fmla="*/ 0 h 76"/>
                <a:gd name="T10" fmla="*/ 0 w 861"/>
                <a:gd name="T11" fmla="*/ 0 h 76"/>
                <a:gd name="T12" fmla="*/ 861 w 861"/>
                <a:gd name="T13" fmla="*/ 0 h 76"/>
                <a:gd name="T14" fmla="*/ 861 w 861"/>
                <a:gd name="T15" fmla="*/ 69 h 76"/>
                <a:gd name="T16" fmla="*/ 0 w 861"/>
                <a:gd name="T17" fmla="*/ 69 h 76"/>
                <a:gd name="T18" fmla="*/ 0 w 861"/>
                <a:gd name="T19" fmla="*/ 0 h 7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76">
                  <a:moveTo>
                    <a:pt x="0" y="0"/>
                  </a:moveTo>
                  <a:lnTo>
                    <a:pt x="861" y="0"/>
                  </a:lnTo>
                  <a:lnTo>
                    <a:pt x="861" y="76"/>
                  </a:lnTo>
                  <a:lnTo>
                    <a:pt x="0" y="7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69"/>
                  </a:lnTo>
                  <a:lnTo>
                    <a:pt x="0" y="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34" name="Freeform 265">
              <a:extLst>
                <a:ext uri="{FF2B5EF4-FFF2-40B4-BE49-F238E27FC236}">
                  <a16:creationId xmlns:a16="http://schemas.microsoft.com/office/drawing/2014/main" id="{5FB7F094-8015-014B-B41E-AD3953435DA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5" y="2475"/>
              <a:ext cx="861" cy="69"/>
            </a:xfrm>
            <a:custGeom>
              <a:avLst/>
              <a:gdLst>
                <a:gd name="T0" fmla="*/ 0 w 861"/>
                <a:gd name="T1" fmla="*/ 0 h 69"/>
                <a:gd name="T2" fmla="*/ 861 w 861"/>
                <a:gd name="T3" fmla="*/ 0 h 69"/>
                <a:gd name="T4" fmla="*/ 861 w 861"/>
                <a:gd name="T5" fmla="*/ 69 h 69"/>
                <a:gd name="T6" fmla="*/ 0 w 861"/>
                <a:gd name="T7" fmla="*/ 69 h 69"/>
                <a:gd name="T8" fmla="*/ 0 w 861"/>
                <a:gd name="T9" fmla="*/ 0 h 69"/>
                <a:gd name="T10" fmla="*/ 0 w 861"/>
                <a:gd name="T11" fmla="*/ 0 h 69"/>
                <a:gd name="T12" fmla="*/ 861 w 861"/>
                <a:gd name="T13" fmla="*/ 0 h 69"/>
                <a:gd name="T14" fmla="*/ 861 w 861"/>
                <a:gd name="T15" fmla="*/ 64 h 69"/>
                <a:gd name="T16" fmla="*/ 0 w 861"/>
                <a:gd name="T17" fmla="*/ 64 h 69"/>
                <a:gd name="T18" fmla="*/ 0 w 861"/>
                <a:gd name="T19" fmla="*/ 0 h 6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69">
                  <a:moveTo>
                    <a:pt x="0" y="0"/>
                  </a:moveTo>
                  <a:lnTo>
                    <a:pt x="861" y="0"/>
                  </a:lnTo>
                  <a:lnTo>
                    <a:pt x="861" y="69"/>
                  </a:lnTo>
                  <a:lnTo>
                    <a:pt x="0" y="69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64"/>
                  </a:lnTo>
                  <a:lnTo>
                    <a:pt x="0" y="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35" name="Freeform 266">
              <a:extLst>
                <a:ext uri="{FF2B5EF4-FFF2-40B4-BE49-F238E27FC236}">
                  <a16:creationId xmlns:a16="http://schemas.microsoft.com/office/drawing/2014/main" id="{DD0F12E6-73F0-1B44-806A-7630A1F56AD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5" y="2475"/>
              <a:ext cx="861" cy="64"/>
            </a:xfrm>
            <a:custGeom>
              <a:avLst/>
              <a:gdLst>
                <a:gd name="T0" fmla="*/ 0 w 861"/>
                <a:gd name="T1" fmla="*/ 0 h 64"/>
                <a:gd name="T2" fmla="*/ 861 w 861"/>
                <a:gd name="T3" fmla="*/ 0 h 64"/>
                <a:gd name="T4" fmla="*/ 861 w 861"/>
                <a:gd name="T5" fmla="*/ 64 h 64"/>
                <a:gd name="T6" fmla="*/ 0 w 861"/>
                <a:gd name="T7" fmla="*/ 64 h 64"/>
                <a:gd name="T8" fmla="*/ 0 w 861"/>
                <a:gd name="T9" fmla="*/ 0 h 64"/>
                <a:gd name="T10" fmla="*/ 0 w 861"/>
                <a:gd name="T11" fmla="*/ 0 h 64"/>
                <a:gd name="T12" fmla="*/ 861 w 861"/>
                <a:gd name="T13" fmla="*/ 0 h 64"/>
                <a:gd name="T14" fmla="*/ 861 w 861"/>
                <a:gd name="T15" fmla="*/ 58 h 64"/>
                <a:gd name="T16" fmla="*/ 0 w 861"/>
                <a:gd name="T17" fmla="*/ 58 h 64"/>
                <a:gd name="T18" fmla="*/ 0 w 861"/>
                <a:gd name="T19" fmla="*/ 0 h 6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64">
                  <a:moveTo>
                    <a:pt x="0" y="0"/>
                  </a:moveTo>
                  <a:lnTo>
                    <a:pt x="861" y="0"/>
                  </a:lnTo>
                  <a:lnTo>
                    <a:pt x="861" y="64"/>
                  </a:lnTo>
                  <a:lnTo>
                    <a:pt x="0" y="6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58"/>
                  </a:lnTo>
                  <a:lnTo>
                    <a:pt x="0" y="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F1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36" name="Freeform 267">
              <a:extLst>
                <a:ext uri="{FF2B5EF4-FFF2-40B4-BE49-F238E27FC236}">
                  <a16:creationId xmlns:a16="http://schemas.microsoft.com/office/drawing/2014/main" id="{5019F794-EA06-0A48-AB37-11C917560F2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5" y="2475"/>
              <a:ext cx="861" cy="58"/>
            </a:xfrm>
            <a:custGeom>
              <a:avLst/>
              <a:gdLst>
                <a:gd name="T0" fmla="*/ 0 w 861"/>
                <a:gd name="T1" fmla="*/ 0 h 58"/>
                <a:gd name="T2" fmla="*/ 861 w 861"/>
                <a:gd name="T3" fmla="*/ 0 h 58"/>
                <a:gd name="T4" fmla="*/ 861 w 861"/>
                <a:gd name="T5" fmla="*/ 58 h 58"/>
                <a:gd name="T6" fmla="*/ 0 w 861"/>
                <a:gd name="T7" fmla="*/ 58 h 58"/>
                <a:gd name="T8" fmla="*/ 0 w 861"/>
                <a:gd name="T9" fmla="*/ 0 h 58"/>
                <a:gd name="T10" fmla="*/ 0 w 861"/>
                <a:gd name="T11" fmla="*/ 0 h 58"/>
                <a:gd name="T12" fmla="*/ 861 w 861"/>
                <a:gd name="T13" fmla="*/ 0 h 58"/>
                <a:gd name="T14" fmla="*/ 861 w 861"/>
                <a:gd name="T15" fmla="*/ 52 h 58"/>
                <a:gd name="T16" fmla="*/ 0 w 861"/>
                <a:gd name="T17" fmla="*/ 52 h 58"/>
                <a:gd name="T18" fmla="*/ 0 w 861"/>
                <a:gd name="T19" fmla="*/ 0 h 5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58">
                  <a:moveTo>
                    <a:pt x="0" y="0"/>
                  </a:moveTo>
                  <a:lnTo>
                    <a:pt x="861" y="0"/>
                  </a:lnTo>
                  <a:lnTo>
                    <a:pt x="861" y="58"/>
                  </a:lnTo>
                  <a:lnTo>
                    <a:pt x="0" y="58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52"/>
                  </a:lnTo>
                  <a:lnTo>
                    <a:pt x="0" y="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37" name="Freeform 268">
              <a:extLst>
                <a:ext uri="{FF2B5EF4-FFF2-40B4-BE49-F238E27FC236}">
                  <a16:creationId xmlns:a16="http://schemas.microsoft.com/office/drawing/2014/main" id="{0C44A0C8-4944-D54F-AEFA-84B92D5E34D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5" y="2475"/>
              <a:ext cx="861" cy="52"/>
            </a:xfrm>
            <a:custGeom>
              <a:avLst/>
              <a:gdLst>
                <a:gd name="T0" fmla="*/ 0 w 861"/>
                <a:gd name="T1" fmla="*/ 0 h 52"/>
                <a:gd name="T2" fmla="*/ 861 w 861"/>
                <a:gd name="T3" fmla="*/ 0 h 52"/>
                <a:gd name="T4" fmla="*/ 861 w 861"/>
                <a:gd name="T5" fmla="*/ 52 h 52"/>
                <a:gd name="T6" fmla="*/ 0 w 861"/>
                <a:gd name="T7" fmla="*/ 52 h 52"/>
                <a:gd name="T8" fmla="*/ 0 w 861"/>
                <a:gd name="T9" fmla="*/ 0 h 52"/>
                <a:gd name="T10" fmla="*/ 0 w 861"/>
                <a:gd name="T11" fmla="*/ 0 h 52"/>
                <a:gd name="T12" fmla="*/ 861 w 861"/>
                <a:gd name="T13" fmla="*/ 0 h 52"/>
                <a:gd name="T14" fmla="*/ 861 w 861"/>
                <a:gd name="T15" fmla="*/ 46 h 52"/>
                <a:gd name="T16" fmla="*/ 0 w 861"/>
                <a:gd name="T17" fmla="*/ 46 h 52"/>
                <a:gd name="T18" fmla="*/ 0 w 861"/>
                <a:gd name="T19" fmla="*/ 0 h 5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52">
                  <a:moveTo>
                    <a:pt x="0" y="0"/>
                  </a:moveTo>
                  <a:lnTo>
                    <a:pt x="861" y="0"/>
                  </a:lnTo>
                  <a:lnTo>
                    <a:pt x="861" y="52"/>
                  </a:lnTo>
                  <a:lnTo>
                    <a:pt x="0" y="52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46"/>
                  </a:lnTo>
                  <a:lnTo>
                    <a:pt x="0" y="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38" name="Freeform 269">
              <a:extLst>
                <a:ext uri="{FF2B5EF4-FFF2-40B4-BE49-F238E27FC236}">
                  <a16:creationId xmlns:a16="http://schemas.microsoft.com/office/drawing/2014/main" id="{E3E75C2A-35D9-2A49-94FC-9980E878F4A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5" y="2475"/>
              <a:ext cx="861" cy="46"/>
            </a:xfrm>
            <a:custGeom>
              <a:avLst/>
              <a:gdLst>
                <a:gd name="T0" fmla="*/ 0 w 861"/>
                <a:gd name="T1" fmla="*/ 0 h 46"/>
                <a:gd name="T2" fmla="*/ 861 w 861"/>
                <a:gd name="T3" fmla="*/ 0 h 46"/>
                <a:gd name="T4" fmla="*/ 861 w 861"/>
                <a:gd name="T5" fmla="*/ 46 h 46"/>
                <a:gd name="T6" fmla="*/ 0 w 861"/>
                <a:gd name="T7" fmla="*/ 46 h 46"/>
                <a:gd name="T8" fmla="*/ 0 w 861"/>
                <a:gd name="T9" fmla="*/ 0 h 46"/>
                <a:gd name="T10" fmla="*/ 0 w 861"/>
                <a:gd name="T11" fmla="*/ 0 h 46"/>
                <a:gd name="T12" fmla="*/ 861 w 861"/>
                <a:gd name="T13" fmla="*/ 0 h 46"/>
                <a:gd name="T14" fmla="*/ 861 w 861"/>
                <a:gd name="T15" fmla="*/ 41 h 46"/>
                <a:gd name="T16" fmla="*/ 0 w 861"/>
                <a:gd name="T17" fmla="*/ 41 h 46"/>
                <a:gd name="T18" fmla="*/ 0 w 861"/>
                <a:gd name="T19" fmla="*/ 0 h 4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46">
                  <a:moveTo>
                    <a:pt x="0" y="0"/>
                  </a:moveTo>
                  <a:lnTo>
                    <a:pt x="861" y="0"/>
                  </a:lnTo>
                  <a:lnTo>
                    <a:pt x="861" y="46"/>
                  </a:lnTo>
                  <a:lnTo>
                    <a:pt x="0" y="4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41"/>
                  </a:lnTo>
                  <a:lnTo>
                    <a:pt x="0" y="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39" name="Freeform 270">
              <a:extLst>
                <a:ext uri="{FF2B5EF4-FFF2-40B4-BE49-F238E27FC236}">
                  <a16:creationId xmlns:a16="http://schemas.microsoft.com/office/drawing/2014/main" id="{777371BD-E218-8B45-80CF-41161D0163A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5" y="2475"/>
              <a:ext cx="861" cy="41"/>
            </a:xfrm>
            <a:custGeom>
              <a:avLst/>
              <a:gdLst>
                <a:gd name="T0" fmla="*/ 0 w 861"/>
                <a:gd name="T1" fmla="*/ 0 h 41"/>
                <a:gd name="T2" fmla="*/ 861 w 861"/>
                <a:gd name="T3" fmla="*/ 0 h 41"/>
                <a:gd name="T4" fmla="*/ 861 w 861"/>
                <a:gd name="T5" fmla="*/ 41 h 41"/>
                <a:gd name="T6" fmla="*/ 0 w 861"/>
                <a:gd name="T7" fmla="*/ 41 h 41"/>
                <a:gd name="T8" fmla="*/ 0 w 861"/>
                <a:gd name="T9" fmla="*/ 0 h 41"/>
                <a:gd name="T10" fmla="*/ 0 w 861"/>
                <a:gd name="T11" fmla="*/ 0 h 41"/>
                <a:gd name="T12" fmla="*/ 861 w 861"/>
                <a:gd name="T13" fmla="*/ 0 h 41"/>
                <a:gd name="T14" fmla="*/ 861 w 861"/>
                <a:gd name="T15" fmla="*/ 35 h 41"/>
                <a:gd name="T16" fmla="*/ 0 w 861"/>
                <a:gd name="T17" fmla="*/ 35 h 41"/>
                <a:gd name="T18" fmla="*/ 0 w 861"/>
                <a:gd name="T19" fmla="*/ 0 h 4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41">
                  <a:moveTo>
                    <a:pt x="0" y="0"/>
                  </a:moveTo>
                  <a:lnTo>
                    <a:pt x="861" y="0"/>
                  </a:lnTo>
                  <a:lnTo>
                    <a:pt x="861" y="41"/>
                  </a:lnTo>
                  <a:lnTo>
                    <a:pt x="0" y="41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35"/>
                  </a:lnTo>
                  <a:lnTo>
                    <a:pt x="0" y="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40" name="Freeform 271">
              <a:extLst>
                <a:ext uri="{FF2B5EF4-FFF2-40B4-BE49-F238E27FC236}">
                  <a16:creationId xmlns:a16="http://schemas.microsoft.com/office/drawing/2014/main" id="{9FE7D3B5-DE0B-F84A-8B36-086DD53F7C1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5" y="2475"/>
              <a:ext cx="861" cy="35"/>
            </a:xfrm>
            <a:custGeom>
              <a:avLst/>
              <a:gdLst>
                <a:gd name="T0" fmla="*/ 0 w 861"/>
                <a:gd name="T1" fmla="*/ 0 h 35"/>
                <a:gd name="T2" fmla="*/ 861 w 861"/>
                <a:gd name="T3" fmla="*/ 0 h 35"/>
                <a:gd name="T4" fmla="*/ 861 w 861"/>
                <a:gd name="T5" fmla="*/ 35 h 35"/>
                <a:gd name="T6" fmla="*/ 0 w 861"/>
                <a:gd name="T7" fmla="*/ 35 h 35"/>
                <a:gd name="T8" fmla="*/ 0 w 861"/>
                <a:gd name="T9" fmla="*/ 0 h 35"/>
                <a:gd name="T10" fmla="*/ 0 w 861"/>
                <a:gd name="T11" fmla="*/ 0 h 35"/>
                <a:gd name="T12" fmla="*/ 861 w 861"/>
                <a:gd name="T13" fmla="*/ 0 h 35"/>
                <a:gd name="T14" fmla="*/ 861 w 861"/>
                <a:gd name="T15" fmla="*/ 29 h 35"/>
                <a:gd name="T16" fmla="*/ 0 w 861"/>
                <a:gd name="T17" fmla="*/ 29 h 35"/>
                <a:gd name="T18" fmla="*/ 0 w 861"/>
                <a:gd name="T19" fmla="*/ 0 h 3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35">
                  <a:moveTo>
                    <a:pt x="0" y="0"/>
                  </a:moveTo>
                  <a:lnTo>
                    <a:pt x="861" y="0"/>
                  </a:lnTo>
                  <a:lnTo>
                    <a:pt x="861" y="35"/>
                  </a:lnTo>
                  <a:lnTo>
                    <a:pt x="0" y="35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29"/>
                  </a:lnTo>
                  <a:lnTo>
                    <a:pt x="0" y="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41" name="Freeform 272">
              <a:extLst>
                <a:ext uri="{FF2B5EF4-FFF2-40B4-BE49-F238E27FC236}">
                  <a16:creationId xmlns:a16="http://schemas.microsoft.com/office/drawing/2014/main" id="{8567DE7B-B4CE-4D4C-9E90-94ED904089D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5" y="2475"/>
              <a:ext cx="861" cy="29"/>
            </a:xfrm>
            <a:custGeom>
              <a:avLst/>
              <a:gdLst>
                <a:gd name="T0" fmla="*/ 0 w 861"/>
                <a:gd name="T1" fmla="*/ 0 h 29"/>
                <a:gd name="T2" fmla="*/ 861 w 861"/>
                <a:gd name="T3" fmla="*/ 0 h 29"/>
                <a:gd name="T4" fmla="*/ 861 w 861"/>
                <a:gd name="T5" fmla="*/ 29 h 29"/>
                <a:gd name="T6" fmla="*/ 0 w 861"/>
                <a:gd name="T7" fmla="*/ 29 h 29"/>
                <a:gd name="T8" fmla="*/ 0 w 861"/>
                <a:gd name="T9" fmla="*/ 0 h 29"/>
                <a:gd name="T10" fmla="*/ 0 w 861"/>
                <a:gd name="T11" fmla="*/ 0 h 29"/>
                <a:gd name="T12" fmla="*/ 861 w 861"/>
                <a:gd name="T13" fmla="*/ 0 h 29"/>
                <a:gd name="T14" fmla="*/ 861 w 861"/>
                <a:gd name="T15" fmla="*/ 23 h 29"/>
                <a:gd name="T16" fmla="*/ 0 w 861"/>
                <a:gd name="T17" fmla="*/ 23 h 29"/>
                <a:gd name="T18" fmla="*/ 0 w 861"/>
                <a:gd name="T19" fmla="*/ 0 h 2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29">
                  <a:moveTo>
                    <a:pt x="0" y="0"/>
                  </a:moveTo>
                  <a:lnTo>
                    <a:pt x="861" y="0"/>
                  </a:lnTo>
                  <a:lnTo>
                    <a:pt x="861" y="29"/>
                  </a:lnTo>
                  <a:lnTo>
                    <a:pt x="0" y="29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23"/>
                  </a:lnTo>
                  <a:lnTo>
                    <a:pt x="0" y="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42" name="Freeform 273">
              <a:extLst>
                <a:ext uri="{FF2B5EF4-FFF2-40B4-BE49-F238E27FC236}">
                  <a16:creationId xmlns:a16="http://schemas.microsoft.com/office/drawing/2014/main" id="{CB223D74-DDCA-9245-8A3C-3352A64613C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5" y="2475"/>
              <a:ext cx="861" cy="23"/>
            </a:xfrm>
            <a:custGeom>
              <a:avLst/>
              <a:gdLst>
                <a:gd name="T0" fmla="*/ 0 w 861"/>
                <a:gd name="T1" fmla="*/ 0 h 23"/>
                <a:gd name="T2" fmla="*/ 861 w 861"/>
                <a:gd name="T3" fmla="*/ 0 h 23"/>
                <a:gd name="T4" fmla="*/ 861 w 861"/>
                <a:gd name="T5" fmla="*/ 23 h 23"/>
                <a:gd name="T6" fmla="*/ 0 w 861"/>
                <a:gd name="T7" fmla="*/ 23 h 23"/>
                <a:gd name="T8" fmla="*/ 0 w 861"/>
                <a:gd name="T9" fmla="*/ 0 h 23"/>
                <a:gd name="T10" fmla="*/ 0 w 861"/>
                <a:gd name="T11" fmla="*/ 0 h 23"/>
                <a:gd name="T12" fmla="*/ 861 w 861"/>
                <a:gd name="T13" fmla="*/ 0 h 23"/>
                <a:gd name="T14" fmla="*/ 861 w 861"/>
                <a:gd name="T15" fmla="*/ 18 h 23"/>
                <a:gd name="T16" fmla="*/ 0 w 861"/>
                <a:gd name="T17" fmla="*/ 18 h 23"/>
                <a:gd name="T18" fmla="*/ 0 w 861"/>
                <a:gd name="T19" fmla="*/ 0 h 2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23">
                  <a:moveTo>
                    <a:pt x="0" y="0"/>
                  </a:moveTo>
                  <a:lnTo>
                    <a:pt x="861" y="0"/>
                  </a:lnTo>
                  <a:lnTo>
                    <a:pt x="861" y="23"/>
                  </a:lnTo>
                  <a:lnTo>
                    <a:pt x="0" y="23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18"/>
                  </a:lnTo>
                  <a:lnTo>
                    <a:pt x="0" y="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AEA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43" name="Freeform 274">
              <a:extLst>
                <a:ext uri="{FF2B5EF4-FFF2-40B4-BE49-F238E27FC236}">
                  <a16:creationId xmlns:a16="http://schemas.microsoft.com/office/drawing/2014/main" id="{46E90554-F81D-D640-AE48-E1414BB9AF6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5" y="2475"/>
              <a:ext cx="861" cy="18"/>
            </a:xfrm>
            <a:custGeom>
              <a:avLst/>
              <a:gdLst>
                <a:gd name="T0" fmla="*/ 0 w 861"/>
                <a:gd name="T1" fmla="*/ 0 h 18"/>
                <a:gd name="T2" fmla="*/ 861 w 861"/>
                <a:gd name="T3" fmla="*/ 0 h 18"/>
                <a:gd name="T4" fmla="*/ 861 w 861"/>
                <a:gd name="T5" fmla="*/ 18 h 18"/>
                <a:gd name="T6" fmla="*/ 0 w 861"/>
                <a:gd name="T7" fmla="*/ 18 h 18"/>
                <a:gd name="T8" fmla="*/ 0 w 861"/>
                <a:gd name="T9" fmla="*/ 0 h 18"/>
                <a:gd name="T10" fmla="*/ 0 w 861"/>
                <a:gd name="T11" fmla="*/ 0 h 18"/>
                <a:gd name="T12" fmla="*/ 861 w 861"/>
                <a:gd name="T13" fmla="*/ 0 h 18"/>
                <a:gd name="T14" fmla="*/ 861 w 861"/>
                <a:gd name="T15" fmla="*/ 11 h 18"/>
                <a:gd name="T16" fmla="*/ 0 w 861"/>
                <a:gd name="T17" fmla="*/ 11 h 18"/>
                <a:gd name="T18" fmla="*/ 0 w 861"/>
                <a:gd name="T19" fmla="*/ 0 h 1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18">
                  <a:moveTo>
                    <a:pt x="0" y="0"/>
                  </a:moveTo>
                  <a:lnTo>
                    <a:pt x="861" y="0"/>
                  </a:lnTo>
                  <a:lnTo>
                    <a:pt x="861" y="18"/>
                  </a:lnTo>
                  <a:lnTo>
                    <a:pt x="0" y="18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11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9E9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44" name="Freeform 275">
              <a:extLst>
                <a:ext uri="{FF2B5EF4-FFF2-40B4-BE49-F238E27FC236}">
                  <a16:creationId xmlns:a16="http://schemas.microsoft.com/office/drawing/2014/main" id="{CC9893E6-4DE2-564E-A954-CB1EAA27E1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5" y="2475"/>
              <a:ext cx="861" cy="11"/>
            </a:xfrm>
            <a:custGeom>
              <a:avLst/>
              <a:gdLst>
                <a:gd name="T0" fmla="*/ 0 w 861"/>
                <a:gd name="T1" fmla="*/ 0 h 11"/>
                <a:gd name="T2" fmla="*/ 861 w 861"/>
                <a:gd name="T3" fmla="*/ 0 h 11"/>
                <a:gd name="T4" fmla="*/ 861 w 861"/>
                <a:gd name="T5" fmla="*/ 11 h 11"/>
                <a:gd name="T6" fmla="*/ 0 w 861"/>
                <a:gd name="T7" fmla="*/ 11 h 11"/>
                <a:gd name="T8" fmla="*/ 0 w 861"/>
                <a:gd name="T9" fmla="*/ 0 h 11"/>
                <a:gd name="T10" fmla="*/ 0 w 861"/>
                <a:gd name="T11" fmla="*/ 0 h 11"/>
                <a:gd name="T12" fmla="*/ 861 w 861"/>
                <a:gd name="T13" fmla="*/ 0 h 11"/>
                <a:gd name="T14" fmla="*/ 861 w 861"/>
                <a:gd name="T15" fmla="*/ 6 h 11"/>
                <a:gd name="T16" fmla="*/ 0 w 861"/>
                <a:gd name="T17" fmla="*/ 6 h 11"/>
                <a:gd name="T18" fmla="*/ 0 w 861"/>
                <a:gd name="T19" fmla="*/ 0 h 1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11">
                  <a:moveTo>
                    <a:pt x="0" y="0"/>
                  </a:moveTo>
                  <a:lnTo>
                    <a:pt x="861" y="0"/>
                  </a:lnTo>
                  <a:lnTo>
                    <a:pt x="861" y="11"/>
                  </a:lnTo>
                  <a:lnTo>
                    <a:pt x="0" y="11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6"/>
                  </a:lnTo>
                  <a:lnTo>
                    <a:pt x="0" y="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E8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45" name="Freeform 276">
              <a:extLst>
                <a:ext uri="{FF2B5EF4-FFF2-40B4-BE49-F238E27FC236}">
                  <a16:creationId xmlns:a16="http://schemas.microsoft.com/office/drawing/2014/main" id="{FCDD4977-BD64-CF4B-A7F5-2C79C0C35C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5" y="2475"/>
              <a:ext cx="861" cy="6"/>
            </a:xfrm>
            <a:custGeom>
              <a:avLst/>
              <a:gdLst>
                <a:gd name="T0" fmla="*/ 0 w 861"/>
                <a:gd name="T1" fmla="*/ 0 h 6"/>
                <a:gd name="T2" fmla="*/ 861 w 861"/>
                <a:gd name="T3" fmla="*/ 0 h 6"/>
                <a:gd name="T4" fmla="*/ 861 w 861"/>
                <a:gd name="T5" fmla="*/ 6 h 6"/>
                <a:gd name="T6" fmla="*/ 0 w 861"/>
                <a:gd name="T7" fmla="*/ 6 h 6"/>
                <a:gd name="T8" fmla="*/ 0 w 861"/>
                <a:gd name="T9" fmla="*/ 0 h 6"/>
                <a:gd name="T10" fmla="*/ 0 w 861"/>
                <a:gd name="T11" fmla="*/ 0 h 6"/>
                <a:gd name="T12" fmla="*/ 861 w 861"/>
                <a:gd name="T13" fmla="*/ 0 h 6"/>
                <a:gd name="T14" fmla="*/ 861 w 861"/>
                <a:gd name="T15" fmla="*/ 0 h 6"/>
                <a:gd name="T16" fmla="*/ 0 w 861"/>
                <a:gd name="T17" fmla="*/ 0 h 6"/>
                <a:gd name="T18" fmla="*/ 0 w 861"/>
                <a:gd name="T19" fmla="*/ 0 h 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6">
                  <a:moveTo>
                    <a:pt x="0" y="0"/>
                  </a:moveTo>
                  <a:lnTo>
                    <a:pt x="861" y="0"/>
                  </a:lnTo>
                  <a:lnTo>
                    <a:pt x="861" y="6"/>
                  </a:lnTo>
                  <a:lnTo>
                    <a:pt x="0" y="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46" name="Freeform 277">
              <a:extLst>
                <a:ext uri="{FF2B5EF4-FFF2-40B4-BE49-F238E27FC236}">
                  <a16:creationId xmlns:a16="http://schemas.microsoft.com/office/drawing/2014/main" id="{A05E8C69-268D-7445-9B38-05FE65A2FD93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1" y="2475"/>
              <a:ext cx="95" cy="194"/>
            </a:xfrm>
            <a:custGeom>
              <a:avLst/>
              <a:gdLst>
                <a:gd name="T0" fmla="*/ 0 w 95"/>
                <a:gd name="T1" fmla="*/ 194 h 194"/>
                <a:gd name="T2" fmla="*/ 95 w 95"/>
                <a:gd name="T3" fmla="*/ 97 h 194"/>
                <a:gd name="T4" fmla="*/ 95 w 95"/>
                <a:gd name="T5" fmla="*/ 0 h 194"/>
                <a:gd name="T6" fmla="*/ 85 w 95"/>
                <a:gd name="T7" fmla="*/ 28 h 194"/>
                <a:gd name="T8" fmla="*/ 74 w 95"/>
                <a:gd name="T9" fmla="*/ 55 h 194"/>
                <a:gd name="T10" fmla="*/ 59 w 95"/>
                <a:gd name="T11" fmla="*/ 81 h 194"/>
                <a:gd name="T12" fmla="*/ 41 w 95"/>
                <a:gd name="T13" fmla="*/ 104 h 194"/>
                <a:gd name="T14" fmla="*/ 22 w 95"/>
                <a:gd name="T15" fmla="*/ 125 h 194"/>
                <a:gd name="T16" fmla="*/ 0 w 95"/>
                <a:gd name="T17" fmla="*/ 145 h 194"/>
                <a:gd name="T18" fmla="*/ 0 w 95"/>
                <a:gd name="T19" fmla="*/ 194 h 19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5" h="194">
                  <a:moveTo>
                    <a:pt x="0" y="194"/>
                  </a:moveTo>
                  <a:lnTo>
                    <a:pt x="95" y="97"/>
                  </a:lnTo>
                  <a:lnTo>
                    <a:pt x="95" y="0"/>
                  </a:lnTo>
                  <a:lnTo>
                    <a:pt x="85" y="28"/>
                  </a:lnTo>
                  <a:lnTo>
                    <a:pt x="74" y="55"/>
                  </a:lnTo>
                  <a:lnTo>
                    <a:pt x="59" y="81"/>
                  </a:lnTo>
                  <a:lnTo>
                    <a:pt x="41" y="104"/>
                  </a:lnTo>
                  <a:lnTo>
                    <a:pt x="22" y="125"/>
                  </a:lnTo>
                  <a:lnTo>
                    <a:pt x="0" y="145"/>
                  </a:lnTo>
                  <a:lnTo>
                    <a:pt x="0" y="194"/>
                  </a:lnTo>
                  <a:close/>
                </a:path>
              </a:pathLst>
            </a:custGeom>
            <a:solidFill>
              <a:srgbClr val="9A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47" name="Freeform 278">
              <a:extLst>
                <a:ext uri="{FF2B5EF4-FFF2-40B4-BE49-F238E27FC236}">
                  <a16:creationId xmlns:a16="http://schemas.microsoft.com/office/drawing/2014/main" id="{C90C48CF-01AE-9E4E-AADA-5798F9C457D2}"/>
                </a:ext>
              </a:extLst>
            </p:cNvPr>
            <p:cNvSpPr>
              <a:spLocks/>
            </p:cNvSpPr>
            <p:nvPr/>
          </p:nvSpPr>
          <p:spPr bwMode="auto">
            <a:xfrm>
              <a:off x="4530" y="2494"/>
              <a:ext cx="33" cy="10"/>
            </a:xfrm>
            <a:custGeom>
              <a:avLst/>
              <a:gdLst>
                <a:gd name="T0" fmla="*/ 5 w 33"/>
                <a:gd name="T1" fmla="*/ 0 h 10"/>
                <a:gd name="T2" fmla="*/ 33 w 33"/>
                <a:gd name="T3" fmla="*/ 0 h 10"/>
                <a:gd name="T4" fmla="*/ 31 w 33"/>
                <a:gd name="T5" fmla="*/ 5 h 10"/>
                <a:gd name="T6" fmla="*/ 28 w 33"/>
                <a:gd name="T7" fmla="*/ 10 h 10"/>
                <a:gd name="T8" fmla="*/ 0 w 33"/>
                <a:gd name="T9" fmla="*/ 10 h 10"/>
                <a:gd name="T10" fmla="*/ 3 w 33"/>
                <a:gd name="T11" fmla="*/ 5 h 10"/>
                <a:gd name="T12" fmla="*/ 5 w 33"/>
                <a:gd name="T13" fmla="*/ 0 h 1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3" h="10">
                  <a:moveTo>
                    <a:pt x="5" y="0"/>
                  </a:moveTo>
                  <a:lnTo>
                    <a:pt x="33" y="0"/>
                  </a:lnTo>
                  <a:lnTo>
                    <a:pt x="31" y="5"/>
                  </a:lnTo>
                  <a:lnTo>
                    <a:pt x="28" y="10"/>
                  </a:lnTo>
                  <a:lnTo>
                    <a:pt x="0" y="10"/>
                  </a:lnTo>
                  <a:lnTo>
                    <a:pt x="3" y="5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48" name="Freeform 279">
              <a:extLst>
                <a:ext uri="{FF2B5EF4-FFF2-40B4-BE49-F238E27FC236}">
                  <a16:creationId xmlns:a16="http://schemas.microsoft.com/office/drawing/2014/main" id="{260FF187-FA1F-E24F-B433-E4457FC97869}"/>
                </a:ext>
              </a:extLst>
            </p:cNvPr>
            <p:cNvSpPr>
              <a:spLocks/>
            </p:cNvSpPr>
            <p:nvPr/>
          </p:nvSpPr>
          <p:spPr bwMode="auto">
            <a:xfrm>
              <a:off x="4488" y="2494"/>
              <a:ext cx="34" cy="10"/>
            </a:xfrm>
            <a:custGeom>
              <a:avLst/>
              <a:gdLst>
                <a:gd name="T0" fmla="*/ 5 w 34"/>
                <a:gd name="T1" fmla="*/ 0 h 10"/>
                <a:gd name="T2" fmla="*/ 34 w 34"/>
                <a:gd name="T3" fmla="*/ 0 h 10"/>
                <a:gd name="T4" fmla="*/ 31 w 34"/>
                <a:gd name="T5" fmla="*/ 5 h 10"/>
                <a:gd name="T6" fmla="*/ 28 w 34"/>
                <a:gd name="T7" fmla="*/ 10 h 10"/>
                <a:gd name="T8" fmla="*/ 0 w 34"/>
                <a:gd name="T9" fmla="*/ 10 h 10"/>
                <a:gd name="T10" fmla="*/ 3 w 34"/>
                <a:gd name="T11" fmla="*/ 5 h 10"/>
                <a:gd name="T12" fmla="*/ 5 w 34"/>
                <a:gd name="T13" fmla="*/ 0 h 1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4" h="10">
                  <a:moveTo>
                    <a:pt x="5" y="0"/>
                  </a:moveTo>
                  <a:lnTo>
                    <a:pt x="34" y="0"/>
                  </a:lnTo>
                  <a:lnTo>
                    <a:pt x="31" y="5"/>
                  </a:lnTo>
                  <a:lnTo>
                    <a:pt x="28" y="10"/>
                  </a:lnTo>
                  <a:lnTo>
                    <a:pt x="0" y="10"/>
                  </a:lnTo>
                  <a:lnTo>
                    <a:pt x="3" y="5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49" name="Freeform 280">
              <a:extLst>
                <a:ext uri="{FF2B5EF4-FFF2-40B4-BE49-F238E27FC236}">
                  <a16:creationId xmlns:a16="http://schemas.microsoft.com/office/drawing/2014/main" id="{BC145220-F141-7D45-8D96-2FD60E1124B3}"/>
                </a:ext>
              </a:extLst>
            </p:cNvPr>
            <p:cNvSpPr>
              <a:spLocks/>
            </p:cNvSpPr>
            <p:nvPr/>
          </p:nvSpPr>
          <p:spPr bwMode="auto">
            <a:xfrm>
              <a:off x="4443" y="2494"/>
              <a:ext cx="34" cy="10"/>
            </a:xfrm>
            <a:custGeom>
              <a:avLst/>
              <a:gdLst>
                <a:gd name="T0" fmla="*/ 6 w 34"/>
                <a:gd name="T1" fmla="*/ 0 h 10"/>
                <a:gd name="T2" fmla="*/ 34 w 34"/>
                <a:gd name="T3" fmla="*/ 0 h 10"/>
                <a:gd name="T4" fmla="*/ 32 w 34"/>
                <a:gd name="T5" fmla="*/ 5 h 10"/>
                <a:gd name="T6" fmla="*/ 28 w 34"/>
                <a:gd name="T7" fmla="*/ 10 h 10"/>
                <a:gd name="T8" fmla="*/ 0 w 34"/>
                <a:gd name="T9" fmla="*/ 10 h 10"/>
                <a:gd name="T10" fmla="*/ 3 w 34"/>
                <a:gd name="T11" fmla="*/ 5 h 10"/>
                <a:gd name="T12" fmla="*/ 6 w 34"/>
                <a:gd name="T13" fmla="*/ 0 h 1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4" h="10">
                  <a:moveTo>
                    <a:pt x="6" y="0"/>
                  </a:moveTo>
                  <a:lnTo>
                    <a:pt x="34" y="0"/>
                  </a:lnTo>
                  <a:lnTo>
                    <a:pt x="32" y="5"/>
                  </a:lnTo>
                  <a:lnTo>
                    <a:pt x="28" y="10"/>
                  </a:lnTo>
                  <a:lnTo>
                    <a:pt x="0" y="10"/>
                  </a:lnTo>
                  <a:lnTo>
                    <a:pt x="3" y="5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50" name="Rectangle 281">
              <a:extLst>
                <a:ext uri="{FF2B5EF4-FFF2-40B4-BE49-F238E27FC236}">
                  <a16:creationId xmlns:a16="http://schemas.microsoft.com/office/drawing/2014/main" id="{02FF9EF2-8048-CD4C-8419-E4C3594755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35" y="2620"/>
              <a:ext cx="766" cy="49"/>
            </a:xfrm>
            <a:prstGeom prst="rect">
              <a:avLst/>
            </a:prstGeom>
            <a:solidFill>
              <a:srgbClr val="C0C0C0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endParaRPr lang="zh-TW" altLang="en-US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33051" name="Freeform 282">
              <a:extLst>
                <a:ext uri="{FF2B5EF4-FFF2-40B4-BE49-F238E27FC236}">
                  <a16:creationId xmlns:a16="http://schemas.microsoft.com/office/drawing/2014/main" id="{7E31C0ED-BEB3-4548-87E2-10DF2649D6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5" y="2475"/>
              <a:ext cx="861" cy="194"/>
            </a:xfrm>
            <a:custGeom>
              <a:avLst/>
              <a:gdLst>
                <a:gd name="T0" fmla="*/ 0 w 861"/>
                <a:gd name="T1" fmla="*/ 145 h 194"/>
                <a:gd name="T2" fmla="*/ 0 w 861"/>
                <a:gd name="T3" fmla="*/ 194 h 194"/>
                <a:gd name="T4" fmla="*/ 766 w 861"/>
                <a:gd name="T5" fmla="*/ 194 h 194"/>
                <a:gd name="T6" fmla="*/ 861 w 861"/>
                <a:gd name="T7" fmla="*/ 97 h 194"/>
                <a:gd name="T8" fmla="*/ 861 w 861"/>
                <a:gd name="T9" fmla="*/ 0 h 194"/>
                <a:gd name="T10" fmla="*/ 96 w 861"/>
                <a:gd name="T11" fmla="*/ 0 h 194"/>
                <a:gd name="T12" fmla="*/ 87 w 861"/>
                <a:gd name="T13" fmla="*/ 28 h 194"/>
                <a:gd name="T14" fmla="*/ 75 w 861"/>
                <a:gd name="T15" fmla="*/ 55 h 194"/>
                <a:gd name="T16" fmla="*/ 60 w 861"/>
                <a:gd name="T17" fmla="*/ 81 h 194"/>
                <a:gd name="T18" fmla="*/ 42 w 861"/>
                <a:gd name="T19" fmla="*/ 104 h 194"/>
                <a:gd name="T20" fmla="*/ 22 w 861"/>
                <a:gd name="T21" fmla="*/ 125 h 194"/>
                <a:gd name="T22" fmla="*/ 0 w 861"/>
                <a:gd name="T23" fmla="*/ 145 h 19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861" h="194">
                  <a:moveTo>
                    <a:pt x="0" y="145"/>
                  </a:moveTo>
                  <a:lnTo>
                    <a:pt x="0" y="194"/>
                  </a:lnTo>
                  <a:lnTo>
                    <a:pt x="766" y="194"/>
                  </a:lnTo>
                  <a:lnTo>
                    <a:pt x="861" y="97"/>
                  </a:lnTo>
                  <a:lnTo>
                    <a:pt x="861" y="0"/>
                  </a:lnTo>
                  <a:lnTo>
                    <a:pt x="96" y="0"/>
                  </a:lnTo>
                  <a:lnTo>
                    <a:pt x="87" y="28"/>
                  </a:lnTo>
                  <a:lnTo>
                    <a:pt x="75" y="55"/>
                  </a:lnTo>
                  <a:lnTo>
                    <a:pt x="60" y="81"/>
                  </a:lnTo>
                  <a:lnTo>
                    <a:pt x="42" y="104"/>
                  </a:lnTo>
                  <a:lnTo>
                    <a:pt x="22" y="125"/>
                  </a:lnTo>
                  <a:lnTo>
                    <a:pt x="0" y="145"/>
                  </a:lnTo>
                </a:path>
              </a:pathLst>
            </a:custGeom>
            <a:noFill/>
            <a:ln w="952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52" name="Freeform 283">
              <a:extLst>
                <a:ext uri="{FF2B5EF4-FFF2-40B4-BE49-F238E27FC236}">
                  <a16:creationId xmlns:a16="http://schemas.microsoft.com/office/drawing/2014/main" id="{8C0D4BAF-148B-6B40-B3F2-88B13B31CF8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488"/>
              <a:ext cx="777" cy="119"/>
            </a:xfrm>
            <a:custGeom>
              <a:avLst/>
              <a:gdLst>
                <a:gd name="T0" fmla="*/ 0 w 777"/>
                <a:gd name="T1" fmla="*/ 0 h 119"/>
                <a:gd name="T2" fmla="*/ 777 w 777"/>
                <a:gd name="T3" fmla="*/ 0 h 119"/>
                <a:gd name="T4" fmla="*/ 777 w 777"/>
                <a:gd name="T5" fmla="*/ 119 h 119"/>
                <a:gd name="T6" fmla="*/ 0 w 777"/>
                <a:gd name="T7" fmla="*/ 119 h 119"/>
                <a:gd name="T8" fmla="*/ 0 w 777"/>
                <a:gd name="T9" fmla="*/ 0 h 119"/>
                <a:gd name="T10" fmla="*/ 0 w 777"/>
                <a:gd name="T11" fmla="*/ 2 h 119"/>
                <a:gd name="T12" fmla="*/ 777 w 777"/>
                <a:gd name="T13" fmla="*/ 2 h 119"/>
                <a:gd name="T14" fmla="*/ 777 w 777"/>
                <a:gd name="T15" fmla="*/ 119 h 119"/>
                <a:gd name="T16" fmla="*/ 0 w 777"/>
                <a:gd name="T17" fmla="*/ 119 h 119"/>
                <a:gd name="T18" fmla="*/ 0 w 777"/>
                <a:gd name="T19" fmla="*/ 2 h 11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119">
                  <a:moveTo>
                    <a:pt x="0" y="0"/>
                  </a:moveTo>
                  <a:lnTo>
                    <a:pt x="777" y="0"/>
                  </a:lnTo>
                  <a:lnTo>
                    <a:pt x="777" y="119"/>
                  </a:lnTo>
                  <a:lnTo>
                    <a:pt x="0" y="119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119"/>
                  </a:lnTo>
                  <a:lnTo>
                    <a:pt x="0" y="119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53" name="Freeform 284">
              <a:extLst>
                <a:ext uri="{FF2B5EF4-FFF2-40B4-BE49-F238E27FC236}">
                  <a16:creationId xmlns:a16="http://schemas.microsoft.com/office/drawing/2014/main" id="{F4E9222B-00D9-D943-A0D2-5FABDC0CFBC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490"/>
              <a:ext cx="777" cy="117"/>
            </a:xfrm>
            <a:custGeom>
              <a:avLst/>
              <a:gdLst>
                <a:gd name="T0" fmla="*/ 0 w 777"/>
                <a:gd name="T1" fmla="*/ 0 h 117"/>
                <a:gd name="T2" fmla="*/ 777 w 777"/>
                <a:gd name="T3" fmla="*/ 0 h 117"/>
                <a:gd name="T4" fmla="*/ 777 w 777"/>
                <a:gd name="T5" fmla="*/ 117 h 117"/>
                <a:gd name="T6" fmla="*/ 0 w 777"/>
                <a:gd name="T7" fmla="*/ 117 h 117"/>
                <a:gd name="T8" fmla="*/ 0 w 777"/>
                <a:gd name="T9" fmla="*/ 0 h 117"/>
                <a:gd name="T10" fmla="*/ 0 w 777"/>
                <a:gd name="T11" fmla="*/ 3 h 117"/>
                <a:gd name="T12" fmla="*/ 777 w 777"/>
                <a:gd name="T13" fmla="*/ 3 h 117"/>
                <a:gd name="T14" fmla="*/ 777 w 777"/>
                <a:gd name="T15" fmla="*/ 117 h 117"/>
                <a:gd name="T16" fmla="*/ 0 w 777"/>
                <a:gd name="T17" fmla="*/ 117 h 117"/>
                <a:gd name="T18" fmla="*/ 0 w 777"/>
                <a:gd name="T19" fmla="*/ 3 h 11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117">
                  <a:moveTo>
                    <a:pt x="0" y="0"/>
                  </a:moveTo>
                  <a:lnTo>
                    <a:pt x="777" y="0"/>
                  </a:lnTo>
                  <a:lnTo>
                    <a:pt x="777" y="117"/>
                  </a:lnTo>
                  <a:lnTo>
                    <a:pt x="0" y="117"/>
                  </a:lnTo>
                  <a:lnTo>
                    <a:pt x="0" y="0"/>
                  </a:lnTo>
                  <a:close/>
                  <a:moveTo>
                    <a:pt x="0" y="3"/>
                  </a:moveTo>
                  <a:lnTo>
                    <a:pt x="777" y="3"/>
                  </a:lnTo>
                  <a:lnTo>
                    <a:pt x="777" y="117"/>
                  </a:lnTo>
                  <a:lnTo>
                    <a:pt x="0" y="117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9B9B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54" name="Freeform 285">
              <a:extLst>
                <a:ext uri="{FF2B5EF4-FFF2-40B4-BE49-F238E27FC236}">
                  <a16:creationId xmlns:a16="http://schemas.microsoft.com/office/drawing/2014/main" id="{A32FC067-DFB5-504C-BE60-2D2013E996F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493"/>
              <a:ext cx="777" cy="114"/>
            </a:xfrm>
            <a:custGeom>
              <a:avLst/>
              <a:gdLst>
                <a:gd name="T0" fmla="*/ 0 w 777"/>
                <a:gd name="T1" fmla="*/ 0 h 114"/>
                <a:gd name="T2" fmla="*/ 777 w 777"/>
                <a:gd name="T3" fmla="*/ 0 h 114"/>
                <a:gd name="T4" fmla="*/ 777 w 777"/>
                <a:gd name="T5" fmla="*/ 114 h 114"/>
                <a:gd name="T6" fmla="*/ 0 w 777"/>
                <a:gd name="T7" fmla="*/ 114 h 114"/>
                <a:gd name="T8" fmla="*/ 0 w 777"/>
                <a:gd name="T9" fmla="*/ 0 h 114"/>
                <a:gd name="T10" fmla="*/ 0 w 777"/>
                <a:gd name="T11" fmla="*/ 2 h 114"/>
                <a:gd name="T12" fmla="*/ 777 w 777"/>
                <a:gd name="T13" fmla="*/ 2 h 114"/>
                <a:gd name="T14" fmla="*/ 777 w 777"/>
                <a:gd name="T15" fmla="*/ 114 h 114"/>
                <a:gd name="T16" fmla="*/ 0 w 777"/>
                <a:gd name="T17" fmla="*/ 114 h 114"/>
                <a:gd name="T18" fmla="*/ 0 w 777"/>
                <a:gd name="T19" fmla="*/ 2 h 11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114">
                  <a:moveTo>
                    <a:pt x="0" y="0"/>
                  </a:moveTo>
                  <a:lnTo>
                    <a:pt x="777" y="0"/>
                  </a:lnTo>
                  <a:lnTo>
                    <a:pt x="777" y="114"/>
                  </a:lnTo>
                  <a:lnTo>
                    <a:pt x="0" y="114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114"/>
                  </a:lnTo>
                  <a:lnTo>
                    <a:pt x="0" y="11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C9C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55" name="Freeform 286">
              <a:extLst>
                <a:ext uri="{FF2B5EF4-FFF2-40B4-BE49-F238E27FC236}">
                  <a16:creationId xmlns:a16="http://schemas.microsoft.com/office/drawing/2014/main" id="{1A6343EA-CE19-1F47-9286-9589DBF0773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495"/>
              <a:ext cx="777" cy="112"/>
            </a:xfrm>
            <a:custGeom>
              <a:avLst/>
              <a:gdLst>
                <a:gd name="T0" fmla="*/ 0 w 777"/>
                <a:gd name="T1" fmla="*/ 0 h 112"/>
                <a:gd name="T2" fmla="*/ 777 w 777"/>
                <a:gd name="T3" fmla="*/ 0 h 112"/>
                <a:gd name="T4" fmla="*/ 777 w 777"/>
                <a:gd name="T5" fmla="*/ 112 h 112"/>
                <a:gd name="T6" fmla="*/ 0 w 777"/>
                <a:gd name="T7" fmla="*/ 112 h 112"/>
                <a:gd name="T8" fmla="*/ 0 w 777"/>
                <a:gd name="T9" fmla="*/ 0 h 112"/>
                <a:gd name="T10" fmla="*/ 0 w 777"/>
                <a:gd name="T11" fmla="*/ 2 h 112"/>
                <a:gd name="T12" fmla="*/ 777 w 777"/>
                <a:gd name="T13" fmla="*/ 2 h 112"/>
                <a:gd name="T14" fmla="*/ 777 w 777"/>
                <a:gd name="T15" fmla="*/ 112 h 112"/>
                <a:gd name="T16" fmla="*/ 0 w 777"/>
                <a:gd name="T17" fmla="*/ 112 h 112"/>
                <a:gd name="T18" fmla="*/ 0 w 777"/>
                <a:gd name="T19" fmla="*/ 2 h 11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112">
                  <a:moveTo>
                    <a:pt x="0" y="0"/>
                  </a:moveTo>
                  <a:lnTo>
                    <a:pt x="777" y="0"/>
                  </a:lnTo>
                  <a:lnTo>
                    <a:pt x="777" y="112"/>
                  </a:lnTo>
                  <a:lnTo>
                    <a:pt x="0" y="112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112"/>
                  </a:lnTo>
                  <a:lnTo>
                    <a:pt x="0" y="11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56" name="Freeform 287">
              <a:extLst>
                <a:ext uri="{FF2B5EF4-FFF2-40B4-BE49-F238E27FC236}">
                  <a16:creationId xmlns:a16="http://schemas.microsoft.com/office/drawing/2014/main" id="{42F6A609-51D5-0048-BAD9-3D76691E84F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497"/>
              <a:ext cx="777" cy="110"/>
            </a:xfrm>
            <a:custGeom>
              <a:avLst/>
              <a:gdLst>
                <a:gd name="T0" fmla="*/ 0 w 777"/>
                <a:gd name="T1" fmla="*/ 0 h 110"/>
                <a:gd name="T2" fmla="*/ 777 w 777"/>
                <a:gd name="T3" fmla="*/ 0 h 110"/>
                <a:gd name="T4" fmla="*/ 777 w 777"/>
                <a:gd name="T5" fmla="*/ 110 h 110"/>
                <a:gd name="T6" fmla="*/ 0 w 777"/>
                <a:gd name="T7" fmla="*/ 110 h 110"/>
                <a:gd name="T8" fmla="*/ 0 w 777"/>
                <a:gd name="T9" fmla="*/ 0 h 110"/>
                <a:gd name="T10" fmla="*/ 0 w 777"/>
                <a:gd name="T11" fmla="*/ 2 h 110"/>
                <a:gd name="T12" fmla="*/ 777 w 777"/>
                <a:gd name="T13" fmla="*/ 2 h 110"/>
                <a:gd name="T14" fmla="*/ 777 w 777"/>
                <a:gd name="T15" fmla="*/ 110 h 110"/>
                <a:gd name="T16" fmla="*/ 0 w 777"/>
                <a:gd name="T17" fmla="*/ 110 h 110"/>
                <a:gd name="T18" fmla="*/ 0 w 777"/>
                <a:gd name="T19" fmla="*/ 2 h 11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110">
                  <a:moveTo>
                    <a:pt x="0" y="0"/>
                  </a:moveTo>
                  <a:lnTo>
                    <a:pt x="777" y="0"/>
                  </a:lnTo>
                  <a:lnTo>
                    <a:pt x="777" y="110"/>
                  </a:lnTo>
                  <a:lnTo>
                    <a:pt x="0" y="110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110"/>
                  </a:lnTo>
                  <a:lnTo>
                    <a:pt x="0" y="11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F9F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57" name="Freeform 288">
              <a:extLst>
                <a:ext uri="{FF2B5EF4-FFF2-40B4-BE49-F238E27FC236}">
                  <a16:creationId xmlns:a16="http://schemas.microsoft.com/office/drawing/2014/main" id="{834D55CB-AD15-AE4F-B24D-1CF607C2AB1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499"/>
              <a:ext cx="777" cy="108"/>
            </a:xfrm>
            <a:custGeom>
              <a:avLst/>
              <a:gdLst>
                <a:gd name="T0" fmla="*/ 0 w 777"/>
                <a:gd name="T1" fmla="*/ 0 h 108"/>
                <a:gd name="T2" fmla="*/ 777 w 777"/>
                <a:gd name="T3" fmla="*/ 0 h 108"/>
                <a:gd name="T4" fmla="*/ 777 w 777"/>
                <a:gd name="T5" fmla="*/ 108 h 108"/>
                <a:gd name="T6" fmla="*/ 0 w 777"/>
                <a:gd name="T7" fmla="*/ 108 h 108"/>
                <a:gd name="T8" fmla="*/ 0 w 777"/>
                <a:gd name="T9" fmla="*/ 0 h 108"/>
                <a:gd name="T10" fmla="*/ 0 w 777"/>
                <a:gd name="T11" fmla="*/ 2 h 108"/>
                <a:gd name="T12" fmla="*/ 777 w 777"/>
                <a:gd name="T13" fmla="*/ 2 h 108"/>
                <a:gd name="T14" fmla="*/ 777 w 777"/>
                <a:gd name="T15" fmla="*/ 108 h 108"/>
                <a:gd name="T16" fmla="*/ 0 w 777"/>
                <a:gd name="T17" fmla="*/ 108 h 108"/>
                <a:gd name="T18" fmla="*/ 0 w 777"/>
                <a:gd name="T19" fmla="*/ 2 h 10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108">
                  <a:moveTo>
                    <a:pt x="0" y="0"/>
                  </a:moveTo>
                  <a:lnTo>
                    <a:pt x="777" y="0"/>
                  </a:lnTo>
                  <a:lnTo>
                    <a:pt x="777" y="108"/>
                  </a:lnTo>
                  <a:lnTo>
                    <a:pt x="0" y="108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108"/>
                  </a:lnTo>
                  <a:lnTo>
                    <a:pt x="0" y="108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58" name="Freeform 289">
              <a:extLst>
                <a:ext uri="{FF2B5EF4-FFF2-40B4-BE49-F238E27FC236}">
                  <a16:creationId xmlns:a16="http://schemas.microsoft.com/office/drawing/2014/main" id="{A8966775-1D5F-F74C-92C2-9C9A02CA525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01"/>
              <a:ext cx="777" cy="106"/>
            </a:xfrm>
            <a:custGeom>
              <a:avLst/>
              <a:gdLst>
                <a:gd name="T0" fmla="*/ 0 w 777"/>
                <a:gd name="T1" fmla="*/ 0 h 106"/>
                <a:gd name="T2" fmla="*/ 777 w 777"/>
                <a:gd name="T3" fmla="*/ 0 h 106"/>
                <a:gd name="T4" fmla="*/ 777 w 777"/>
                <a:gd name="T5" fmla="*/ 106 h 106"/>
                <a:gd name="T6" fmla="*/ 0 w 777"/>
                <a:gd name="T7" fmla="*/ 106 h 106"/>
                <a:gd name="T8" fmla="*/ 0 w 777"/>
                <a:gd name="T9" fmla="*/ 0 h 106"/>
                <a:gd name="T10" fmla="*/ 0 w 777"/>
                <a:gd name="T11" fmla="*/ 2 h 106"/>
                <a:gd name="T12" fmla="*/ 777 w 777"/>
                <a:gd name="T13" fmla="*/ 2 h 106"/>
                <a:gd name="T14" fmla="*/ 777 w 777"/>
                <a:gd name="T15" fmla="*/ 106 h 106"/>
                <a:gd name="T16" fmla="*/ 0 w 777"/>
                <a:gd name="T17" fmla="*/ 106 h 106"/>
                <a:gd name="T18" fmla="*/ 0 w 777"/>
                <a:gd name="T19" fmla="*/ 2 h 10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106">
                  <a:moveTo>
                    <a:pt x="0" y="0"/>
                  </a:moveTo>
                  <a:lnTo>
                    <a:pt x="777" y="0"/>
                  </a:lnTo>
                  <a:lnTo>
                    <a:pt x="777" y="106"/>
                  </a:lnTo>
                  <a:lnTo>
                    <a:pt x="0" y="106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106"/>
                  </a:lnTo>
                  <a:lnTo>
                    <a:pt x="0" y="106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A2A2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59" name="Freeform 290">
              <a:extLst>
                <a:ext uri="{FF2B5EF4-FFF2-40B4-BE49-F238E27FC236}">
                  <a16:creationId xmlns:a16="http://schemas.microsoft.com/office/drawing/2014/main" id="{844A904D-CFCD-744A-9431-3A1E2B86B45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03"/>
              <a:ext cx="777" cy="104"/>
            </a:xfrm>
            <a:custGeom>
              <a:avLst/>
              <a:gdLst>
                <a:gd name="T0" fmla="*/ 0 w 777"/>
                <a:gd name="T1" fmla="*/ 0 h 104"/>
                <a:gd name="T2" fmla="*/ 777 w 777"/>
                <a:gd name="T3" fmla="*/ 0 h 104"/>
                <a:gd name="T4" fmla="*/ 777 w 777"/>
                <a:gd name="T5" fmla="*/ 104 h 104"/>
                <a:gd name="T6" fmla="*/ 0 w 777"/>
                <a:gd name="T7" fmla="*/ 104 h 104"/>
                <a:gd name="T8" fmla="*/ 0 w 777"/>
                <a:gd name="T9" fmla="*/ 0 h 104"/>
                <a:gd name="T10" fmla="*/ 0 w 777"/>
                <a:gd name="T11" fmla="*/ 2 h 104"/>
                <a:gd name="T12" fmla="*/ 777 w 777"/>
                <a:gd name="T13" fmla="*/ 2 h 104"/>
                <a:gd name="T14" fmla="*/ 777 w 777"/>
                <a:gd name="T15" fmla="*/ 104 h 104"/>
                <a:gd name="T16" fmla="*/ 0 w 777"/>
                <a:gd name="T17" fmla="*/ 104 h 104"/>
                <a:gd name="T18" fmla="*/ 0 w 777"/>
                <a:gd name="T19" fmla="*/ 2 h 10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104">
                  <a:moveTo>
                    <a:pt x="0" y="0"/>
                  </a:moveTo>
                  <a:lnTo>
                    <a:pt x="777" y="0"/>
                  </a:lnTo>
                  <a:lnTo>
                    <a:pt x="777" y="104"/>
                  </a:lnTo>
                  <a:lnTo>
                    <a:pt x="0" y="104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104"/>
                  </a:lnTo>
                  <a:lnTo>
                    <a:pt x="0" y="10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A3A3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60" name="Freeform 291">
              <a:extLst>
                <a:ext uri="{FF2B5EF4-FFF2-40B4-BE49-F238E27FC236}">
                  <a16:creationId xmlns:a16="http://schemas.microsoft.com/office/drawing/2014/main" id="{E75BBD1E-DDAA-B04E-ACDF-F8210BD1E1C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05"/>
              <a:ext cx="777" cy="102"/>
            </a:xfrm>
            <a:custGeom>
              <a:avLst/>
              <a:gdLst>
                <a:gd name="T0" fmla="*/ 0 w 777"/>
                <a:gd name="T1" fmla="*/ 0 h 102"/>
                <a:gd name="T2" fmla="*/ 777 w 777"/>
                <a:gd name="T3" fmla="*/ 0 h 102"/>
                <a:gd name="T4" fmla="*/ 777 w 777"/>
                <a:gd name="T5" fmla="*/ 102 h 102"/>
                <a:gd name="T6" fmla="*/ 0 w 777"/>
                <a:gd name="T7" fmla="*/ 102 h 102"/>
                <a:gd name="T8" fmla="*/ 0 w 777"/>
                <a:gd name="T9" fmla="*/ 0 h 102"/>
                <a:gd name="T10" fmla="*/ 0 w 777"/>
                <a:gd name="T11" fmla="*/ 2 h 102"/>
                <a:gd name="T12" fmla="*/ 777 w 777"/>
                <a:gd name="T13" fmla="*/ 2 h 102"/>
                <a:gd name="T14" fmla="*/ 777 w 777"/>
                <a:gd name="T15" fmla="*/ 102 h 102"/>
                <a:gd name="T16" fmla="*/ 0 w 777"/>
                <a:gd name="T17" fmla="*/ 102 h 102"/>
                <a:gd name="T18" fmla="*/ 0 w 777"/>
                <a:gd name="T19" fmla="*/ 2 h 10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102">
                  <a:moveTo>
                    <a:pt x="0" y="0"/>
                  </a:moveTo>
                  <a:lnTo>
                    <a:pt x="777" y="0"/>
                  </a:lnTo>
                  <a:lnTo>
                    <a:pt x="777" y="102"/>
                  </a:lnTo>
                  <a:lnTo>
                    <a:pt x="0" y="102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102"/>
                  </a:lnTo>
                  <a:lnTo>
                    <a:pt x="0" y="10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A4A4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61" name="Freeform 292">
              <a:extLst>
                <a:ext uri="{FF2B5EF4-FFF2-40B4-BE49-F238E27FC236}">
                  <a16:creationId xmlns:a16="http://schemas.microsoft.com/office/drawing/2014/main" id="{0D98870A-0ED8-2A47-A4E5-815AB77C3BC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07"/>
              <a:ext cx="777" cy="100"/>
            </a:xfrm>
            <a:custGeom>
              <a:avLst/>
              <a:gdLst>
                <a:gd name="T0" fmla="*/ 0 w 777"/>
                <a:gd name="T1" fmla="*/ 0 h 100"/>
                <a:gd name="T2" fmla="*/ 777 w 777"/>
                <a:gd name="T3" fmla="*/ 0 h 100"/>
                <a:gd name="T4" fmla="*/ 777 w 777"/>
                <a:gd name="T5" fmla="*/ 100 h 100"/>
                <a:gd name="T6" fmla="*/ 0 w 777"/>
                <a:gd name="T7" fmla="*/ 100 h 100"/>
                <a:gd name="T8" fmla="*/ 0 w 777"/>
                <a:gd name="T9" fmla="*/ 0 h 100"/>
                <a:gd name="T10" fmla="*/ 0 w 777"/>
                <a:gd name="T11" fmla="*/ 3 h 100"/>
                <a:gd name="T12" fmla="*/ 777 w 777"/>
                <a:gd name="T13" fmla="*/ 3 h 100"/>
                <a:gd name="T14" fmla="*/ 777 w 777"/>
                <a:gd name="T15" fmla="*/ 100 h 100"/>
                <a:gd name="T16" fmla="*/ 0 w 777"/>
                <a:gd name="T17" fmla="*/ 100 h 100"/>
                <a:gd name="T18" fmla="*/ 0 w 777"/>
                <a:gd name="T19" fmla="*/ 3 h 1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100">
                  <a:moveTo>
                    <a:pt x="0" y="0"/>
                  </a:moveTo>
                  <a:lnTo>
                    <a:pt x="777" y="0"/>
                  </a:lnTo>
                  <a:lnTo>
                    <a:pt x="777" y="100"/>
                  </a:lnTo>
                  <a:lnTo>
                    <a:pt x="0" y="100"/>
                  </a:lnTo>
                  <a:lnTo>
                    <a:pt x="0" y="0"/>
                  </a:lnTo>
                  <a:close/>
                  <a:moveTo>
                    <a:pt x="0" y="3"/>
                  </a:moveTo>
                  <a:lnTo>
                    <a:pt x="777" y="3"/>
                  </a:lnTo>
                  <a:lnTo>
                    <a:pt x="777" y="100"/>
                  </a:lnTo>
                  <a:lnTo>
                    <a:pt x="0" y="10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62" name="Freeform 293">
              <a:extLst>
                <a:ext uri="{FF2B5EF4-FFF2-40B4-BE49-F238E27FC236}">
                  <a16:creationId xmlns:a16="http://schemas.microsoft.com/office/drawing/2014/main" id="{854EA970-A83A-1B4E-9A6D-2502EF8D291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10"/>
              <a:ext cx="777" cy="97"/>
            </a:xfrm>
            <a:custGeom>
              <a:avLst/>
              <a:gdLst>
                <a:gd name="T0" fmla="*/ 0 w 777"/>
                <a:gd name="T1" fmla="*/ 0 h 97"/>
                <a:gd name="T2" fmla="*/ 777 w 777"/>
                <a:gd name="T3" fmla="*/ 0 h 97"/>
                <a:gd name="T4" fmla="*/ 777 w 777"/>
                <a:gd name="T5" fmla="*/ 97 h 97"/>
                <a:gd name="T6" fmla="*/ 0 w 777"/>
                <a:gd name="T7" fmla="*/ 97 h 97"/>
                <a:gd name="T8" fmla="*/ 0 w 777"/>
                <a:gd name="T9" fmla="*/ 0 h 97"/>
                <a:gd name="T10" fmla="*/ 0 w 777"/>
                <a:gd name="T11" fmla="*/ 2 h 97"/>
                <a:gd name="T12" fmla="*/ 777 w 777"/>
                <a:gd name="T13" fmla="*/ 2 h 97"/>
                <a:gd name="T14" fmla="*/ 777 w 777"/>
                <a:gd name="T15" fmla="*/ 97 h 97"/>
                <a:gd name="T16" fmla="*/ 0 w 777"/>
                <a:gd name="T17" fmla="*/ 97 h 97"/>
                <a:gd name="T18" fmla="*/ 0 w 777"/>
                <a:gd name="T19" fmla="*/ 2 h 9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97">
                  <a:moveTo>
                    <a:pt x="0" y="0"/>
                  </a:moveTo>
                  <a:lnTo>
                    <a:pt x="777" y="0"/>
                  </a:lnTo>
                  <a:lnTo>
                    <a:pt x="777" y="97"/>
                  </a:lnTo>
                  <a:lnTo>
                    <a:pt x="0" y="97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97"/>
                  </a:lnTo>
                  <a:lnTo>
                    <a:pt x="0" y="97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A7A7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63" name="Freeform 294">
              <a:extLst>
                <a:ext uri="{FF2B5EF4-FFF2-40B4-BE49-F238E27FC236}">
                  <a16:creationId xmlns:a16="http://schemas.microsoft.com/office/drawing/2014/main" id="{5334FF96-D42D-CA41-9314-6879A2D5346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12"/>
              <a:ext cx="777" cy="95"/>
            </a:xfrm>
            <a:custGeom>
              <a:avLst/>
              <a:gdLst>
                <a:gd name="T0" fmla="*/ 0 w 777"/>
                <a:gd name="T1" fmla="*/ 0 h 95"/>
                <a:gd name="T2" fmla="*/ 777 w 777"/>
                <a:gd name="T3" fmla="*/ 0 h 95"/>
                <a:gd name="T4" fmla="*/ 777 w 777"/>
                <a:gd name="T5" fmla="*/ 95 h 95"/>
                <a:gd name="T6" fmla="*/ 0 w 777"/>
                <a:gd name="T7" fmla="*/ 95 h 95"/>
                <a:gd name="T8" fmla="*/ 0 w 777"/>
                <a:gd name="T9" fmla="*/ 0 h 95"/>
                <a:gd name="T10" fmla="*/ 0 w 777"/>
                <a:gd name="T11" fmla="*/ 2 h 95"/>
                <a:gd name="T12" fmla="*/ 777 w 777"/>
                <a:gd name="T13" fmla="*/ 2 h 95"/>
                <a:gd name="T14" fmla="*/ 777 w 777"/>
                <a:gd name="T15" fmla="*/ 95 h 95"/>
                <a:gd name="T16" fmla="*/ 0 w 777"/>
                <a:gd name="T17" fmla="*/ 95 h 95"/>
                <a:gd name="T18" fmla="*/ 0 w 777"/>
                <a:gd name="T19" fmla="*/ 2 h 9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95">
                  <a:moveTo>
                    <a:pt x="0" y="0"/>
                  </a:moveTo>
                  <a:lnTo>
                    <a:pt x="777" y="0"/>
                  </a:lnTo>
                  <a:lnTo>
                    <a:pt x="777" y="95"/>
                  </a:lnTo>
                  <a:lnTo>
                    <a:pt x="0" y="95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95"/>
                  </a:lnTo>
                  <a:lnTo>
                    <a:pt x="0" y="95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64" name="Freeform 295">
              <a:extLst>
                <a:ext uri="{FF2B5EF4-FFF2-40B4-BE49-F238E27FC236}">
                  <a16:creationId xmlns:a16="http://schemas.microsoft.com/office/drawing/2014/main" id="{22B94079-019B-2346-ABBA-0175AEB48A2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14"/>
              <a:ext cx="777" cy="93"/>
            </a:xfrm>
            <a:custGeom>
              <a:avLst/>
              <a:gdLst>
                <a:gd name="T0" fmla="*/ 0 w 777"/>
                <a:gd name="T1" fmla="*/ 0 h 93"/>
                <a:gd name="T2" fmla="*/ 777 w 777"/>
                <a:gd name="T3" fmla="*/ 0 h 93"/>
                <a:gd name="T4" fmla="*/ 777 w 777"/>
                <a:gd name="T5" fmla="*/ 93 h 93"/>
                <a:gd name="T6" fmla="*/ 0 w 777"/>
                <a:gd name="T7" fmla="*/ 93 h 93"/>
                <a:gd name="T8" fmla="*/ 0 w 777"/>
                <a:gd name="T9" fmla="*/ 0 h 93"/>
                <a:gd name="T10" fmla="*/ 0 w 777"/>
                <a:gd name="T11" fmla="*/ 2 h 93"/>
                <a:gd name="T12" fmla="*/ 777 w 777"/>
                <a:gd name="T13" fmla="*/ 2 h 93"/>
                <a:gd name="T14" fmla="*/ 777 w 777"/>
                <a:gd name="T15" fmla="*/ 93 h 93"/>
                <a:gd name="T16" fmla="*/ 0 w 777"/>
                <a:gd name="T17" fmla="*/ 93 h 93"/>
                <a:gd name="T18" fmla="*/ 0 w 777"/>
                <a:gd name="T19" fmla="*/ 2 h 9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93">
                  <a:moveTo>
                    <a:pt x="0" y="0"/>
                  </a:moveTo>
                  <a:lnTo>
                    <a:pt x="777" y="0"/>
                  </a:lnTo>
                  <a:lnTo>
                    <a:pt x="777" y="93"/>
                  </a:lnTo>
                  <a:lnTo>
                    <a:pt x="0" y="93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93"/>
                  </a:lnTo>
                  <a:lnTo>
                    <a:pt x="0" y="93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65" name="Freeform 296">
              <a:extLst>
                <a:ext uri="{FF2B5EF4-FFF2-40B4-BE49-F238E27FC236}">
                  <a16:creationId xmlns:a16="http://schemas.microsoft.com/office/drawing/2014/main" id="{B18FCFC1-73C7-CF49-BA64-F220C4DF7D8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16"/>
              <a:ext cx="777" cy="91"/>
            </a:xfrm>
            <a:custGeom>
              <a:avLst/>
              <a:gdLst>
                <a:gd name="T0" fmla="*/ 0 w 777"/>
                <a:gd name="T1" fmla="*/ 0 h 91"/>
                <a:gd name="T2" fmla="*/ 777 w 777"/>
                <a:gd name="T3" fmla="*/ 0 h 91"/>
                <a:gd name="T4" fmla="*/ 777 w 777"/>
                <a:gd name="T5" fmla="*/ 91 h 91"/>
                <a:gd name="T6" fmla="*/ 0 w 777"/>
                <a:gd name="T7" fmla="*/ 91 h 91"/>
                <a:gd name="T8" fmla="*/ 0 w 777"/>
                <a:gd name="T9" fmla="*/ 0 h 91"/>
                <a:gd name="T10" fmla="*/ 0 w 777"/>
                <a:gd name="T11" fmla="*/ 2 h 91"/>
                <a:gd name="T12" fmla="*/ 777 w 777"/>
                <a:gd name="T13" fmla="*/ 2 h 91"/>
                <a:gd name="T14" fmla="*/ 777 w 777"/>
                <a:gd name="T15" fmla="*/ 91 h 91"/>
                <a:gd name="T16" fmla="*/ 0 w 777"/>
                <a:gd name="T17" fmla="*/ 91 h 91"/>
                <a:gd name="T18" fmla="*/ 0 w 777"/>
                <a:gd name="T19" fmla="*/ 2 h 9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91">
                  <a:moveTo>
                    <a:pt x="0" y="0"/>
                  </a:moveTo>
                  <a:lnTo>
                    <a:pt x="777" y="0"/>
                  </a:lnTo>
                  <a:lnTo>
                    <a:pt x="777" y="91"/>
                  </a:lnTo>
                  <a:lnTo>
                    <a:pt x="0" y="91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91"/>
                  </a:lnTo>
                  <a:lnTo>
                    <a:pt x="0" y="91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ABAB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66" name="Freeform 297">
              <a:extLst>
                <a:ext uri="{FF2B5EF4-FFF2-40B4-BE49-F238E27FC236}">
                  <a16:creationId xmlns:a16="http://schemas.microsoft.com/office/drawing/2014/main" id="{07D4B8F7-370D-5E4F-B471-BA39391D02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18"/>
              <a:ext cx="777" cy="89"/>
            </a:xfrm>
            <a:custGeom>
              <a:avLst/>
              <a:gdLst>
                <a:gd name="T0" fmla="*/ 0 w 777"/>
                <a:gd name="T1" fmla="*/ 0 h 89"/>
                <a:gd name="T2" fmla="*/ 777 w 777"/>
                <a:gd name="T3" fmla="*/ 0 h 89"/>
                <a:gd name="T4" fmla="*/ 777 w 777"/>
                <a:gd name="T5" fmla="*/ 89 h 89"/>
                <a:gd name="T6" fmla="*/ 0 w 777"/>
                <a:gd name="T7" fmla="*/ 89 h 89"/>
                <a:gd name="T8" fmla="*/ 0 w 777"/>
                <a:gd name="T9" fmla="*/ 0 h 89"/>
                <a:gd name="T10" fmla="*/ 0 w 777"/>
                <a:gd name="T11" fmla="*/ 2 h 89"/>
                <a:gd name="T12" fmla="*/ 777 w 777"/>
                <a:gd name="T13" fmla="*/ 2 h 89"/>
                <a:gd name="T14" fmla="*/ 777 w 777"/>
                <a:gd name="T15" fmla="*/ 89 h 89"/>
                <a:gd name="T16" fmla="*/ 0 w 777"/>
                <a:gd name="T17" fmla="*/ 89 h 89"/>
                <a:gd name="T18" fmla="*/ 0 w 777"/>
                <a:gd name="T19" fmla="*/ 2 h 8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89">
                  <a:moveTo>
                    <a:pt x="0" y="0"/>
                  </a:moveTo>
                  <a:lnTo>
                    <a:pt x="777" y="0"/>
                  </a:lnTo>
                  <a:lnTo>
                    <a:pt x="777" y="89"/>
                  </a:lnTo>
                  <a:lnTo>
                    <a:pt x="0" y="89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89"/>
                  </a:lnTo>
                  <a:lnTo>
                    <a:pt x="0" y="89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ACAC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67" name="Freeform 298">
              <a:extLst>
                <a:ext uri="{FF2B5EF4-FFF2-40B4-BE49-F238E27FC236}">
                  <a16:creationId xmlns:a16="http://schemas.microsoft.com/office/drawing/2014/main" id="{C7307D13-3C19-0A4B-817E-F61BDF93ED0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20"/>
              <a:ext cx="777" cy="87"/>
            </a:xfrm>
            <a:custGeom>
              <a:avLst/>
              <a:gdLst>
                <a:gd name="T0" fmla="*/ 0 w 777"/>
                <a:gd name="T1" fmla="*/ 0 h 87"/>
                <a:gd name="T2" fmla="*/ 777 w 777"/>
                <a:gd name="T3" fmla="*/ 0 h 87"/>
                <a:gd name="T4" fmla="*/ 777 w 777"/>
                <a:gd name="T5" fmla="*/ 87 h 87"/>
                <a:gd name="T6" fmla="*/ 0 w 777"/>
                <a:gd name="T7" fmla="*/ 87 h 87"/>
                <a:gd name="T8" fmla="*/ 0 w 777"/>
                <a:gd name="T9" fmla="*/ 0 h 87"/>
                <a:gd name="T10" fmla="*/ 0 w 777"/>
                <a:gd name="T11" fmla="*/ 2 h 87"/>
                <a:gd name="T12" fmla="*/ 777 w 777"/>
                <a:gd name="T13" fmla="*/ 2 h 87"/>
                <a:gd name="T14" fmla="*/ 777 w 777"/>
                <a:gd name="T15" fmla="*/ 87 h 87"/>
                <a:gd name="T16" fmla="*/ 0 w 777"/>
                <a:gd name="T17" fmla="*/ 87 h 87"/>
                <a:gd name="T18" fmla="*/ 0 w 777"/>
                <a:gd name="T19" fmla="*/ 2 h 8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87">
                  <a:moveTo>
                    <a:pt x="0" y="0"/>
                  </a:moveTo>
                  <a:lnTo>
                    <a:pt x="777" y="0"/>
                  </a:lnTo>
                  <a:lnTo>
                    <a:pt x="777" y="87"/>
                  </a:lnTo>
                  <a:lnTo>
                    <a:pt x="0" y="87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87"/>
                  </a:lnTo>
                  <a:lnTo>
                    <a:pt x="0" y="87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AEAE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68" name="Freeform 299">
              <a:extLst>
                <a:ext uri="{FF2B5EF4-FFF2-40B4-BE49-F238E27FC236}">
                  <a16:creationId xmlns:a16="http://schemas.microsoft.com/office/drawing/2014/main" id="{3AEC9F0D-4826-6049-B14F-69396FF428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22"/>
              <a:ext cx="777" cy="85"/>
            </a:xfrm>
            <a:custGeom>
              <a:avLst/>
              <a:gdLst>
                <a:gd name="T0" fmla="*/ 0 w 777"/>
                <a:gd name="T1" fmla="*/ 0 h 85"/>
                <a:gd name="T2" fmla="*/ 777 w 777"/>
                <a:gd name="T3" fmla="*/ 0 h 85"/>
                <a:gd name="T4" fmla="*/ 777 w 777"/>
                <a:gd name="T5" fmla="*/ 85 h 85"/>
                <a:gd name="T6" fmla="*/ 0 w 777"/>
                <a:gd name="T7" fmla="*/ 85 h 85"/>
                <a:gd name="T8" fmla="*/ 0 w 777"/>
                <a:gd name="T9" fmla="*/ 0 h 85"/>
                <a:gd name="T10" fmla="*/ 0 w 777"/>
                <a:gd name="T11" fmla="*/ 2 h 85"/>
                <a:gd name="T12" fmla="*/ 777 w 777"/>
                <a:gd name="T13" fmla="*/ 2 h 85"/>
                <a:gd name="T14" fmla="*/ 777 w 777"/>
                <a:gd name="T15" fmla="*/ 85 h 85"/>
                <a:gd name="T16" fmla="*/ 0 w 777"/>
                <a:gd name="T17" fmla="*/ 85 h 85"/>
                <a:gd name="T18" fmla="*/ 0 w 777"/>
                <a:gd name="T19" fmla="*/ 2 h 8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85">
                  <a:moveTo>
                    <a:pt x="0" y="0"/>
                  </a:moveTo>
                  <a:lnTo>
                    <a:pt x="777" y="0"/>
                  </a:lnTo>
                  <a:lnTo>
                    <a:pt x="777" y="85"/>
                  </a:lnTo>
                  <a:lnTo>
                    <a:pt x="0" y="85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85"/>
                  </a:lnTo>
                  <a:lnTo>
                    <a:pt x="0" y="85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69" name="Freeform 300">
              <a:extLst>
                <a:ext uri="{FF2B5EF4-FFF2-40B4-BE49-F238E27FC236}">
                  <a16:creationId xmlns:a16="http://schemas.microsoft.com/office/drawing/2014/main" id="{70BB023A-AE51-774E-9EEF-CFA5C50C691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24"/>
              <a:ext cx="777" cy="83"/>
            </a:xfrm>
            <a:custGeom>
              <a:avLst/>
              <a:gdLst>
                <a:gd name="T0" fmla="*/ 0 w 777"/>
                <a:gd name="T1" fmla="*/ 0 h 83"/>
                <a:gd name="T2" fmla="*/ 777 w 777"/>
                <a:gd name="T3" fmla="*/ 0 h 83"/>
                <a:gd name="T4" fmla="*/ 777 w 777"/>
                <a:gd name="T5" fmla="*/ 83 h 83"/>
                <a:gd name="T6" fmla="*/ 0 w 777"/>
                <a:gd name="T7" fmla="*/ 83 h 83"/>
                <a:gd name="T8" fmla="*/ 0 w 777"/>
                <a:gd name="T9" fmla="*/ 0 h 83"/>
                <a:gd name="T10" fmla="*/ 0 w 777"/>
                <a:gd name="T11" fmla="*/ 2 h 83"/>
                <a:gd name="T12" fmla="*/ 777 w 777"/>
                <a:gd name="T13" fmla="*/ 2 h 83"/>
                <a:gd name="T14" fmla="*/ 777 w 777"/>
                <a:gd name="T15" fmla="*/ 83 h 83"/>
                <a:gd name="T16" fmla="*/ 0 w 777"/>
                <a:gd name="T17" fmla="*/ 83 h 83"/>
                <a:gd name="T18" fmla="*/ 0 w 777"/>
                <a:gd name="T19" fmla="*/ 2 h 8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83">
                  <a:moveTo>
                    <a:pt x="0" y="0"/>
                  </a:moveTo>
                  <a:lnTo>
                    <a:pt x="777" y="0"/>
                  </a:lnTo>
                  <a:lnTo>
                    <a:pt x="777" y="83"/>
                  </a:lnTo>
                  <a:lnTo>
                    <a:pt x="0" y="83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83"/>
                  </a:lnTo>
                  <a:lnTo>
                    <a:pt x="0" y="83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B0B0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70" name="Freeform 301">
              <a:extLst>
                <a:ext uri="{FF2B5EF4-FFF2-40B4-BE49-F238E27FC236}">
                  <a16:creationId xmlns:a16="http://schemas.microsoft.com/office/drawing/2014/main" id="{553E2AB4-5AF5-FC49-865C-4C97432298B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26"/>
              <a:ext cx="777" cy="81"/>
            </a:xfrm>
            <a:custGeom>
              <a:avLst/>
              <a:gdLst>
                <a:gd name="T0" fmla="*/ 0 w 777"/>
                <a:gd name="T1" fmla="*/ 0 h 81"/>
                <a:gd name="T2" fmla="*/ 777 w 777"/>
                <a:gd name="T3" fmla="*/ 0 h 81"/>
                <a:gd name="T4" fmla="*/ 777 w 777"/>
                <a:gd name="T5" fmla="*/ 81 h 81"/>
                <a:gd name="T6" fmla="*/ 0 w 777"/>
                <a:gd name="T7" fmla="*/ 81 h 81"/>
                <a:gd name="T8" fmla="*/ 0 w 777"/>
                <a:gd name="T9" fmla="*/ 0 h 81"/>
                <a:gd name="T10" fmla="*/ 0 w 777"/>
                <a:gd name="T11" fmla="*/ 3 h 81"/>
                <a:gd name="T12" fmla="*/ 777 w 777"/>
                <a:gd name="T13" fmla="*/ 3 h 81"/>
                <a:gd name="T14" fmla="*/ 777 w 777"/>
                <a:gd name="T15" fmla="*/ 81 h 81"/>
                <a:gd name="T16" fmla="*/ 0 w 777"/>
                <a:gd name="T17" fmla="*/ 81 h 81"/>
                <a:gd name="T18" fmla="*/ 0 w 777"/>
                <a:gd name="T19" fmla="*/ 3 h 8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81">
                  <a:moveTo>
                    <a:pt x="0" y="0"/>
                  </a:moveTo>
                  <a:lnTo>
                    <a:pt x="777" y="0"/>
                  </a:lnTo>
                  <a:lnTo>
                    <a:pt x="777" y="81"/>
                  </a:lnTo>
                  <a:lnTo>
                    <a:pt x="0" y="81"/>
                  </a:lnTo>
                  <a:lnTo>
                    <a:pt x="0" y="0"/>
                  </a:lnTo>
                  <a:close/>
                  <a:moveTo>
                    <a:pt x="0" y="3"/>
                  </a:moveTo>
                  <a:lnTo>
                    <a:pt x="777" y="3"/>
                  </a:lnTo>
                  <a:lnTo>
                    <a:pt x="777" y="81"/>
                  </a:lnTo>
                  <a:lnTo>
                    <a:pt x="0" y="81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71" name="Freeform 302">
              <a:extLst>
                <a:ext uri="{FF2B5EF4-FFF2-40B4-BE49-F238E27FC236}">
                  <a16:creationId xmlns:a16="http://schemas.microsoft.com/office/drawing/2014/main" id="{4E740430-271E-8246-8AAE-B9A505C3407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29"/>
              <a:ext cx="777" cy="78"/>
            </a:xfrm>
            <a:custGeom>
              <a:avLst/>
              <a:gdLst>
                <a:gd name="T0" fmla="*/ 0 w 777"/>
                <a:gd name="T1" fmla="*/ 0 h 78"/>
                <a:gd name="T2" fmla="*/ 777 w 777"/>
                <a:gd name="T3" fmla="*/ 0 h 78"/>
                <a:gd name="T4" fmla="*/ 777 w 777"/>
                <a:gd name="T5" fmla="*/ 78 h 78"/>
                <a:gd name="T6" fmla="*/ 0 w 777"/>
                <a:gd name="T7" fmla="*/ 78 h 78"/>
                <a:gd name="T8" fmla="*/ 0 w 777"/>
                <a:gd name="T9" fmla="*/ 0 h 78"/>
                <a:gd name="T10" fmla="*/ 0 w 777"/>
                <a:gd name="T11" fmla="*/ 2 h 78"/>
                <a:gd name="T12" fmla="*/ 777 w 777"/>
                <a:gd name="T13" fmla="*/ 2 h 78"/>
                <a:gd name="T14" fmla="*/ 777 w 777"/>
                <a:gd name="T15" fmla="*/ 78 h 78"/>
                <a:gd name="T16" fmla="*/ 0 w 777"/>
                <a:gd name="T17" fmla="*/ 78 h 78"/>
                <a:gd name="T18" fmla="*/ 0 w 777"/>
                <a:gd name="T19" fmla="*/ 2 h 7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78">
                  <a:moveTo>
                    <a:pt x="0" y="0"/>
                  </a:moveTo>
                  <a:lnTo>
                    <a:pt x="777" y="0"/>
                  </a:lnTo>
                  <a:lnTo>
                    <a:pt x="777" y="78"/>
                  </a:lnTo>
                  <a:lnTo>
                    <a:pt x="0" y="78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78"/>
                  </a:lnTo>
                  <a:lnTo>
                    <a:pt x="0" y="78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72" name="Freeform 303">
              <a:extLst>
                <a:ext uri="{FF2B5EF4-FFF2-40B4-BE49-F238E27FC236}">
                  <a16:creationId xmlns:a16="http://schemas.microsoft.com/office/drawing/2014/main" id="{9F7574C8-A86B-314C-890A-C22E3AC903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31"/>
              <a:ext cx="777" cy="76"/>
            </a:xfrm>
            <a:custGeom>
              <a:avLst/>
              <a:gdLst>
                <a:gd name="T0" fmla="*/ 0 w 777"/>
                <a:gd name="T1" fmla="*/ 0 h 76"/>
                <a:gd name="T2" fmla="*/ 777 w 777"/>
                <a:gd name="T3" fmla="*/ 0 h 76"/>
                <a:gd name="T4" fmla="*/ 777 w 777"/>
                <a:gd name="T5" fmla="*/ 76 h 76"/>
                <a:gd name="T6" fmla="*/ 0 w 777"/>
                <a:gd name="T7" fmla="*/ 76 h 76"/>
                <a:gd name="T8" fmla="*/ 0 w 777"/>
                <a:gd name="T9" fmla="*/ 0 h 76"/>
                <a:gd name="T10" fmla="*/ 0 w 777"/>
                <a:gd name="T11" fmla="*/ 2 h 76"/>
                <a:gd name="T12" fmla="*/ 777 w 777"/>
                <a:gd name="T13" fmla="*/ 2 h 76"/>
                <a:gd name="T14" fmla="*/ 777 w 777"/>
                <a:gd name="T15" fmla="*/ 76 h 76"/>
                <a:gd name="T16" fmla="*/ 0 w 777"/>
                <a:gd name="T17" fmla="*/ 76 h 76"/>
                <a:gd name="T18" fmla="*/ 0 w 777"/>
                <a:gd name="T19" fmla="*/ 2 h 7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76">
                  <a:moveTo>
                    <a:pt x="0" y="0"/>
                  </a:moveTo>
                  <a:lnTo>
                    <a:pt x="777" y="0"/>
                  </a:lnTo>
                  <a:lnTo>
                    <a:pt x="777" y="76"/>
                  </a:lnTo>
                  <a:lnTo>
                    <a:pt x="0" y="76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76"/>
                  </a:lnTo>
                  <a:lnTo>
                    <a:pt x="0" y="76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73" name="Freeform 304">
              <a:extLst>
                <a:ext uri="{FF2B5EF4-FFF2-40B4-BE49-F238E27FC236}">
                  <a16:creationId xmlns:a16="http://schemas.microsoft.com/office/drawing/2014/main" id="{755435DB-724E-1B46-AAD8-25734F7ADD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33"/>
              <a:ext cx="777" cy="74"/>
            </a:xfrm>
            <a:custGeom>
              <a:avLst/>
              <a:gdLst>
                <a:gd name="T0" fmla="*/ 0 w 777"/>
                <a:gd name="T1" fmla="*/ 0 h 74"/>
                <a:gd name="T2" fmla="*/ 777 w 777"/>
                <a:gd name="T3" fmla="*/ 0 h 74"/>
                <a:gd name="T4" fmla="*/ 777 w 777"/>
                <a:gd name="T5" fmla="*/ 74 h 74"/>
                <a:gd name="T6" fmla="*/ 0 w 777"/>
                <a:gd name="T7" fmla="*/ 74 h 74"/>
                <a:gd name="T8" fmla="*/ 0 w 777"/>
                <a:gd name="T9" fmla="*/ 0 h 74"/>
                <a:gd name="T10" fmla="*/ 0 w 777"/>
                <a:gd name="T11" fmla="*/ 2 h 74"/>
                <a:gd name="T12" fmla="*/ 777 w 777"/>
                <a:gd name="T13" fmla="*/ 2 h 74"/>
                <a:gd name="T14" fmla="*/ 777 w 777"/>
                <a:gd name="T15" fmla="*/ 74 h 74"/>
                <a:gd name="T16" fmla="*/ 0 w 777"/>
                <a:gd name="T17" fmla="*/ 74 h 74"/>
                <a:gd name="T18" fmla="*/ 0 w 777"/>
                <a:gd name="T19" fmla="*/ 2 h 7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74">
                  <a:moveTo>
                    <a:pt x="0" y="0"/>
                  </a:moveTo>
                  <a:lnTo>
                    <a:pt x="777" y="0"/>
                  </a:lnTo>
                  <a:lnTo>
                    <a:pt x="777" y="74"/>
                  </a:lnTo>
                  <a:lnTo>
                    <a:pt x="0" y="74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74"/>
                  </a:lnTo>
                  <a:lnTo>
                    <a:pt x="0" y="7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B6B6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74" name="Freeform 305">
              <a:extLst>
                <a:ext uri="{FF2B5EF4-FFF2-40B4-BE49-F238E27FC236}">
                  <a16:creationId xmlns:a16="http://schemas.microsoft.com/office/drawing/2014/main" id="{5D248164-7A00-BB41-A6E9-45A74B22A4C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35"/>
              <a:ext cx="777" cy="72"/>
            </a:xfrm>
            <a:custGeom>
              <a:avLst/>
              <a:gdLst>
                <a:gd name="T0" fmla="*/ 0 w 777"/>
                <a:gd name="T1" fmla="*/ 0 h 72"/>
                <a:gd name="T2" fmla="*/ 777 w 777"/>
                <a:gd name="T3" fmla="*/ 0 h 72"/>
                <a:gd name="T4" fmla="*/ 777 w 777"/>
                <a:gd name="T5" fmla="*/ 72 h 72"/>
                <a:gd name="T6" fmla="*/ 0 w 777"/>
                <a:gd name="T7" fmla="*/ 72 h 72"/>
                <a:gd name="T8" fmla="*/ 0 w 777"/>
                <a:gd name="T9" fmla="*/ 0 h 72"/>
                <a:gd name="T10" fmla="*/ 0 w 777"/>
                <a:gd name="T11" fmla="*/ 2 h 72"/>
                <a:gd name="T12" fmla="*/ 777 w 777"/>
                <a:gd name="T13" fmla="*/ 2 h 72"/>
                <a:gd name="T14" fmla="*/ 777 w 777"/>
                <a:gd name="T15" fmla="*/ 72 h 72"/>
                <a:gd name="T16" fmla="*/ 0 w 777"/>
                <a:gd name="T17" fmla="*/ 72 h 72"/>
                <a:gd name="T18" fmla="*/ 0 w 777"/>
                <a:gd name="T19" fmla="*/ 2 h 7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72">
                  <a:moveTo>
                    <a:pt x="0" y="0"/>
                  </a:moveTo>
                  <a:lnTo>
                    <a:pt x="777" y="0"/>
                  </a:lnTo>
                  <a:lnTo>
                    <a:pt x="777" y="72"/>
                  </a:lnTo>
                  <a:lnTo>
                    <a:pt x="0" y="72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72"/>
                  </a:lnTo>
                  <a:lnTo>
                    <a:pt x="0" y="7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75" name="Freeform 306">
              <a:extLst>
                <a:ext uri="{FF2B5EF4-FFF2-40B4-BE49-F238E27FC236}">
                  <a16:creationId xmlns:a16="http://schemas.microsoft.com/office/drawing/2014/main" id="{2E51BF37-8505-3F48-A801-7169411BC89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37"/>
              <a:ext cx="777" cy="70"/>
            </a:xfrm>
            <a:custGeom>
              <a:avLst/>
              <a:gdLst>
                <a:gd name="T0" fmla="*/ 0 w 777"/>
                <a:gd name="T1" fmla="*/ 0 h 70"/>
                <a:gd name="T2" fmla="*/ 777 w 777"/>
                <a:gd name="T3" fmla="*/ 0 h 70"/>
                <a:gd name="T4" fmla="*/ 777 w 777"/>
                <a:gd name="T5" fmla="*/ 70 h 70"/>
                <a:gd name="T6" fmla="*/ 0 w 777"/>
                <a:gd name="T7" fmla="*/ 70 h 70"/>
                <a:gd name="T8" fmla="*/ 0 w 777"/>
                <a:gd name="T9" fmla="*/ 0 h 70"/>
                <a:gd name="T10" fmla="*/ 0 w 777"/>
                <a:gd name="T11" fmla="*/ 2 h 70"/>
                <a:gd name="T12" fmla="*/ 777 w 777"/>
                <a:gd name="T13" fmla="*/ 2 h 70"/>
                <a:gd name="T14" fmla="*/ 777 w 777"/>
                <a:gd name="T15" fmla="*/ 70 h 70"/>
                <a:gd name="T16" fmla="*/ 0 w 777"/>
                <a:gd name="T17" fmla="*/ 70 h 70"/>
                <a:gd name="T18" fmla="*/ 0 w 777"/>
                <a:gd name="T19" fmla="*/ 2 h 7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70">
                  <a:moveTo>
                    <a:pt x="0" y="0"/>
                  </a:moveTo>
                  <a:lnTo>
                    <a:pt x="777" y="0"/>
                  </a:lnTo>
                  <a:lnTo>
                    <a:pt x="777" y="70"/>
                  </a:lnTo>
                  <a:lnTo>
                    <a:pt x="0" y="70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70"/>
                  </a:lnTo>
                  <a:lnTo>
                    <a:pt x="0" y="7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B8B8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76" name="Freeform 307">
              <a:extLst>
                <a:ext uri="{FF2B5EF4-FFF2-40B4-BE49-F238E27FC236}">
                  <a16:creationId xmlns:a16="http://schemas.microsoft.com/office/drawing/2014/main" id="{CF974A63-AD05-364D-96CD-D840A8A136C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39"/>
              <a:ext cx="777" cy="68"/>
            </a:xfrm>
            <a:custGeom>
              <a:avLst/>
              <a:gdLst>
                <a:gd name="T0" fmla="*/ 0 w 777"/>
                <a:gd name="T1" fmla="*/ 0 h 68"/>
                <a:gd name="T2" fmla="*/ 777 w 777"/>
                <a:gd name="T3" fmla="*/ 0 h 68"/>
                <a:gd name="T4" fmla="*/ 777 w 777"/>
                <a:gd name="T5" fmla="*/ 68 h 68"/>
                <a:gd name="T6" fmla="*/ 0 w 777"/>
                <a:gd name="T7" fmla="*/ 68 h 68"/>
                <a:gd name="T8" fmla="*/ 0 w 777"/>
                <a:gd name="T9" fmla="*/ 0 h 68"/>
                <a:gd name="T10" fmla="*/ 0 w 777"/>
                <a:gd name="T11" fmla="*/ 2 h 68"/>
                <a:gd name="T12" fmla="*/ 777 w 777"/>
                <a:gd name="T13" fmla="*/ 2 h 68"/>
                <a:gd name="T14" fmla="*/ 777 w 777"/>
                <a:gd name="T15" fmla="*/ 68 h 68"/>
                <a:gd name="T16" fmla="*/ 0 w 777"/>
                <a:gd name="T17" fmla="*/ 68 h 68"/>
                <a:gd name="T18" fmla="*/ 0 w 777"/>
                <a:gd name="T19" fmla="*/ 2 h 6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68">
                  <a:moveTo>
                    <a:pt x="0" y="0"/>
                  </a:moveTo>
                  <a:lnTo>
                    <a:pt x="777" y="0"/>
                  </a:lnTo>
                  <a:lnTo>
                    <a:pt x="777" y="68"/>
                  </a:lnTo>
                  <a:lnTo>
                    <a:pt x="0" y="68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68"/>
                  </a:lnTo>
                  <a:lnTo>
                    <a:pt x="0" y="68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BABA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77" name="Freeform 308">
              <a:extLst>
                <a:ext uri="{FF2B5EF4-FFF2-40B4-BE49-F238E27FC236}">
                  <a16:creationId xmlns:a16="http://schemas.microsoft.com/office/drawing/2014/main" id="{62FDCA34-8C1C-3F40-AFE9-95DABFD2742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41"/>
              <a:ext cx="777" cy="66"/>
            </a:xfrm>
            <a:custGeom>
              <a:avLst/>
              <a:gdLst>
                <a:gd name="T0" fmla="*/ 0 w 777"/>
                <a:gd name="T1" fmla="*/ 0 h 66"/>
                <a:gd name="T2" fmla="*/ 777 w 777"/>
                <a:gd name="T3" fmla="*/ 0 h 66"/>
                <a:gd name="T4" fmla="*/ 777 w 777"/>
                <a:gd name="T5" fmla="*/ 66 h 66"/>
                <a:gd name="T6" fmla="*/ 0 w 777"/>
                <a:gd name="T7" fmla="*/ 66 h 66"/>
                <a:gd name="T8" fmla="*/ 0 w 777"/>
                <a:gd name="T9" fmla="*/ 0 h 66"/>
                <a:gd name="T10" fmla="*/ 0 w 777"/>
                <a:gd name="T11" fmla="*/ 2 h 66"/>
                <a:gd name="T12" fmla="*/ 777 w 777"/>
                <a:gd name="T13" fmla="*/ 2 h 66"/>
                <a:gd name="T14" fmla="*/ 777 w 777"/>
                <a:gd name="T15" fmla="*/ 66 h 66"/>
                <a:gd name="T16" fmla="*/ 0 w 777"/>
                <a:gd name="T17" fmla="*/ 66 h 66"/>
                <a:gd name="T18" fmla="*/ 0 w 777"/>
                <a:gd name="T19" fmla="*/ 2 h 6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66">
                  <a:moveTo>
                    <a:pt x="0" y="0"/>
                  </a:moveTo>
                  <a:lnTo>
                    <a:pt x="777" y="0"/>
                  </a:lnTo>
                  <a:lnTo>
                    <a:pt x="777" y="66"/>
                  </a:lnTo>
                  <a:lnTo>
                    <a:pt x="0" y="66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66"/>
                  </a:lnTo>
                  <a:lnTo>
                    <a:pt x="0" y="66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BBBB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78" name="Freeform 309">
              <a:extLst>
                <a:ext uri="{FF2B5EF4-FFF2-40B4-BE49-F238E27FC236}">
                  <a16:creationId xmlns:a16="http://schemas.microsoft.com/office/drawing/2014/main" id="{D5E93CB7-1A3C-E44A-A270-D63D1FE099C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43"/>
              <a:ext cx="777" cy="64"/>
            </a:xfrm>
            <a:custGeom>
              <a:avLst/>
              <a:gdLst>
                <a:gd name="T0" fmla="*/ 0 w 777"/>
                <a:gd name="T1" fmla="*/ 0 h 64"/>
                <a:gd name="T2" fmla="*/ 777 w 777"/>
                <a:gd name="T3" fmla="*/ 0 h 64"/>
                <a:gd name="T4" fmla="*/ 777 w 777"/>
                <a:gd name="T5" fmla="*/ 64 h 64"/>
                <a:gd name="T6" fmla="*/ 0 w 777"/>
                <a:gd name="T7" fmla="*/ 64 h 64"/>
                <a:gd name="T8" fmla="*/ 0 w 777"/>
                <a:gd name="T9" fmla="*/ 0 h 64"/>
                <a:gd name="T10" fmla="*/ 0 w 777"/>
                <a:gd name="T11" fmla="*/ 2 h 64"/>
                <a:gd name="T12" fmla="*/ 777 w 777"/>
                <a:gd name="T13" fmla="*/ 2 h 64"/>
                <a:gd name="T14" fmla="*/ 777 w 777"/>
                <a:gd name="T15" fmla="*/ 64 h 64"/>
                <a:gd name="T16" fmla="*/ 0 w 777"/>
                <a:gd name="T17" fmla="*/ 64 h 64"/>
                <a:gd name="T18" fmla="*/ 0 w 777"/>
                <a:gd name="T19" fmla="*/ 2 h 6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64">
                  <a:moveTo>
                    <a:pt x="0" y="0"/>
                  </a:moveTo>
                  <a:lnTo>
                    <a:pt x="777" y="0"/>
                  </a:lnTo>
                  <a:lnTo>
                    <a:pt x="777" y="64"/>
                  </a:lnTo>
                  <a:lnTo>
                    <a:pt x="0" y="64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64"/>
                  </a:lnTo>
                  <a:lnTo>
                    <a:pt x="0" y="6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79" name="Freeform 310">
              <a:extLst>
                <a:ext uri="{FF2B5EF4-FFF2-40B4-BE49-F238E27FC236}">
                  <a16:creationId xmlns:a16="http://schemas.microsoft.com/office/drawing/2014/main" id="{110CD5D3-13B6-724E-A7E6-FE0BCAA49F4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45"/>
              <a:ext cx="777" cy="62"/>
            </a:xfrm>
            <a:custGeom>
              <a:avLst/>
              <a:gdLst>
                <a:gd name="T0" fmla="*/ 0 w 777"/>
                <a:gd name="T1" fmla="*/ 0 h 62"/>
                <a:gd name="T2" fmla="*/ 777 w 777"/>
                <a:gd name="T3" fmla="*/ 0 h 62"/>
                <a:gd name="T4" fmla="*/ 777 w 777"/>
                <a:gd name="T5" fmla="*/ 62 h 62"/>
                <a:gd name="T6" fmla="*/ 0 w 777"/>
                <a:gd name="T7" fmla="*/ 62 h 62"/>
                <a:gd name="T8" fmla="*/ 0 w 777"/>
                <a:gd name="T9" fmla="*/ 0 h 62"/>
                <a:gd name="T10" fmla="*/ 0 w 777"/>
                <a:gd name="T11" fmla="*/ 3 h 62"/>
                <a:gd name="T12" fmla="*/ 777 w 777"/>
                <a:gd name="T13" fmla="*/ 3 h 62"/>
                <a:gd name="T14" fmla="*/ 777 w 777"/>
                <a:gd name="T15" fmla="*/ 62 h 62"/>
                <a:gd name="T16" fmla="*/ 0 w 777"/>
                <a:gd name="T17" fmla="*/ 62 h 62"/>
                <a:gd name="T18" fmla="*/ 0 w 777"/>
                <a:gd name="T19" fmla="*/ 3 h 6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62">
                  <a:moveTo>
                    <a:pt x="0" y="0"/>
                  </a:moveTo>
                  <a:lnTo>
                    <a:pt x="777" y="0"/>
                  </a:lnTo>
                  <a:lnTo>
                    <a:pt x="777" y="62"/>
                  </a:lnTo>
                  <a:lnTo>
                    <a:pt x="0" y="62"/>
                  </a:lnTo>
                  <a:lnTo>
                    <a:pt x="0" y="0"/>
                  </a:lnTo>
                  <a:close/>
                  <a:moveTo>
                    <a:pt x="0" y="3"/>
                  </a:moveTo>
                  <a:lnTo>
                    <a:pt x="777" y="3"/>
                  </a:lnTo>
                  <a:lnTo>
                    <a:pt x="777" y="62"/>
                  </a:lnTo>
                  <a:lnTo>
                    <a:pt x="0" y="62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BEBE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80" name="Freeform 311">
              <a:extLst>
                <a:ext uri="{FF2B5EF4-FFF2-40B4-BE49-F238E27FC236}">
                  <a16:creationId xmlns:a16="http://schemas.microsoft.com/office/drawing/2014/main" id="{AAE6218E-0105-E548-AA3E-4613C79DFF4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48"/>
              <a:ext cx="777" cy="59"/>
            </a:xfrm>
            <a:custGeom>
              <a:avLst/>
              <a:gdLst>
                <a:gd name="T0" fmla="*/ 0 w 777"/>
                <a:gd name="T1" fmla="*/ 0 h 59"/>
                <a:gd name="T2" fmla="*/ 777 w 777"/>
                <a:gd name="T3" fmla="*/ 0 h 59"/>
                <a:gd name="T4" fmla="*/ 777 w 777"/>
                <a:gd name="T5" fmla="*/ 59 h 59"/>
                <a:gd name="T6" fmla="*/ 0 w 777"/>
                <a:gd name="T7" fmla="*/ 59 h 59"/>
                <a:gd name="T8" fmla="*/ 0 w 777"/>
                <a:gd name="T9" fmla="*/ 0 h 59"/>
                <a:gd name="T10" fmla="*/ 0 w 777"/>
                <a:gd name="T11" fmla="*/ 2 h 59"/>
                <a:gd name="T12" fmla="*/ 777 w 777"/>
                <a:gd name="T13" fmla="*/ 2 h 59"/>
                <a:gd name="T14" fmla="*/ 777 w 777"/>
                <a:gd name="T15" fmla="*/ 59 h 59"/>
                <a:gd name="T16" fmla="*/ 0 w 777"/>
                <a:gd name="T17" fmla="*/ 59 h 59"/>
                <a:gd name="T18" fmla="*/ 0 w 777"/>
                <a:gd name="T19" fmla="*/ 2 h 5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59">
                  <a:moveTo>
                    <a:pt x="0" y="0"/>
                  </a:moveTo>
                  <a:lnTo>
                    <a:pt x="777" y="0"/>
                  </a:lnTo>
                  <a:lnTo>
                    <a:pt x="777" y="59"/>
                  </a:lnTo>
                  <a:lnTo>
                    <a:pt x="0" y="59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59"/>
                  </a:lnTo>
                  <a:lnTo>
                    <a:pt x="0" y="59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81" name="Freeform 312">
              <a:extLst>
                <a:ext uri="{FF2B5EF4-FFF2-40B4-BE49-F238E27FC236}">
                  <a16:creationId xmlns:a16="http://schemas.microsoft.com/office/drawing/2014/main" id="{C1A6D551-B15B-8241-90E6-9DF1FED713A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50"/>
              <a:ext cx="777" cy="57"/>
            </a:xfrm>
            <a:custGeom>
              <a:avLst/>
              <a:gdLst>
                <a:gd name="T0" fmla="*/ 0 w 777"/>
                <a:gd name="T1" fmla="*/ 0 h 57"/>
                <a:gd name="T2" fmla="*/ 777 w 777"/>
                <a:gd name="T3" fmla="*/ 0 h 57"/>
                <a:gd name="T4" fmla="*/ 777 w 777"/>
                <a:gd name="T5" fmla="*/ 57 h 57"/>
                <a:gd name="T6" fmla="*/ 0 w 777"/>
                <a:gd name="T7" fmla="*/ 57 h 57"/>
                <a:gd name="T8" fmla="*/ 0 w 777"/>
                <a:gd name="T9" fmla="*/ 0 h 57"/>
                <a:gd name="T10" fmla="*/ 0 w 777"/>
                <a:gd name="T11" fmla="*/ 2 h 57"/>
                <a:gd name="T12" fmla="*/ 777 w 777"/>
                <a:gd name="T13" fmla="*/ 2 h 57"/>
                <a:gd name="T14" fmla="*/ 777 w 777"/>
                <a:gd name="T15" fmla="*/ 57 h 57"/>
                <a:gd name="T16" fmla="*/ 0 w 777"/>
                <a:gd name="T17" fmla="*/ 57 h 57"/>
                <a:gd name="T18" fmla="*/ 0 w 777"/>
                <a:gd name="T19" fmla="*/ 2 h 5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57">
                  <a:moveTo>
                    <a:pt x="0" y="0"/>
                  </a:moveTo>
                  <a:lnTo>
                    <a:pt x="777" y="0"/>
                  </a:lnTo>
                  <a:lnTo>
                    <a:pt x="777" y="57"/>
                  </a:lnTo>
                  <a:lnTo>
                    <a:pt x="0" y="57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57"/>
                  </a:lnTo>
                  <a:lnTo>
                    <a:pt x="0" y="57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82" name="Freeform 313">
              <a:extLst>
                <a:ext uri="{FF2B5EF4-FFF2-40B4-BE49-F238E27FC236}">
                  <a16:creationId xmlns:a16="http://schemas.microsoft.com/office/drawing/2014/main" id="{11B69705-6E1F-E84E-8959-C88E3961C9A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52"/>
              <a:ext cx="777" cy="55"/>
            </a:xfrm>
            <a:custGeom>
              <a:avLst/>
              <a:gdLst>
                <a:gd name="T0" fmla="*/ 0 w 777"/>
                <a:gd name="T1" fmla="*/ 0 h 55"/>
                <a:gd name="T2" fmla="*/ 777 w 777"/>
                <a:gd name="T3" fmla="*/ 0 h 55"/>
                <a:gd name="T4" fmla="*/ 777 w 777"/>
                <a:gd name="T5" fmla="*/ 55 h 55"/>
                <a:gd name="T6" fmla="*/ 0 w 777"/>
                <a:gd name="T7" fmla="*/ 55 h 55"/>
                <a:gd name="T8" fmla="*/ 0 w 777"/>
                <a:gd name="T9" fmla="*/ 0 h 55"/>
                <a:gd name="T10" fmla="*/ 0 w 777"/>
                <a:gd name="T11" fmla="*/ 2 h 55"/>
                <a:gd name="T12" fmla="*/ 777 w 777"/>
                <a:gd name="T13" fmla="*/ 2 h 55"/>
                <a:gd name="T14" fmla="*/ 777 w 777"/>
                <a:gd name="T15" fmla="*/ 55 h 55"/>
                <a:gd name="T16" fmla="*/ 0 w 777"/>
                <a:gd name="T17" fmla="*/ 55 h 55"/>
                <a:gd name="T18" fmla="*/ 0 w 777"/>
                <a:gd name="T19" fmla="*/ 2 h 5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55">
                  <a:moveTo>
                    <a:pt x="0" y="0"/>
                  </a:moveTo>
                  <a:lnTo>
                    <a:pt x="777" y="0"/>
                  </a:lnTo>
                  <a:lnTo>
                    <a:pt x="777" y="55"/>
                  </a:lnTo>
                  <a:lnTo>
                    <a:pt x="0" y="55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55"/>
                  </a:lnTo>
                  <a:lnTo>
                    <a:pt x="0" y="55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83" name="Freeform 314">
              <a:extLst>
                <a:ext uri="{FF2B5EF4-FFF2-40B4-BE49-F238E27FC236}">
                  <a16:creationId xmlns:a16="http://schemas.microsoft.com/office/drawing/2014/main" id="{2DE61AA5-AAA8-E944-9B6C-9D610794188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54"/>
              <a:ext cx="777" cy="53"/>
            </a:xfrm>
            <a:custGeom>
              <a:avLst/>
              <a:gdLst>
                <a:gd name="T0" fmla="*/ 0 w 777"/>
                <a:gd name="T1" fmla="*/ 0 h 53"/>
                <a:gd name="T2" fmla="*/ 777 w 777"/>
                <a:gd name="T3" fmla="*/ 0 h 53"/>
                <a:gd name="T4" fmla="*/ 777 w 777"/>
                <a:gd name="T5" fmla="*/ 53 h 53"/>
                <a:gd name="T6" fmla="*/ 0 w 777"/>
                <a:gd name="T7" fmla="*/ 53 h 53"/>
                <a:gd name="T8" fmla="*/ 0 w 777"/>
                <a:gd name="T9" fmla="*/ 0 h 53"/>
                <a:gd name="T10" fmla="*/ 0 w 777"/>
                <a:gd name="T11" fmla="*/ 2 h 53"/>
                <a:gd name="T12" fmla="*/ 777 w 777"/>
                <a:gd name="T13" fmla="*/ 2 h 53"/>
                <a:gd name="T14" fmla="*/ 777 w 777"/>
                <a:gd name="T15" fmla="*/ 53 h 53"/>
                <a:gd name="T16" fmla="*/ 0 w 777"/>
                <a:gd name="T17" fmla="*/ 53 h 53"/>
                <a:gd name="T18" fmla="*/ 0 w 777"/>
                <a:gd name="T19" fmla="*/ 2 h 5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53">
                  <a:moveTo>
                    <a:pt x="0" y="0"/>
                  </a:moveTo>
                  <a:lnTo>
                    <a:pt x="777" y="0"/>
                  </a:lnTo>
                  <a:lnTo>
                    <a:pt x="777" y="53"/>
                  </a:lnTo>
                  <a:lnTo>
                    <a:pt x="0" y="53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53"/>
                  </a:lnTo>
                  <a:lnTo>
                    <a:pt x="0" y="53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C3C3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84" name="Freeform 315">
              <a:extLst>
                <a:ext uri="{FF2B5EF4-FFF2-40B4-BE49-F238E27FC236}">
                  <a16:creationId xmlns:a16="http://schemas.microsoft.com/office/drawing/2014/main" id="{9794CF42-F5C8-1243-8218-2003A453603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56"/>
              <a:ext cx="777" cy="51"/>
            </a:xfrm>
            <a:custGeom>
              <a:avLst/>
              <a:gdLst>
                <a:gd name="T0" fmla="*/ 0 w 777"/>
                <a:gd name="T1" fmla="*/ 0 h 51"/>
                <a:gd name="T2" fmla="*/ 777 w 777"/>
                <a:gd name="T3" fmla="*/ 0 h 51"/>
                <a:gd name="T4" fmla="*/ 777 w 777"/>
                <a:gd name="T5" fmla="*/ 51 h 51"/>
                <a:gd name="T6" fmla="*/ 0 w 777"/>
                <a:gd name="T7" fmla="*/ 51 h 51"/>
                <a:gd name="T8" fmla="*/ 0 w 777"/>
                <a:gd name="T9" fmla="*/ 0 h 51"/>
                <a:gd name="T10" fmla="*/ 0 w 777"/>
                <a:gd name="T11" fmla="*/ 2 h 51"/>
                <a:gd name="T12" fmla="*/ 777 w 777"/>
                <a:gd name="T13" fmla="*/ 2 h 51"/>
                <a:gd name="T14" fmla="*/ 777 w 777"/>
                <a:gd name="T15" fmla="*/ 51 h 51"/>
                <a:gd name="T16" fmla="*/ 0 w 777"/>
                <a:gd name="T17" fmla="*/ 51 h 51"/>
                <a:gd name="T18" fmla="*/ 0 w 777"/>
                <a:gd name="T19" fmla="*/ 2 h 5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51">
                  <a:moveTo>
                    <a:pt x="0" y="0"/>
                  </a:moveTo>
                  <a:lnTo>
                    <a:pt x="777" y="0"/>
                  </a:lnTo>
                  <a:lnTo>
                    <a:pt x="777" y="51"/>
                  </a:lnTo>
                  <a:lnTo>
                    <a:pt x="0" y="51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51"/>
                  </a:lnTo>
                  <a:lnTo>
                    <a:pt x="0" y="51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85" name="Freeform 316">
              <a:extLst>
                <a:ext uri="{FF2B5EF4-FFF2-40B4-BE49-F238E27FC236}">
                  <a16:creationId xmlns:a16="http://schemas.microsoft.com/office/drawing/2014/main" id="{F66D41A5-0879-AB4F-8BA0-B3BC5E978A8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58"/>
              <a:ext cx="777" cy="49"/>
            </a:xfrm>
            <a:custGeom>
              <a:avLst/>
              <a:gdLst>
                <a:gd name="T0" fmla="*/ 0 w 777"/>
                <a:gd name="T1" fmla="*/ 0 h 49"/>
                <a:gd name="T2" fmla="*/ 777 w 777"/>
                <a:gd name="T3" fmla="*/ 0 h 49"/>
                <a:gd name="T4" fmla="*/ 777 w 777"/>
                <a:gd name="T5" fmla="*/ 49 h 49"/>
                <a:gd name="T6" fmla="*/ 0 w 777"/>
                <a:gd name="T7" fmla="*/ 49 h 49"/>
                <a:gd name="T8" fmla="*/ 0 w 777"/>
                <a:gd name="T9" fmla="*/ 0 h 49"/>
                <a:gd name="T10" fmla="*/ 0 w 777"/>
                <a:gd name="T11" fmla="*/ 2 h 49"/>
                <a:gd name="T12" fmla="*/ 777 w 777"/>
                <a:gd name="T13" fmla="*/ 2 h 49"/>
                <a:gd name="T14" fmla="*/ 777 w 777"/>
                <a:gd name="T15" fmla="*/ 49 h 49"/>
                <a:gd name="T16" fmla="*/ 0 w 777"/>
                <a:gd name="T17" fmla="*/ 49 h 49"/>
                <a:gd name="T18" fmla="*/ 0 w 777"/>
                <a:gd name="T19" fmla="*/ 2 h 4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49">
                  <a:moveTo>
                    <a:pt x="0" y="0"/>
                  </a:moveTo>
                  <a:lnTo>
                    <a:pt x="777" y="0"/>
                  </a:lnTo>
                  <a:lnTo>
                    <a:pt x="777" y="49"/>
                  </a:lnTo>
                  <a:lnTo>
                    <a:pt x="0" y="49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49"/>
                  </a:lnTo>
                  <a:lnTo>
                    <a:pt x="0" y="49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C5C5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86" name="Freeform 317">
              <a:extLst>
                <a:ext uri="{FF2B5EF4-FFF2-40B4-BE49-F238E27FC236}">
                  <a16:creationId xmlns:a16="http://schemas.microsoft.com/office/drawing/2014/main" id="{3D03A69F-837D-FF4F-854D-147CEE3E421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60"/>
              <a:ext cx="777" cy="47"/>
            </a:xfrm>
            <a:custGeom>
              <a:avLst/>
              <a:gdLst>
                <a:gd name="T0" fmla="*/ 0 w 777"/>
                <a:gd name="T1" fmla="*/ 0 h 47"/>
                <a:gd name="T2" fmla="*/ 777 w 777"/>
                <a:gd name="T3" fmla="*/ 0 h 47"/>
                <a:gd name="T4" fmla="*/ 777 w 777"/>
                <a:gd name="T5" fmla="*/ 47 h 47"/>
                <a:gd name="T6" fmla="*/ 0 w 777"/>
                <a:gd name="T7" fmla="*/ 47 h 47"/>
                <a:gd name="T8" fmla="*/ 0 w 777"/>
                <a:gd name="T9" fmla="*/ 0 h 47"/>
                <a:gd name="T10" fmla="*/ 0 w 777"/>
                <a:gd name="T11" fmla="*/ 2 h 47"/>
                <a:gd name="T12" fmla="*/ 777 w 777"/>
                <a:gd name="T13" fmla="*/ 2 h 47"/>
                <a:gd name="T14" fmla="*/ 777 w 777"/>
                <a:gd name="T15" fmla="*/ 47 h 47"/>
                <a:gd name="T16" fmla="*/ 0 w 777"/>
                <a:gd name="T17" fmla="*/ 47 h 47"/>
                <a:gd name="T18" fmla="*/ 0 w 777"/>
                <a:gd name="T19" fmla="*/ 2 h 4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47">
                  <a:moveTo>
                    <a:pt x="0" y="0"/>
                  </a:moveTo>
                  <a:lnTo>
                    <a:pt x="777" y="0"/>
                  </a:lnTo>
                  <a:lnTo>
                    <a:pt x="777" y="47"/>
                  </a:lnTo>
                  <a:lnTo>
                    <a:pt x="0" y="47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47"/>
                  </a:lnTo>
                  <a:lnTo>
                    <a:pt x="0" y="47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87" name="Freeform 318">
              <a:extLst>
                <a:ext uri="{FF2B5EF4-FFF2-40B4-BE49-F238E27FC236}">
                  <a16:creationId xmlns:a16="http://schemas.microsoft.com/office/drawing/2014/main" id="{C366E744-F77C-EB42-8CFE-E53542EF009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62"/>
              <a:ext cx="777" cy="45"/>
            </a:xfrm>
            <a:custGeom>
              <a:avLst/>
              <a:gdLst>
                <a:gd name="T0" fmla="*/ 0 w 777"/>
                <a:gd name="T1" fmla="*/ 0 h 45"/>
                <a:gd name="T2" fmla="*/ 777 w 777"/>
                <a:gd name="T3" fmla="*/ 0 h 45"/>
                <a:gd name="T4" fmla="*/ 777 w 777"/>
                <a:gd name="T5" fmla="*/ 45 h 45"/>
                <a:gd name="T6" fmla="*/ 0 w 777"/>
                <a:gd name="T7" fmla="*/ 45 h 45"/>
                <a:gd name="T8" fmla="*/ 0 w 777"/>
                <a:gd name="T9" fmla="*/ 0 h 45"/>
                <a:gd name="T10" fmla="*/ 0 w 777"/>
                <a:gd name="T11" fmla="*/ 2 h 45"/>
                <a:gd name="T12" fmla="*/ 777 w 777"/>
                <a:gd name="T13" fmla="*/ 2 h 45"/>
                <a:gd name="T14" fmla="*/ 777 w 777"/>
                <a:gd name="T15" fmla="*/ 45 h 45"/>
                <a:gd name="T16" fmla="*/ 0 w 777"/>
                <a:gd name="T17" fmla="*/ 45 h 45"/>
                <a:gd name="T18" fmla="*/ 0 w 777"/>
                <a:gd name="T19" fmla="*/ 2 h 4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45">
                  <a:moveTo>
                    <a:pt x="0" y="0"/>
                  </a:moveTo>
                  <a:lnTo>
                    <a:pt x="777" y="0"/>
                  </a:lnTo>
                  <a:lnTo>
                    <a:pt x="777" y="45"/>
                  </a:lnTo>
                  <a:lnTo>
                    <a:pt x="0" y="45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45"/>
                  </a:lnTo>
                  <a:lnTo>
                    <a:pt x="0" y="45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C8C8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88" name="Freeform 319">
              <a:extLst>
                <a:ext uri="{FF2B5EF4-FFF2-40B4-BE49-F238E27FC236}">
                  <a16:creationId xmlns:a16="http://schemas.microsoft.com/office/drawing/2014/main" id="{4AD7407F-B0D7-834D-90F0-9C951F6AD02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64"/>
              <a:ext cx="777" cy="43"/>
            </a:xfrm>
            <a:custGeom>
              <a:avLst/>
              <a:gdLst>
                <a:gd name="T0" fmla="*/ 0 w 777"/>
                <a:gd name="T1" fmla="*/ 0 h 43"/>
                <a:gd name="T2" fmla="*/ 777 w 777"/>
                <a:gd name="T3" fmla="*/ 0 h 43"/>
                <a:gd name="T4" fmla="*/ 777 w 777"/>
                <a:gd name="T5" fmla="*/ 43 h 43"/>
                <a:gd name="T6" fmla="*/ 0 w 777"/>
                <a:gd name="T7" fmla="*/ 43 h 43"/>
                <a:gd name="T8" fmla="*/ 0 w 777"/>
                <a:gd name="T9" fmla="*/ 0 h 43"/>
                <a:gd name="T10" fmla="*/ 0 w 777"/>
                <a:gd name="T11" fmla="*/ 3 h 43"/>
                <a:gd name="T12" fmla="*/ 777 w 777"/>
                <a:gd name="T13" fmla="*/ 3 h 43"/>
                <a:gd name="T14" fmla="*/ 777 w 777"/>
                <a:gd name="T15" fmla="*/ 43 h 43"/>
                <a:gd name="T16" fmla="*/ 0 w 777"/>
                <a:gd name="T17" fmla="*/ 43 h 43"/>
                <a:gd name="T18" fmla="*/ 0 w 777"/>
                <a:gd name="T19" fmla="*/ 3 h 4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43">
                  <a:moveTo>
                    <a:pt x="0" y="0"/>
                  </a:moveTo>
                  <a:lnTo>
                    <a:pt x="777" y="0"/>
                  </a:lnTo>
                  <a:lnTo>
                    <a:pt x="777" y="43"/>
                  </a:lnTo>
                  <a:lnTo>
                    <a:pt x="0" y="43"/>
                  </a:lnTo>
                  <a:lnTo>
                    <a:pt x="0" y="0"/>
                  </a:lnTo>
                  <a:close/>
                  <a:moveTo>
                    <a:pt x="0" y="3"/>
                  </a:moveTo>
                  <a:lnTo>
                    <a:pt x="777" y="3"/>
                  </a:lnTo>
                  <a:lnTo>
                    <a:pt x="777" y="43"/>
                  </a:lnTo>
                  <a:lnTo>
                    <a:pt x="0" y="43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C9C9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89" name="Freeform 320">
              <a:extLst>
                <a:ext uri="{FF2B5EF4-FFF2-40B4-BE49-F238E27FC236}">
                  <a16:creationId xmlns:a16="http://schemas.microsoft.com/office/drawing/2014/main" id="{184AB475-D876-1A45-982B-68412BD0576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67"/>
              <a:ext cx="777" cy="40"/>
            </a:xfrm>
            <a:custGeom>
              <a:avLst/>
              <a:gdLst>
                <a:gd name="T0" fmla="*/ 0 w 777"/>
                <a:gd name="T1" fmla="*/ 0 h 40"/>
                <a:gd name="T2" fmla="*/ 777 w 777"/>
                <a:gd name="T3" fmla="*/ 0 h 40"/>
                <a:gd name="T4" fmla="*/ 777 w 777"/>
                <a:gd name="T5" fmla="*/ 40 h 40"/>
                <a:gd name="T6" fmla="*/ 0 w 777"/>
                <a:gd name="T7" fmla="*/ 40 h 40"/>
                <a:gd name="T8" fmla="*/ 0 w 777"/>
                <a:gd name="T9" fmla="*/ 0 h 40"/>
                <a:gd name="T10" fmla="*/ 0 w 777"/>
                <a:gd name="T11" fmla="*/ 2 h 40"/>
                <a:gd name="T12" fmla="*/ 777 w 777"/>
                <a:gd name="T13" fmla="*/ 2 h 40"/>
                <a:gd name="T14" fmla="*/ 777 w 777"/>
                <a:gd name="T15" fmla="*/ 40 h 40"/>
                <a:gd name="T16" fmla="*/ 0 w 777"/>
                <a:gd name="T17" fmla="*/ 40 h 40"/>
                <a:gd name="T18" fmla="*/ 0 w 777"/>
                <a:gd name="T19" fmla="*/ 2 h 4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40">
                  <a:moveTo>
                    <a:pt x="0" y="0"/>
                  </a:moveTo>
                  <a:lnTo>
                    <a:pt x="777" y="0"/>
                  </a:lnTo>
                  <a:lnTo>
                    <a:pt x="777" y="40"/>
                  </a:lnTo>
                  <a:lnTo>
                    <a:pt x="0" y="40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40"/>
                  </a:lnTo>
                  <a:lnTo>
                    <a:pt x="0" y="4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CBCB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90" name="Freeform 321">
              <a:extLst>
                <a:ext uri="{FF2B5EF4-FFF2-40B4-BE49-F238E27FC236}">
                  <a16:creationId xmlns:a16="http://schemas.microsoft.com/office/drawing/2014/main" id="{B12FC120-971B-0145-AF16-ED592C59B97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69"/>
              <a:ext cx="777" cy="38"/>
            </a:xfrm>
            <a:custGeom>
              <a:avLst/>
              <a:gdLst>
                <a:gd name="T0" fmla="*/ 0 w 777"/>
                <a:gd name="T1" fmla="*/ 0 h 38"/>
                <a:gd name="T2" fmla="*/ 777 w 777"/>
                <a:gd name="T3" fmla="*/ 0 h 38"/>
                <a:gd name="T4" fmla="*/ 777 w 777"/>
                <a:gd name="T5" fmla="*/ 38 h 38"/>
                <a:gd name="T6" fmla="*/ 0 w 777"/>
                <a:gd name="T7" fmla="*/ 38 h 38"/>
                <a:gd name="T8" fmla="*/ 0 w 777"/>
                <a:gd name="T9" fmla="*/ 0 h 38"/>
                <a:gd name="T10" fmla="*/ 0 w 777"/>
                <a:gd name="T11" fmla="*/ 2 h 38"/>
                <a:gd name="T12" fmla="*/ 777 w 777"/>
                <a:gd name="T13" fmla="*/ 2 h 38"/>
                <a:gd name="T14" fmla="*/ 777 w 777"/>
                <a:gd name="T15" fmla="*/ 38 h 38"/>
                <a:gd name="T16" fmla="*/ 0 w 777"/>
                <a:gd name="T17" fmla="*/ 38 h 38"/>
                <a:gd name="T18" fmla="*/ 0 w 777"/>
                <a:gd name="T19" fmla="*/ 2 h 3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38">
                  <a:moveTo>
                    <a:pt x="0" y="0"/>
                  </a:moveTo>
                  <a:lnTo>
                    <a:pt x="777" y="0"/>
                  </a:lnTo>
                  <a:lnTo>
                    <a:pt x="777" y="38"/>
                  </a:lnTo>
                  <a:lnTo>
                    <a:pt x="0" y="38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38"/>
                  </a:lnTo>
                  <a:lnTo>
                    <a:pt x="0" y="38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91" name="Freeform 322">
              <a:extLst>
                <a:ext uri="{FF2B5EF4-FFF2-40B4-BE49-F238E27FC236}">
                  <a16:creationId xmlns:a16="http://schemas.microsoft.com/office/drawing/2014/main" id="{3ECCAE1B-D240-3F4B-9494-F4708EBF8FF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71"/>
              <a:ext cx="777" cy="36"/>
            </a:xfrm>
            <a:custGeom>
              <a:avLst/>
              <a:gdLst>
                <a:gd name="T0" fmla="*/ 0 w 777"/>
                <a:gd name="T1" fmla="*/ 0 h 36"/>
                <a:gd name="T2" fmla="*/ 777 w 777"/>
                <a:gd name="T3" fmla="*/ 0 h 36"/>
                <a:gd name="T4" fmla="*/ 777 w 777"/>
                <a:gd name="T5" fmla="*/ 36 h 36"/>
                <a:gd name="T6" fmla="*/ 0 w 777"/>
                <a:gd name="T7" fmla="*/ 36 h 36"/>
                <a:gd name="T8" fmla="*/ 0 w 777"/>
                <a:gd name="T9" fmla="*/ 0 h 36"/>
                <a:gd name="T10" fmla="*/ 0 w 777"/>
                <a:gd name="T11" fmla="*/ 2 h 36"/>
                <a:gd name="T12" fmla="*/ 777 w 777"/>
                <a:gd name="T13" fmla="*/ 2 h 36"/>
                <a:gd name="T14" fmla="*/ 777 w 777"/>
                <a:gd name="T15" fmla="*/ 36 h 36"/>
                <a:gd name="T16" fmla="*/ 0 w 777"/>
                <a:gd name="T17" fmla="*/ 36 h 36"/>
                <a:gd name="T18" fmla="*/ 0 w 777"/>
                <a:gd name="T19" fmla="*/ 2 h 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36">
                  <a:moveTo>
                    <a:pt x="0" y="0"/>
                  </a:moveTo>
                  <a:lnTo>
                    <a:pt x="777" y="0"/>
                  </a:lnTo>
                  <a:lnTo>
                    <a:pt x="777" y="36"/>
                  </a:lnTo>
                  <a:lnTo>
                    <a:pt x="0" y="36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36"/>
                  </a:lnTo>
                  <a:lnTo>
                    <a:pt x="0" y="36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CDCDC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92" name="Freeform 323">
              <a:extLst>
                <a:ext uri="{FF2B5EF4-FFF2-40B4-BE49-F238E27FC236}">
                  <a16:creationId xmlns:a16="http://schemas.microsoft.com/office/drawing/2014/main" id="{C5DCE54B-C155-E140-BB75-25B74FEC74A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73"/>
              <a:ext cx="777" cy="34"/>
            </a:xfrm>
            <a:custGeom>
              <a:avLst/>
              <a:gdLst>
                <a:gd name="T0" fmla="*/ 0 w 777"/>
                <a:gd name="T1" fmla="*/ 0 h 34"/>
                <a:gd name="T2" fmla="*/ 777 w 777"/>
                <a:gd name="T3" fmla="*/ 0 h 34"/>
                <a:gd name="T4" fmla="*/ 777 w 777"/>
                <a:gd name="T5" fmla="*/ 34 h 34"/>
                <a:gd name="T6" fmla="*/ 0 w 777"/>
                <a:gd name="T7" fmla="*/ 34 h 34"/>
                <a:gd name="T8" fmla="*/ 0 w 777"/>
                <a:gd name="T9" fmla="*/ 0 h 34"/>
                <a:gd name="T10" fmla="*/ 0 w 777"/>
                <a:gd name="T11" fmla="*/ 2 h 34"/>
                <a:gd name="T12" fmla="*/ 777 w 777"/>
                <a:gd name="T13" fmla="*/ 2 h 34"/>
                <a:gd name="T14" fmla="*/ 777 w 777"/>
                <a:gd name="T15" fmla="*/ 34 h 34"/>
                <a:gd name="T16" fmla="*/ 0 w 777"/>
                <a:gd name="T17" fmla="*/ 34 h 34"/>
                <a:gd name="T18" fmla="*/ 0 w 777"/>
                <a:gd name="T19" fmla="*/ 2 h 3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34">
                  <a:moveTo>
                    <a:pt x="0" y="0"/>
                  </a:moveTo>
                  <a:lnTo>
                    <a:pt x="777" y="0"/>
                  </a:lnTo>
                  <a:lnTo>
                    <a:pt x="777" y="34"/>
                  </a:lnTo>
                  <a:lnTo>
                    <a:pt x="0" y="34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34"/>
                  </a:lnTo>
                  <a:lnTo>
                    <a:pt x="0" y="3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CFCF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93" name="Freeform 324">
              <a:extLst>
                <a:ext uri="{FF2B5EF4-FFF2-40B4-BE49-F238E27FC236}">
                  <a16:creationId xmlns:a16="http://schemas.microsoft.com/office/drawing/2014/main" id="{FD7631F8-79A3-964C-A62C-AFFBABA61E0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75"/>
              <a:ext cx="777" cy="32"/>
            </a:xfrm>
            <a:custGeom>
              <a:avLst/>
              <a:gdLst>
                <a:gd name="T0" fmla="*/ 0 w 777"/>
                <a:gd name="T1" fmla="*/ 0 h 32"/>
                <a:gd name="T2" fmla="*/ 777 w 777"/>
                <a:gd name="T3" fmla="*/ 0 h 32"/>
                <a:gd name="T4" fmla="*/ 777 w 777"/>
                <a:gd name="T5" fmla="*/ 32 h 32"/>
                <a:gd name="T6" fmla="*/ 0 w 777"/>
                <a:gd name="T7" fmla="*/ 32 h 32"/>
                <a:gd name="T8" fmla="*/ 0 w 777"/>
                <a:gd name="T9" fmla="*/ 0 h 32"/>
                <a:gd name="T10" fmla="*/ 0 w 777"/>
                <a:gd name="T11" fmla="*/ 2 h 32"/>
                <a:gd name="T12" fmla="*/ 777 w 777"/>
                <a:gd name="T13" fmla="*/ 2 h 32"/>
                <a:gd name="T14" fmla="*/ 777 w 777"/>
                <a:gd name="T15" fmla="*/ 32 h 32"/>
                <a:gd name="T16" fmla="*/ 0 w 777"/>
                <a:gd name="T17" fmla="*/ 32 h 32"/>
                <a:gd name="T18" fmla="*/ 0 w 777"/>
                <a:gd name="T19" fmla="*/ 2 h 3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32">
                  <a:moveTo>
                    <a:pt x="0" y="0"/>
                  </a:moveTo>
                  <a:lnTo>
                    <a:pt x="777" y="0"/>
                  </a:lnTo>
                  <a:lnTo>
                    <a:pt x="777" y="32"/>
                  </a:lnTo>
                  <a:lnTo>
                    <a:pt x="0" y="32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32"/>
                  </a:lnTo>
                  <a:lnTo>
                    <a:pt x="0" y="3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94" name="Freeform 325">
              <a:extLst>
                <a:ext uri="{FF2B5EF4-FFF2-40B4-BE49-F238E27FC236}">
                  <a16:creationId xmlns:a16="http://schemas.microsoft.com/office/drawing/2014/main" id="{9943234F-880A-FF4E-945D-E569BBED26C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77"/>
              <a:ext cx="777" cy="30"/>
            </a:xfrm>
            <a:custGeom>
              <a:avLst/>
              <a:gdLst>
                <a:gd name="T0" fmla="*/ 0 w 777"/>
                <a:gd name="T1" fmla="*/ 0 h 30"/>
                <a:gd name="T2" fmla="*/ 777 w 777"/>
                <a:gd name="T3" fmla="*/ 0 h 30"/>
                <a:gd name="T4" fmla="*/ 777 w 777"/>
                <a:gd name="T5" fmla="*/ 30 h 30"/>
                <a:gd name="T6" fmla="*/ 0 w 777"/>
                <a:gd name="T7" fmla="*/ 30 h 30"/>
                <a:gd name="T8" fmla="*/ 0 w 777"/>
                <a:gd name="T9" fmla="*/ 0 h 30"/>
                <a:gd name="T10" fmla="*/ 0 w 777"/>
                <a:gd name="T11" fmla="*/ 2 h 30"/>
                <a:gd name="T12" fmla="*/ 777 w 777"/>
                <a:gd name="T13" fmla="*/ 2 h 30"/>
                <a:gd name="T14" fmla="*/ 777 w 777"/>
                <a:gd name="T15" fmla="*/ 30 h 30"/>
                <a:gd name="T16" fmla="*/ 0 w 777"/>
                <a:gd name="T17" fmla="*/ 30 h 30"/>
                <a:gd name="T18" fmla="*/ 0 w 777"/>
                <a:gd name="T19" fmla="*/ 2 h 3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30">
                  <a:moveTo>
                    <a:pt x="0" y="0"/>
                  </a:moveTo>
                  <a:lnTo>
                    <a:pt x="777" y="0"/>
                  </a:lnTo>
                  <a:lnTo>
                    <a:pt x="777" y="30"/>
                  </a:lnTo>
                  <a:lnTo>
                    <a:pt x="0" y="30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30"/>
                  </a:lnTo>
                  <a:lnTo>
                    <a:pt x="0" y="3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95" name="Freeform 326">
              <a:extLst>
                <a:ext uri="{FF2B5EF4-FFF2-40B4-BE49-F238E27FC236}">
                  <a16:creationId xmlns:a16="http://schemas.microsoft.com/office/drawing/2014/main" id="{C16A3829-17D0-6544-BA15-CCB8DAC6E49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79"/>
              <a:ext cx="777" cy="28"/>
            </a:xfrm>
            <a:custGeom>
              <a:avLst/>
              <a:gdLst>
                <a:gd name="T0" fmla="*/ 0 w 777"/>
                <a:gd name="T1" fmla="*/ 0 h 28"/>
                <a:gd name="T2" fmla="*/ 777 w 777"/>
                <a:gd name="T3" fmla="*/ 0 h 28"/>
                <a:gd name="T4" fmla="*/ 777 w 777"/>
                <a:gd name="T5" fmla="*/ 28 h 28"/>
                <a:gd name="T6" fmla="*/ 0 w 777"/>
                <a:gd name="T7" fmla="*/ 28 h 28"/>
                <a:gd name="T8" fmla="*/ 0 w 777"/>
                <a:gd name="T9" fmla="*/ 0 h 28"/>
                <a:gd name="T10" fmla="*/ 0 w 777"/>
                <a:gd name="T11" fmla="*/ 2 h 28"/>
                <a:gd name="T12" fmla="*/ 777 w 777"/>
                <a:gd name="T13" fmla="*/ 2 h 28"/>
                <a:gd name="T14" fmla="*/ 777 w 777"/>
                <a:gd name="T15" fmla="*/ 28 h 28"/>
                <a:gd name="T16" fmla="*/ 0 w 777"/>
                <a:gd name="T17" fmla="*/ 28 h 28"/>
                <a:gd name="T18" fmla="*/ 0 w 777"/>
                <a:gd name="T19" fmla="*/ 2 h 2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28">
                  <a:moveTo>
                    <a:pt x="0" y="0"/>
                  </a:moveTo>
                  <a:lnTo>
                    <a:pt x="777" y="0"/>
                  </a:lnTo>
                  <a:lnTo>
                    <a:pt x="777" y="28"/>
                  </a:lnTo>
                  <a:lnTo>
                    <a:pt x="0" y="28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28"/>
                  </a:lnTo>
                  <a:lnTo>
                    <a:pt x="0" y="28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D3D3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96" name="Freeform 327">
              <a:extLst>
                <a:ext uri="{FF2B5EF4-FFF2-40B4-BE49-F238E27FC236}">
                  <a16:creationId xmlns:a16="http://schemas.microsoft.com/office/drawing/2014/main" id="{1DD76573-8419-3D4E-94EC-51048C2DEDA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81"/>
              <a:ext cx="777" cy="26"/>
            </a:xfrm>
            <a:custGeom>
              <a:avLst/>
              <a:gdLst>
                <a:gd name="T0" fmla="*/ 0 w 777"/>
                <a:gd name="T1" fmla="*/ 0 h 26"/>
                <a:gd name="T2" fmla="*/ 777 w 777"/>
                <a:gd name="T3" fmla="*/ 0 h 26"/>
                <a:gd name="T4" fmla="*/ 777 w 777"/>
                <a:gd name="T5" fmla="*/ 26 h 26"/>
                <a:gd name="T6" fmla="*/ 0 w 777"/>
                <a:gd name="T7" fmla="*/ 26 h 26"/>
                <a:gd name="T8" fmla="*/ 0 w 777"/>
                <a:gd name="T9" fmla="*/ 0 h 26"/>
                <a:gd name="T10" fmla="*/ 0 w 777"/>
                <a:gd name="T11" fmla="*/ 2 h 26"/>
                <a:gd name="T12" fmla="*/ 777 w 777"/>
                <a:gd name="T13" fmla="*/ 2 h 26"/>
                <a:gd name="T14" fmla="*/ 777 w 777"/>
                <a:gd name="T15" fmla="*/ 26 h 26"/>
                <a:gd name="T16" fmla="*/ 0 w 777"/>
                <a:gd name="T17" fmla="*/ 26 h 26"/>
                <a:gd name="T18" fmla="*/ 0 w 777"/>
                <a:gd name="T19" fmla="*/ 2 h 2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26">
                  <a:moveTo>
                    <a:pt x="0" y="0"/>
                  </a:moveTo>
                  <a:lnTo>
                    <a:pt x="777" y="0"/>
                  </a:lnTo>
                  <a:lnTo>
                    <a:pt x="777" y="26"/>
                  </a:lnTo>
                  <a:lnTo>
                    <a:pt x="0" y="26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26"/>
                  </a:lnTo>
                  <a:lnTo>
                    <a:pt x="0" y="26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D4D4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97" name="Freeform 328">
              <a:extLst>
                <a:ext uri="{FF2B5EF4-FFF2-40B4-BE49-F238E27FC236}">
                  <a16:creationId xmlns:a16="http://schemas.microsoft.com/office/drawing/2014/main" id="{80DEE471-387D-7549-8608-0CE776C962E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83"/>
              <a:ext cx="777" cy="24"/>
            </a:xfrm>
            <a:custGeom>
              <a:avLst/>
              <a:gdLst>
                <a:gd name="T0" fmla="*/ 0 w 777"/>
                <a:gd name="T1" fmla="*/ 0 h 24"/>
                <a:gd name="T2" fmla="*/ 777 w 777"/>
                <a:gd name="T3" fmla="*/ 0 h 24"/>
                <a:gd name="T4" fmla="*/ 777 w 777"/>
                <a:gd name="T5" fmla="*/ 24 h 24"/>
                <a:gd name="T6" fmla="*/ 0 w 777"/>
                <a:gd name="T7" fmla="*/ 24 h 24"/>
                <a:gd name="T8" fmla="*/ 0 w 777"/>
                <a:gd name="T9" fmla="*/ 0 h 24"/>
                <a:gd name="T10" fmla="*/ 0 w 777"/>
                <a:gd name="T11" fmla="*/ 3 h 24"/>
                <a:gd name="T12" fmla="*/ 777 w 777"/>
                <a:gd name="T13" fmla="*/ 3 h 24"/>
                <a:gd name="T14" fmla="*/ 777 w 777"/>
                <a:gd name="T15" fmla="*/ 24 h 24"/>
                <a:gd name="T16" fmla="*/ 0 w 777"/>
                <a:gd name="T17" fmla="*/ 24 h 24"/>
                <a:gd name="T18" fmla="*/ 0 w 777"/>
                <a:gd name="T19" fmla="*/ 3 h 2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24">
                  <a:moveTo>
                    <a:pt x="0" y="0"/>
                  </a:moveTo>
                  <a:lnTo>
                    <a:pt x="777" y="0"/>
                  </a:lnTo>
                  <a:lnTo>
                    <a:pt x="777" y="24"/>
                  </a:lnTo>
                  <a:lnTo>
                    <a:pt x="0" y="24"/>
                  </a:lnTo>
                  <a:lnTo>
                    <a:pt x="0" y="0"/>
                  </a:lnTo>
                  <a:close/>
                  <a:moveTo>
                    <a:pt x="0" y="3"/>
                  </a:moveTo>
                  <a:lnTo>
                    <a:pt x="777" y="3"/>
                  </a:lnTo>
                  <a:lnTo>
                    <a:pt x="777" y="24"/>
                  </a:lnTo>
                  <a:lnTo>
                    <a:pt x="0" y="24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D5D5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98" name="Freeform 329">
              <a:extLst>
                <a:ext uri="{FF2B5EF4-FFF2-40B4-BE49-F238E27FC236}">
                  <a16:creationId xmlns:a16="http://schemas.microsoft.com/office/drawing/2014/main" id="{FF9266AA-8B23-8F40-ABA8-C2AEF45C56F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86"/>
              <a:ext cx="777" cy="21"/>
            </a:xfrm>
            <a:custGeom>
              <a:avLst/>
              <a:gdLst>
                <a:gd name="T0" fmla="*/ 0 w 777"/>
                <a:gd name="T1" fmla="*/ 0 h 21"/>
                <a:gd name="T2" fmla="*/ 777 w 777"/>
                <a:gd name="T3" fmla="*/ 0 h 21"/>
                <a:gd name="T4" fmla="*/ 777 w 777"/>
                <a:gd name="T5" fmla="*/ 21 h 21"/>
                <a:gd name="T6" fmla="*/ 0 w 777"/>
                <a:gd name="T7" fmla="*/ 21 h 21"/>
                <a:gd name="T8" fmla="*/ 0 w 777"/>
                <a:gd name="T9" fmla="*/ 0 h 21"/>
                <a:gd name="T10" fmla="*/ 0 w 777"/>
                <a:gd name="T11" fmla="*/ 2 h 21"/>
                <a:gd name="T12" fmla="*/ 777 w 777"/>
                <a:gd name="T13" fmla="*/ 2 h 21"/>
                <a:gd name="T14" fmla="*/ 777 w 777"/>
                <a:gd name="T15" fmla="*/ 21 h 21"/>
                <a:gd name="T16" fmla="*/ 0 w 777"/>
                <a:gd name="T17" fmla="*/ 21 h 21"/>
                <a:gd name="T18" fmla="*/ 0 w 777"/>
                <a:gd name="T19" fmla="*/ 2 h 2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21">
                  <a:moveTo>
                    <a:pt x="0" y="0"/>
                  </a:moveTo>
                  <a:lnTo>
                    <a:pt x="777" y="0"/>
                  </a:lnTo>
                  <a:lnTo>
                    <a:pt x="777" y="21"/>
                  </a:lnTo>
                  <a:lnTo>
                    <a:pt x="0" y="21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21"/>
                  </a:lnTo>
                  <a:lnTo>
                    <a:pt x="0" y="21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D7D7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99" name="Freeform 330">
              <a:extLst>
                <a:ext uri="{FF2B5EF4-FFF2-40B4-BE49-F238E27FC236}">
                  <a16:creationId xmlns:a16="http://schemas.microsoft.com/office/drawing/2014/main" id="{7DD986AB-4604-D343-A198-3004FA17268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88"/>
              <a:ext cx="777" cy="19"/>
            </a:xfrm>
            <a:custGeom>
              <a:avLst/>
              <a:gdLst>
                <a:gd name="T0" fmla="*/ 0 w 777"/>
                <a:gd name="T1" fmla="*/ 0 h 19"/>
                <a:gd name="T2" fmla="*/ 777 w 777"/>
                <a:gd name="T3" fmla="*/ 0 h 19"/>
                <a:gd name="T4" fmla="*/ 777 w 777"/>
                <a:gd name="T5" fmla="*/ 19 h 19"/>
                <a:gd name="T6" fmla="*/ 0 w 777"/>
                <a:gd name="T7" fmla="*/ 19 h 19"/>
                <a:gd name="T8" fmla="*/ 0 w 777"/>
                <a:gd name="T9" fmla="*/ 0 h 19"/>
                <a:gd name="T10" fmla="*/ 0 w 777"/>
                <a:gd name="T11" fmla="*/ 2 h 19"/>
                <a:gd name="T12" fmla="*/ 777 w 777"/>
                <a:gd name="T13" fmla="*/ 2 h 19"/>
                <a:gd name="T14" fmla="*/ 777 w 777"/>
                <a:gd name="T15" fmla="*/ 19 h 19"/>
                <a:gd name="T16" fmla="*/ 0 w 777"/>
                <a:gd name="T17" fmla="*/ 19 h 19"/>
                <a:gd name="T18" fmla="*/ 0 w 777"/>
                <a:gd name="T19" fmla="*/ 2 h 1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19">
                  <a:moveTo>
                    <a:pt x="0" y="0"/>
                  </a:moveTo>
                  <a:lnTo>
                    <a:pt x="777" y="0"/>
                  </a:lnTo>
                  <a:lnTo>
                    <a:pt x="777" y="19"/>
                  </a:lnTo>
                  <a:lnTo>
                    <a:pt x="0" y="19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19"/>
                  </a:lnTo>
                  <a:lnTo>
                    <a:pt x="0" y="19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100" name="Freeform 331">
              <a:extLst>
                <a:ext uri="{FF2B5EF4-FFF2-40B4-BE49-F238E27FC236}">
                  <a16:creationId xmlns:a16="http://schemas.microsoft.com/office/drawing/2014/main" id="{C5389A52-4A7E-7546-9A32-592D92D2A6A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90"/>
              <a:ext cx="777" cy="17"/>
            </a:xfrm>
            <a:custGeom>
              <a:avLst/>
              <a:gdLst>
                <a:gd name="T0" fmla="*/ 0 w 777"/>
                <a:gd name="T1" fmla="*/ 0 h 17"/>
                <a:gd name="T2" fmla="*/ 777 w 777"/>
                <a:gd name="T3" fmla="*/ 0 h 17"/>
                <a:gd name="T4" fmla="*/ 777 w 777"/>
                <a:gd name="T5" fmla="*/ 17 h 17"/>
                <a:gd name="T6" fmla="*/ 0 w 777"/>
                <a:gd name="T7" fmla="*/ 17 h 17"/>
                <a:gd name="T8" fmla="*/ 0 w 777"/>
                <a:gd name="T9" fmla="*/ 0 h 17"/>
                <a:gd name="T10" fmla="*/ 0 w 777"/>
                <a:gd name="T11" fmla="*/ 2 h 17"/>
                <a:gd name="T12" fmla="*/ 777 w 777"/>
                <a:gd name="T13" fmla="*/ 2 h 17"/>
                <a:gd name="T14" fmla="*/ 777 w 777"/>
                <a:gd name="T15" fmla="*/ 17 h 17"/>
                <a:gd name="T16" fmla="*/ 0 w 777"/>
                <a:gd name="T17" fmla="*/ 17 h 17"/>
                <a:gd name="T18" fmla="*/ 0 w 777"/>
                <a:gd name="T19" fmla="*/ 2 h 1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17">
                  <a:moveTo>
                    <a:pt x="0" y="0"/>
                  </a:moveTo>
                  <a:lnTo>
                    <a:pt x="777" y="0"/>
                  </a:lnTo>
                  <a:lnTo>
                    <a:pt x="777" y="17"/>
                  </a:lnTo>
                  <a:lnTo>
                    <a:pt x="0" y="17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17"/>
                  </a:lnTo>
                  <a:lnTo>
                    <a:pt x="0" y="17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101" name="Freeform 332">
              <a:extLst>
                <a:ext uri="{FF2B5EF4-FFF2-40B4-BE49-F238E27FC236}">
                  <a16:creationId xmlns:a16="http://schemas.microsoft.com/office/drawing/2014/main" id="{DFBD35F2-F3CB-9F4B-8F0D-DEAEA32A6AD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92"/>
              <a:ext cx="777" cy="15"/>
            </a:xfrm>
            <a:custGeom>
              <a:avLst/>
              <a:gdLst>
                <a:gd name="T0" fmla="*/ 0 w 777"/>
                <a:gd name="T1" fmla="*/ 0 h 15"/>
                <a:gd name="T2" fmla="*/ 777 w 777"/>
                <a:gd name="T3" fmla="*/ 0 h 15"/>
                <a:gd name="T4" fmla="*/ 777 w 777"/>
                <a:gd name="T5" fmla="*/ 15 h 15"/>
                <a:gd name="T6" fmla="*/ 0 w 777"/>
                <a:gd name="T7" fmla="*/ 15 h 15"/>
                <a:gd name="T8" fmla="*/ 0 w 777"/>
                <a:gd name="T9" fmla="*/ 0 h 15"/>
                <a:gd name="T10" fmla="*/ 0 w 777"/>
                <a:gd name="T11" fmla="*/ 2 h 15"/>
                <a:gd name="T12" fmla="*/ 777 w 777"/>
                <a:gd name="T13" fmla="*/ 2 h 15"/>
                <a:gd name="T14" fmla="*/ 777 w 777"/>
                <a:gd name="T15" fmla="*/ 15 h 15"/>
                <a:gd name="T16" fmla="*/ 0 w 777"/>
                <a:gd name="T17" fmla="*/ 15 h 15"/>
                <a:gd name="T18" fmla="*/ 0 w 777"/>
                <a:gd name="T19" fmla="*/ 2 h 1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15">
                  <a:moveTo>
                    <a:pt x="0" y="0"/>
                  </a:moveTo>
                  <a:lnTo>
                    <a:pt x="777" y="0"/>
                  </a:lnTo>
                  <a:lnTo>
                    <a:pt x="777" y="15"/>
                  </a:lnTo>
                  <a:lnTo>
                    <a:pt x="0" y="15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15"/>
                  </a:lnTo>
                  <a:lnTo>
                    <a:pt x="0" y="15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102" name="Freeform 333">
              <a:extLst>
                <a:ext uri="{FF2B5EF4-FFF2-40B4-BE49-F238E27FC236}">
                  <a16:creationId xmlns:a16="http://schemas.microsoft.com/office/drawing/2014/main" id="{2E353606-F90C-9D4D-8C1D-68E8F57DE08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94"/>
              <a:ext cx="777" cy="13"/>
            </a:xfrm>
            <a:custGeom>
              <a:avLst/>
              <a:gdLst>
                <a:gd name="T0" fmla="*/ 0 w 777"/>
                <a:gd name="T1" fmla="*/ 0 h 13"/>
                <a:gd name="T2" fmla="*/ 777 w 777"/>
                <a:gd name="T3" fmla="*/ 0 h 13"/>
                <a:gd name="T4" fmla="*/ 777 w 777"/>
                <a:gd name="T5" fmla="*/ 13 h 13"/>
                <a:gd name="T6" fmla="*/ 0 w 777"/>
                <a:gd name="T7" fmla="*/ 13 h 13"/>
                <a:gd name="T8" fmla="*/ 0 w 777"/>
                <a:gd name="T9" fmla="*/ 0 h 13"/>
                <a:gd name="T10" fmla="*/ 0 w 777"/>
                <a:gd name="T11" fmla="*/ 2 h 13"/>
                <a:gd name="T12" fmla="*/ 777 w 777"/>
                <a:gd name="T13" fmla="*/ 2 h 13"/>
                <a:gd name="T14" fmla="*/ 777 w 777"/>
                <a:gd name="T15" fmla="*/ 13 h 13"/>
                <a:gd name="T16" fmla="*/ 0 w 777"/>
                <a:gd name="T17" fmla="*/ 13 h 13"/>
                <a:gd name="T18" fmla="*/ 0 w 777"/>
                <a:gd name="T19" fmla="*/ 2 h 1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13">
                  <a:moveTo>
                    <a:pt x="0" y="0"/>
                  </a:moveTo>
                  <a:lnTo>
                    <a:pt x="777" y="0"/>
                  </a:lnTo>
                  <a:lnTo>
                    <a:pt x="777" y="13"/>
                  </a:lnTo>
                  <a:lnTo>
                    <a:pt x="0" y="13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13"/>
                  </a:lnTo>
                  <a:lnTo>
                    <a:pt x="0" y="13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103" name="Freeform 334">
              <a:extLst>
                <a:ext uri="{FF2B5EF4-FFF2-40B4-BE49-F238E27FC236}">
                  <a16:creationId xmlns:a16="http://schemas.microsoft.com/office/drawing/2014/main" id="{DCEA9789-DB3A-8D4E-9A55-E51E8B86FB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96"/>
              <a:ext cx="777" cy="11"/>
            </a:xfrm>
            <a:custGeom>
              <a:avLst/>
              <a:gdLst>
                <a:gd name="T0" fmla="*/ 0 w 777"/>
                <a:gd name="T1" fmla="*/ 0 h 11"/>
                <a:gd name="T2" fmla="*/ 777 w 777"/>
                <a:gd name="T3" fmla="*/ 0 h 11"/>
                <a:gd name="T4" fmla="*/ 777 w 777"/>
                <a:gd name="T5" fmla="*/ 11 h 11"/>
                <a:gd name="T6" fmla="*/ 0 w 777"/>
                <a:gd name="T7" fmla="*/ 11 h 11"/>
                <a:gd name="T8" fmla="*/ 0 w 777"/>
                <a:gd name="T9" fmla="*/ 0 h 11"/>
                <a:gd name="T10" fmla="*/ 0 w 777"/>
                <a:gd name="T11" fmla="*/ 2 h 11"/>
                <a:gd name="T12" fmla="*/ 777 w 777"/>
                <a:gd name="T13" fmla="*/ 2 h 11"/>
                <a:gd name="T14" fmla="*/ 777 w 777"/>
                <a:gd name="T15" fmla="*/ 11 h 11"/>
                <a:gd name="T16" fmla="*/ 0 w 777"/>
                <a:gd name="T17" fmla="*/ 11 h 11"/>
                <a:gd name="T18" fmla="*/ 0 w 777"/>
                <a:gd name="T19" fmla="*/ 2 h 1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11">
                  <a:moveTo>
                    <a:pt x="0" y="0"/>
                  </a:moveTo>
                  <a:lnTo>
                    <a:pt x="777" y="0"/>
                  </a:lnTo>
                  <a:lnTo>
                    <a:pt x="777" y="11"/>
                  </a:lnTo>
                  <a:lnTo>
                    <a:pt x="0" y="11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11"/>
                  </a:lnTo>
                  <a:lnTo>
                    <a:pt x="0" y="11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104" name="Freeform 335">
              <a:extLst>
                <a:ext uri="{FF2B5EF4-FFF2-40B4-BE49-F238E27FC236}">
                  <a16:creationId xmlns:a16="http://schemas.microsoft.com/office/drawing/2014/main" id="{981FA838-CECA-F646-8070-DE77A650F1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98"/>
              <a:ext cx="777" cy="9"/>
            </a:xfrm>
            <a:custGeom>
              <a:avLst/>
              <a:gdLst>
                <a:gd name="T0" fmla="*/ 0 w 777"/>
                <a:gd name="T1" fmla="*/ 0 h 9"/>
                <a:gd name="T2" fmla="*/ 777 w 777"/>
                <a:gd name="T3" fmla="*/ 0 h 9"/>
                <a:gd name="T4" fmla="*/ 777 w 777"/>
                <a:gd name="T5" fmla="*/ 9 h 9"/>
                <a:gd name="T6" fmla="*/ 0 w 777"/>
                <a:gd name="T7" fmla="*/ 9 h 9"/>
                <a:gd name="T8" fmla="*/ 0 w 777"/>
                <a:gd name="T9" fmla="*/ 0 h 9"/>
                <a:gd name="T10" fmla="*/ 0 w 777"/>
                <a:gd name="T11" fmla="*/ 2 h 9"/>
                <a:gd name="T12" fmla="*/ 777 w 777"/>
                <a:gd name="T13" fmla="*/ 2 h 9"/>
                <a:gd name="T14" fmla="*/ 777 w 777"/>
                <a:gd name="T15" fmla="*/ 9 h 9"/>
                <a:gd name="T16" fmla="*/ 0 w 777"/>
                <a:gd name="T17" fmla="*/ 9 h 9"/>
                <a:gd name="T18" fmla="*/ 0 w 777"/>
                <a:gd name="T19" fmla="*/ 2 h 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9">
                  <a:moveTo>
                    <a:pt x="0" y="0"/>
                  </a:moveTo>
                  <a:lnTo>
                    <a:pt x="777" y="0"/>
                  </a:lnTo>
                  <a:lnTo>
                    <a:pt x="777" y="9"/>
                  </a:lnTo>
                  <a:lnTo>
                    <a:pt x="0" y="9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9"/>
                  </a:lnTo>
                  <a:lnTo>
                    <a:pt x="0" y="9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105" name="Freeform 336">
              <a:extLst>
                <a:ext uri="{FF2B5EF4-FFF2-40B4-BE49-F238E27FC236}">
                  <a16:creationId xmlns:a16="http://schemas.microsoft.com/office/drawing/2014/main" id="{B7A627C2-219C-5E45-972A-0E78C5D44EC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600"/>
              <a:ext cx="777" cy="7"/>
            </a:xfrm>
            <a:custGeom>
              <a:avLst/>
              <a:gdLst>
                <a:gd name="T0" fmla="*/ 0 w 777"/>
                <a:gd name="T1" fmla="*/ 0 h 7"/>
                <a:gd name="T2" fmla="*/ 777 w 777"/>
                <a:gd name="T3" fmla="*/ 0 h 7"/>
                <a:gd name="T4" fmla="*/ 777 w 777"/>
                <a:gd name="T5" fmla="*/ 7 h 7"/>
                <a:gd name="T6" fmla="*/ 0 w 777"/>
                <a:gd name="T7" fmla="*/ 7 h 7"/>
                <a:gd name="T8" fmla="*/ 0 w 777"/>
                <a:gd name="T9" fmla="*/ 0 h 7"/>
                <a:gd name="T10" fmla="*/ 0 w 777"/>
                <a:gd name="T11" fmla="*/ 2 h 7"/>
                <a:gd name="T12" fmla="*/ 777 w 777"/>
                <a:gd name="T13" fmla="*/ 2 h 7"/>
                <a:gd name="T14" fmla="*/ 777 w 777"/>
                <a:gd name="T15" fmla="*/ 7 h 7"/>
                <a:gd name="T16" fmla="*/ 0 w 777"/>
                <a:gd name="T17" fmla="*/ 7 h 7"/>
                <a:gd name="T18" fmla="*/ 0 w 777"/>
                <a:gd name="T19" fmla="*/ 2 h 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7">
                  <a:moveTo>
                    <a:pt x="0" y="0"/>
                  </a:moveTo>
                  <a:lnTo>
                    <a:pt x="777" y="0"/>
                  </a:lnTo>
                  <a:lnTo>
                    <a:pt x="777" y="7"/>
                  </a:lnTo>
                  <a:lnTo>
                    <a:pt x="0" y="7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7"/>
                  </a:lnTo>
                  <a:lnTo>
                    <a:pt x="0" y="7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106" name="Freeform 337">
              <a:extLst>
                <a:ext uri="{FF2B5EF4-FFF2-40B4-BE49-F238E27FC236}">
                  <a16:creationId xmlns:a16="http://schemas.microsoft.com/office/drawing/2014/main" id="{6E77A7D8-C194-E74F-9323-AACBADCB9DC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602"/>
              <a:ext cx="777" cy="5"/>
            </a:xfrm>
            <a:custGeom>
              <a:avLst/>
              <a:gdLst>
                <a:gd name="T0" fmla="*/ 0 w 777"/>
                <a:gd name="T1" fmla="*/ 0 h 5"/>
                <a:gd name="T2" fmla="*/ 777 w 777"/>
                <a:gd name="T3" fmla="*/ 0 h 5"/>
                <a:gd name="T4" fmla="*/ 777 w 777"/>
                <a:gd name="T5" fmla="*/ 5 h 5"/>
                <a:gd name="T6" fmla="*/ 0 w 777"/>
                <a:gd name="T7" fmla="*/ 5 h 5"/>
                <a:gd name="T8" fmla="*/ 0 w 777"/>
                <a:gd name="T9" fmla="*/ 0 h 5"/>
                <a:gd name="T10" fmla="*/ 0 w 777"/>
                <a:gd name="T11" fmla="*/ 3 h 5"/>
                <a:gd name="T12" fmla="*/ 777 w 777"/>
                <a:gd name="T13" fmla="*/ 3 h 5"/>
                <a:gd name="T14" fmla="*/ 777 w 777"/>
                <a:gd name="T15" fmla="*/ 5 h 5"/>
                <a:gd name="T16" fmla="*/ 0 w 777"/>
                <a:gd name="T17" fmla="*/ 5 h 5"/>
                <a:gd name="T18" fmla="*/ 0 w 777"/>
                <a:gd name="T19" fmla="*/ 3 h 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5">
                  <a:moveTo>
                    <a:pt x="0" y="0"/>
                  </a:moveTo>
                  <a:lnTo>
                    <a:pt x="777" y="0"/>
                  </a:lnTo>
                  <a:lnTo>
                    <a:pt x="777" y="5"/>
                  </a:lnTo>
                  <a:lnTo>
                    <a:pt x="0" y="5"/>
                  </a:lnTo>
                  <a:lnTo>
                    <a:pt x="0" y="0"/>
                  </a:lnTo>
                  <a:close/>
                  <a:moveTo>
                    <a:pt x="0" y="3"/>
                  </a:moveTo>
                  <a:lnTo>
                    <a:pt x="777" y="3"/>
                  </a:lnTo>
                  <a:lnTo>
                    <a:pt x="777" y="5"/>
                  </a:lnTo>
                  <a:lnTo>
                    <a:pt x="0" y="5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E1E1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107" name="Freeform 338">
              <a:extLst>
                <a:ext uri="{FF2B5EF4-FFF2-40B4-BE49-F238E27FC236}">
                  <a16:creationId xmlns:a16="http://schemas.microsoft.com/office/drawing/2014/main" id="{8F07188B-E54C-574D-AD9D-092F282E2ED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605"/>
              <a:ext cx="777" cy="2"/>
            </a:xfrm>
            <a:custGeom>
              <a:avLst/>
              <a:gdLst>
                <a:gd name="T0" fmla="*/ 0 w 777"/>
                <a:gd name="T1" fmla="*/ 0 h 2"/>
                <a:gd name="T2" fmla="*/ 777 w 777"/>
                <a:gd name="T3" fmla="*/ 0 h 2"/>
                <a:gd name="T4" fmla="*/ 777 w 777"/>
                <a:gd name="T5" fmla="*/ 2 h 2"/>
                <a:gd name="T6" fmla="*/ 0 w 777"/>
                <a:gd name="T7" fmla="*/ 2 h 2"/>
                <a:gd name="T8" fmla="*/ 0 w 777"/>
                <a:gd name="T9" fmla="*/ 0 h 2"/>
                <a:gd name="T10" fmla="*/ 0 w 777"/>
                <a:gd name="T11" fmla="*/ 2 h 2"/>
                <a:gd name="T12" fmla="*/ 777 w 777"/>
                <a:gd name="T13" fmla="*/ 2 h 2"/>
                <a:gd name="T14" fmla="*/ 777 w 777"/>
                <a:gd name="T15" fmla="*/ 2 h 2"/>
                <a:gd name="T16" fmla="*/ 0 w 777"/>
                <a:gd name="T17" fmla="*/ 2 h 2"/>
                <a:gd name="T18" fmla="*/ 0 w 777"/>
                <a:gd name="T19" fmla="*/ 2 h 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2">
                  <a:moveTo>
                    <a:pt x="0" y="0"/>
                  </a:moveTo>
                  <a:lnTo>
                    <a:pt x="777" y="0"/>
                  </a:lnTo>
                  <a:lnTo>
                    <a:pt x="777" y="2"/>
                  </a:lnTo>
                  <a:lnTo>
                    <a:pt x="0" y="2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108" name="Freeform 339">
              <a:extLst>
                <a:ext uri="{FF2B5EF4-FFF2-40B4-BE49-F238E27FC236}">
                  <a16:creationId xmlns:a16="http://schemas.microsoft.com/office/drawing/2014/main" id="{05477873-A3A1-4841-9F28-7435F9FCDF64}"/>
                </a:ext>
              </a:extLst>
            </p:cNvPr>
            <p:cNvSpPr>
              <a:spLocks/>
            </p:cNvSpPr>
            <p:nvPr/>
          </p:nvSpPr>
          <p:spPr bwMode="auto">
            <a:xfrm>
              <a:off x="3870" y="2488"/>
              <a:ext cx="111" cy="19"/>
            </a:xfrm>
            <a:custGeom>
              <a:avLst/>
              <a:gdLst>
                <a:gd name="T0" fmla="*/ 10 w 111"/>
                <a:gd name="T1" fmla="*/ 0 h 19"/>
                <a:gd name="T2" fmla="*/ 111 w 111"/>
                <a:gd name="T3" fmla="*/ 0 h 19"/>
                <a:gd name="T4" fmla="*/ 108 w 111"/>
                <a:gd name="T5" fmla="*/ 10 h 19"/>
                <a:gd name="T6" fmla="*/ 101 w 111"/>
                <a:gd name="T7" fmla="*/ 19 h 19"/>
                <a:gd name="T8" fmla="*/ 0 w 111"/>
                <a:gd name="T9" fmla="*/ 19 h 19"/>
                <a:gd name="T10" fmla="*/ 5 w 111"/>
                <a:gd name="T11" fmla="*/ 10 h 19"/>
                <a:gd name="T12" fmla="*/ 10 w 111"/>
                <a:gd name="T13" fmla="*/ 0 h 1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11" h="19">
                  <a:moveTo>
                    <a:pt x="10" y="0"/>
                  </a:moveTo>
                  <a:lnTo>
                    <a:pt x="111" y="0"/>
                  </a:lnTo>
                  <a:lnTo>
                    <a:pt x="108" y="10"/>
                  </a:lnTo>
                  <a:lnTo>
                    <a:pt x="101" y="19"/>
                  </a:lnTo>
                  <a:lnTo>
                    <a:pt x="0" y="19"/>
                  </a:lnTo>
                  <a:lnTo>
                    <a:pt x="5" y="10"/>
                  </a:lnTo>
                  <a:lnTo>
                    <a:pt x="10" y="0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109" name="Freeform 340">
              <a:extLst>
                <a:ext uri="{FF2B5EF4-FFF2-40B4-BE49-F238E27FC236}">
                  <a16:creationId xmlns:a16="http://schemas.microsoft.com/office/drawing/2014/main" id="{4A109FDB-0A2A-8E46-9FC3-1BF2C64A6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9" y="2488"/>
              <a:ext cx="111" cy="19"/>
            </a:xfrm>
            <a:custGeom>
              <a:avLst/>
              <a:gdLst>
                <a:gd name="T0" fmla="*/ 10 w 111"/>
                <a:gd name="T1" fmla="*/ 0 h 19"/>
                <a:gd name="T2" fmla="*/ 111 w 111"/>
                <a:gd name="T3" fmla="*/ 0 h 19"/>
                <a:gd name="T4" fmla="*/ 108 w 111"/>
                <a:gd name="T5" fmla="*/ 10 h 19"/>
                <a:gd name="T6" fmla="*/ 102 w 111"/>
                <a:gd name="T7" fmla="*/ 19 h 19"/>
                <a:gd name="T8" fmla="*/ 0 w 111"/>
                <a:gd name="T9" fmla="*/ 19 h 19"/>
                <a:gd name="T10" fmla="*/ 6 w 111"/>
                <a:gd name="T11" fmla="*/ 10 h 19"/>
                <a:gd name="T12" fmla="*/ 10 w 111"/>
                <a:gd name="T13" fmla="*/ 0 h 1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11" h="19">
                  <a:moveTo>
                    <a:pt x="10" y="0"/>
                  </a:moveTo>
                  <a:lnTo>
                    <a:pt x="111" y="0"/>
                  </a:lnTo>
                  <a:lnTo>
                    <a:pt x="108" y="10"/>
                  </a:lnTo>
                  <a:lnTo>
                    <a:pt x="102" y="19"/>
                  </a:lnTo>
                  <a:lnTo>
                    <a:pt x="0" y="19"/>
                  </a:lnTo>
                  <a:lnTo>
                    <a:pt x="6" y="10"/>
                  </a:lnTo>
                  <a:lnTo>
                    <a:pt x="10" y="0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110" name="Freeform 341">
              <a:extLst>
                <a:ext uri="{FF2B5EF4-FFF2-40B4-BE49-F238E27FC236}">
                  <a16:creationId xmlns:a16="http://schemas.microsoft.com/office/drawing/2014/main" id="{8F2D31DB-D5F3-8749-BA90-1991E7570A06}"/>
                </a:ext>
              </a:extLst>
            </p:cNvPr>
            <p:cNvSpPr>
              <a:spLocks/>
            </p:cNvSpPr>
            <p:nvPr/>
          </p:nvSpPr>
          <p:spPr bwMode="auto">
            <a:xfrm>
              <a:off x="4110" y="2488"/>
              <a:ext cx="111" cy="19"/>
            </a:xfrm>
            <a:custGeom>
              <a:avLst/>
              <a:gdLst>
                <a:gd name="T0" fmla="*/ 10 w 111"/>
                <a:gd name="T1" fmla="*/ 0 h 19"/>
                <a:gd name="T2" fmla="*/ 111 w 111"/>
                <a:gd name="T3" fmla="*/ 0 h 19"/>
                <a:gd name="T4" fmla="*/ 108 w 111"/>
                <a:gd name="T5" fmla="*/ 10 h 19"/>
                <a:gd name="T6" fmla="*/ 103 w 111"/>
                <a:gd name="T7" fmla="*/ 19 h 19"/>
                <a:gd name="T8" fmla="*/ 0 w 111"/>
                <a:gd name="T9" fmla="*/ 19 h 19"/>
                <a:gd name="T10" fmla="*/ 6 w 111"/>
                <a:gd name="T11" fmla="*/ 10 h 19"/>
                <a:gd name="T12" fmla="*/ 10 w 111"/>
                <a:gd name="T13" fmla="*/ 0 h 1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11" h="19">
                  <a:moveTo>
                    <a:pt x="10" y="0"/>
                  </a:moveTo>
                  <a:lnTo>
                    <a:pt x="111" y="0"/>
                  </a:lnTo>
                  <a:lnTo>
                    <a:pt x="108" y="10"/>
                  </a:lnTo>
                  <a:lnTo>
                    <a:pt x="103" y="19"/>
                  </a:lnTo>
                  <a:lnTo>
                    <a:pt x="0" y="19"/>
                  </a:lnTo>
                  <a:lnTo>
                    <a:pt x="6" y="10"/>
                  </a:lnTo>
                  <a:lnTo>
                    <a:pt x="10" y="0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111" name="Freeform 342">
              <a:extLst>
                <a:ext uri="{FF2B5EF4-FFF2-40B4-BE49-F238E27FC236}">
                  <a16:creationId xmlns:a16="http://schemas.microsoft.com/office/drawing/2014/main" id="{F5FD3A92-3254-F14A-A4EA-37FB053D9042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0" y="2488"/>
              <a:ext cx="111" cy="19"/>
            </a:xfrm>
            <a:custGeom>
              <a:avLst/>
              <a:gdLst>
                <a:gd name="T0" fmla="*/ 9 w 111"/>
                <a:gd name="T1" fmla="*/ 0 h 19"/>
                <a:gd name="T2" fmla="*/ 111 w 111"/>
                <a:gd name="T3" fmla="*/ 0 h 19"/>
                <a:gd name="T4" fmla="*/ 107 w 111"/>
                <a:gd name="T5" fmla="*/ 10 h 19"/>
                <a:gd name="T6" fmla="*/ 102 w 111"/>
                <a:gd name="T7" fmla="*/ 19 h 19"/>
                <a:gd name="T8" fmla="*/ 0 w 111"/>
                <a:gd name="T9" fmla="*/ 19 h 19"/>
                <a:gd name="T10" fmla="*/ 6 w 111"/>
                <a:gd name="T11" fmla="*/ 10 h 19"/>
                <a:gd name="T12" fmla="*/ 9 w 111"/>
                <a:gd name="T13" fmla="*/ 0 h 1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11" h="19">
                  <a:moveTo>
                    <a:pt x="9" y="0"/>
                  </a:moveTo>
                  <a:lnTo>
                    <a:pt x="111" y="0"/>
                  </a:lnTo>
                  <a:lnTo>
                    <a:pt x="107" y="10"/>
                  </a:lnTo>
                  <a:lnTo>
                    <a:pt x="102" y="19"/>
                  </a:lnTo>
                  <a:lnTo>
                    <a:pt x="0" y="19"/>
                  </a:lnTo>
                  <a:lnTo>
                    <a:pt x="6" y="10"/>
                  </a:lnTo>
                  <a:lnTo>
                    <a:pt x="9" y="0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112" name="Freeform 343">
              <a:extLst>
                <a:ext uri="{FF2B5EF4-FFF2-40B4-BE49-F238E27FC236}">
                  <a16:creationId xmlns:a16="http://schemas.microsoft.com/office/drawing/2014/main" id="{541A8834-B33B-F549-B68D-A8EF37859A7E}"/>
                </a:ext>
              </a:extLst>
            </p:cNvPr>
            <p:cNvSpPr>
              <a:spLocks/>
            </p:cNvSpPr>
            <p:nvPr/>
          </p:nvSpPr>
          <p:spPr bwMode="auto">
            <a:xfrm>
              <a:off x="4324" y="2516"/>
              <a:ext cx="96" cy="36"/>
            </a:xfrm>
            <a:custGeom>
              <a:avLst/>
              <a:gdLst>
                <a:gd name="T0" fmla="*/ 19 w 96"/>
                <a:gd name="T1" fmla="*/ 0 h 36"/>
                <a:gd name="T2" fmla="*/ 96 w 96"/>
                <a:gd name="T3" fmla="*/ 0 h 36"/>
                <a:gd name="T4" fmla="*/ 92 w 96"/>
                <a:gd name="T5" fmla="*/ 14 h 36"/>
                <a:gd name="T6" fmla="*/ 86 w 96"/>
                <a:gd name="T7" fmla="*/ 25 h 36"/>
                <a:gd name="T8" fmla="*/ 78 w 96"/>
                <a:gd name="T9" fmla="*/ 36 h 36"/>
                <a:gd name="T10" fmla="*/ 0 w 96"/>
                <a:gd name="T11" fmla="*/ 36 h 36"/>
                <a:gd name="T12" fmla="*/ 9 w 96"/>
                <a:gd name="T13" fmla="*/ 25 h 36"/>
                <a:gd name="T14" fmla="*/ 15 w 96"/>
                <a:gd name="T15" fmla="*/ 14 h 36"/>
                <a:gd name="T16" fmla="*/ 19 w 96"/>
                <a:gd name="T17" fmla="*/ 0 h 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96" h="36">
                  <a:moveTo>
                    <a:pt x="19" y="0"/>
                  </a:moveTo>
                  <a:lnTo>
                    <a:pt x="96" y="0"/>
                  </a:lnTo>
                  <a:lnTo>
                    <a:pt x="92" y="14"/>
                  </a:lnTo>
                  <a:lnTo>
                    <a:pt x="86" y="25"/>
                  </a:lnTo>
                  <a:lnTo>
                    <a:pt x="78" y="36"/>
                  </a:lnTo>
                  <a:lnTo>
                    <a:pt x="0" y="36"/>
                  </a:lnTo>
                  <a:lnTo>
                    <a:pt x="9" y="25"/>
                  </a:lnTo>
                  <a:lnTo>
                    <a:pt x="15" y="14"/>
                  </a:lnTo>
                  <a:lnTo>
                    <a:pt x="19" y="0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113" name="Freeform 344">
              <a:extLst>
                <a:ext uri="{FF2B5EF4-FFF2-40B4-BE49-F238E27FC236}">
                  <a16:creationId xmlns:a16="http://schemas.microsoft.com/office/drawing/2014/main" id="{E5030C78-B0D0-854E-B935-953372125A25}"/>
                </a:ext>
              </a:extLst>
            </p:cNvPr>
            <p:cNvSpPr>
              <a:spLocks/>
            </p:cNvSpPr>
            <p:nvPr/>
          </p:nvSpPr>
          <p:spPr bwMode="auto">
            <a:xfrm>
              <a:off x="4372" y="2516"/>
              <a:ext cx="185" cy="91"/>
            </a:xfrm>
            <a:custGeom>
              <a:avLst/>
              <a:gdLst>
                <a:gd name="T0" fmla="*/ 68 w 185"/>
                <a:gd name="T1" fmla="*/ 0 h 91"/>
                <a:gd name="T2" fmla="*/ 185 w 185"/>
                <a:gd name="T3" fmla="*/ 0 h 91"/>
                <a:gd name="T4" fmla="*/ 174 w 185"/>
                <a:gd name="T5" fmla="*/ 26 h 91"/>
                <a:gd name="T6" fmla="*/ 158 w 185"/>
                <a:gd name="T7" fmla="*/ 51 h 91"/>
                <a:gd name="T8" fmla="*/ 139 w 185"/>
                <a:gd name="T9" fmla="*/ 72 h 91"/>
                <a:gd name="T10" fmla="*/ 117 w 185"/>
                <a:gd name="T11" fmla="*/ 91 h 91"/>
                <a:gd name="T12" fmla="*/ 0 w 185"/>
                <a:gd name="T13" fmla="*/ 91 h 91"/>
                <a:gd name="T14" fmla="*/ 21 w 185"/>
                <a:gd name="T15" fmla="*/ 72 h 91"/>
                <a:gd name="T16" fmla="*/ 40 w 185"/>
                <a:gd name="T17" fmla="*/ 50 h 91"/>
                <a:gd name="T18" fmla="*/ 56 w 185"/>
                <a:gd name="T19" fmla="*/ 26 h 91"/>
                <a:gd name="T20" fmla="*/ 68 w 185"/>
                <a:gd name="T21" fmla="*/ 0 h 9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85" h="91">
                  <a:moveTo>
                    <a:pt x="68" y="0"/>
                  </a:moveTo>
                  <a:lnTo>
                    <a:pt x="185" y="0"/>
                  </a:lnTo>
                  <a:lnTo>
                    <a:pt x="174" y="26"/>
                  </a:lnTo>
                  <a:lnTo>
                    <a:pt x="158" y="51"/>
                  </a:lnTo>
                  <a:lnTo>
                    <a:pt x="139" y="72"/>
                  </a:lnTo>
                  <a:lnTo>
                    <a:pt x="117" y="91"/>
                  </a:lnTo>
                  <a:lnTo>
                    <a:pt x="0" y="91"/>
                  </a:lnTo>
                  <a:lnTo>
                    <a:pt x="21" y="72"/>
                  </a:lnTo>
                  <a:lnTo>
                    <a:pt x="40" y="50"/>
                  </a:lnTo>
                  <a:lnTo>
                    <a:pt x="56" y="26"/>
                  </a:lnTo>
                  <a:lnTo>
                    <a:pt x="68" y="0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114" name="Freeform 345">
              <a:extLst>
                <a:ext uri="{FF2B5EF4-FFF2-40B4-BE49-F238E27FC236}">
                  <a16:creationId xmlns:a16="http://schemas.microsoft.com/office/drawing/2014/main" id="{03BDB554-EAE6-154E-9A40-05AF54AE4E8A}"/>
                </a:ext>
              </a:extLst>
            </p:cNvPr>
            <p:cNvSpPr>
              <a:spLocks/>
            </p:cNvSpPr>
            <p:nvPr/>
          </p:nvSpPr>
          <p:spPr bwMode="auto">
            <a:xfrm>
              <a:off x="4273" y="2571"/>
              <a:ext cx="113" cy="36"/>
            </a:xfrm>
            <a:custGeom>
              <a:avLst/>
              <a:gdLst>
                <a:gd name="T0" fmla="*/ 40 w 113"/>
                <a:gd name="T1" fmla="*/ 0 h 36"/>
                <a:gd name="T2" fmla="*/ 113 w 113"/>
                <a:gd name="T3" fmla="*/ 0 h 36"/>
                <a:gd name="T4" fmla="*/ 102 w 113"/>
                <a:gd name="T5" fmla="*/ 14 h 36"/>
                <a:gd name="T6" fmla="*/ 90 w 113"/>
                <a:gd name="T7" fmla="*/ 25 h 36"/>
                <a:gd name="T8" fmla="*/ 76 w 113"/>
                <a:gd name="T9" fmla="*/ 36 h 36"/>
                <a:gd name="T10" fmla="*/ 0 w 113"/>
                <a:gd name="T11" fmla="*/ 36 h 36"/>
                <a:gd name="T12" fmla="*/ 16 w 113"/>
                <a:gd name="T13" fmla="*/ 26 h 36"/>
                <a:gd name="T14" fmla="*/ 28 w 113"/>
                <a:gd name="T15" fmla="*/ 14 h 36"/>
                <a:gd name="T16" fmla="*/ 40 w 113"/>
                <a:gd name="T17" fmla="*/ 0 h 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13" h="36">
                  <a:moveTo>
                    <a:pt x="40" y="0"/>
                  </a:moveTo>
                  <a:lnTo>
                    <a:pt x="113" y="0"/>
                  </a:lnTo>
                  <a:lnTo>
                    <a:pt x="102" y="14"/>
                  </a:lnTo>
                  <a:lnTo>
                    <a:pt x="90" y="25"/>
                  </a:lnTo>
                  <a:lnTo>
                    <a:pt x="76" y="36"/>
                  </a:lnTo>
                  <a:lnTo>
                    <a:pt x="0" y="36"/>
                  </a:lnTo>
                  <a:lnTo>
                    <a:pt x="16" y="26"/>
                  </a:lnTo>
                  <a:lnTo>
                    <a:pt x="28" y="14"/>
                  </a:lnTo>
                  <a:lnTo>
                    <a:pt x="40" y="0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115" name="Freeform 346">
              <a:extLst>
                <a:ext uri="{FF2B5EF4-FFF2-40B4-BE49-F238E27FC236}">
                  <a16:creationId xmlns:a16="http://schemas.microsoft.com/office/drawing/2014/main" id="{D0D23820-AF93-9D4D-88A5-960A98223309}"/>
                </a:ext>
              </a:extLst>
            </p:cNvPr>
            <p:cNvSpPr>
              <a:spLocks/>
            </p:cNvSpPr>
            <p:nvPr/>
          </p:nvSpPr>
          <p:spPr bwMode="auto">
            <a:xfrm>
              <a:off x="3780" y="2516"/>
              <a:ext cx="545" cy="91"/>
            </a:xfrm>
            <a:custGeom>
              <a:avLst/>
              <a:gdLst>
                <a:gd name="T0" fmla="*/ 60 w 545"/>
                <a:gd name="T1" fmla="*/ 0 h 91"/>
                <a:gd name="T2" fmla="*/ 545 w 545"/>
                <a:gd name="T3" fmla="*/ 0 h 91"/>
                <a:gd name="T4" fmla="*/ 536 w 545"/>
                <a:gd name="T5" fmla="*/ 21 h 91"/>
                <a:gd name="T6" fmla="*/ 523 w 545"/>
                <a:gd name="T7" fmla="*/ 41 h 91"/>
                <a:gd name="T8" fmla="*/ 508 w 545"/>
                <a:gd name="T9" fmla="*/ 60 h 91"/>
                <a:gd name="T10" fmla="*/ 491 w 545"/>
                <a:gd name="T11" fmla="*/ 76 h 91"/>
                <a:gd name="T12" fmla="*/ 472 w 545"/>
                <a:gd name="T13" fmla="*/ 91 h 91"/>
                <a:gd name="T14" fmla="*/ 382 w 545"/>
                <a:gd name="T15" fmla="*/ 91 h 91"/>
                <a:gd name="T16" fmla="*/ 396 w 545"/>
                <a:gd name="T17" fmla="*/ 78 h 91"/>
                <a:gd name="T18" fmla="*/ 406 w 545"/>
                <a:gd name="T19" fmla="*/ 63 h 91"/>
                <a:gd name="T20" fmla="*/ 341 w 545"/>
                <a:gd name="T21" fmla="*/ 63 h 91"/>
                <a:gd name="T22" fmla="*/ 330 w 545"/>
                <a:gd name="T23" fmla="*/ 78 h 91"/>
                <a:gd name="T24" fmla="*/ 317 w 545"/>
                <a:gd name="T25" fmla="*/ 91 h 91"/>
                <a:gd name="T26" fmla="*/ 138 w 545"/>
                <a:gd name="T27" fmla="*/ 91 h 91"/>
                <a:gd name="T28" fmla="*/ 152 w 545"/>
                <a:gd name="T29" fmla="*/ 78 h 91"/>
                <a:gd name="T30" fmla="*/ 162 w 545"/>
                <a:gd name="T31" fmla="*/ 63 h 91"/>
                <a:gd name="T32" fmla="*/ 96 w 545"/>
                <a:gd name="T33" fmla="*/ 63 h 91"/>
                <a:gd name="T34" fmla="*/ 86 w 545"/>
                <a:gd name="T35" fmla="*/ 78 h 91"/>
                <a:gd name="T36" fmla="*/ 72 w 545"/>
                <a:gd name="T37" fmla="*/ 91 h 91"/>
                <a:gd name="T38" fmla="*/ 0 w 545"/>
                <a:gd name="T39" fmla="*/ 91 h 91"/>
                <a:gd name="T40" fmla="*/ 19 w 545"/>
                <a:gd name="T41" fmla="*/ 71 h 91"/>
                <a:gd name="T42" fmla="*/ 36 w 545"/>
                <a:gd name="T43" fmla="*/ 50 h 91"/>
                <a:gd name="T44" fmla="*/ 49 w 545"/>
                <a:gd name="T45" fmla="*/ 25 h 91"/>
                <a:gd name="T46" fmla="*/ 60 w 545"/>
                <a:gd name="T47" fmla="*/ 0 h 91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0" t="0" r="r" b="b"/>
              <a:pathLst>
                <a:path w="545" h="91">
                  <a:moveTo>
                    <a:pt x="60" y="0"/>
                  </a:moveTo>
                  <a:lnTo>
                    <a:pt x="545" y="0"/>
                  </a:lnTo>
                  <a:lnTo>
                    <a:pt x="536" y="21"/>
                  </a:lnTo>
                  <a:lnTo>
                    <a:pt x="523" y="41"/>
                  </a:lnTo>
                  <a:lnTo>
                    <a:pt x="508" y="60"/>
                  </a:lnTo>
                  <a:lnTo>
                    <a:pt x="491" y="76"/>
                  </a:lnTo>
                  <a:lnTo>
                    <a:pt x="472" y="91"/>
                  </a:lnTo>
                  <a:lnTo>
                    <a:pt x="382" y="91"/>
                  </a:lnTo>
                  <a:lnTo>
                    <a:pt x="396" y="78"/>
                  </a:lnTo>
                  <a:lnTo>
                    <a:pt x="406" y="63"/>
                  </a:lnTo>
                  <a:lnTo>
                    <a:pt x="341" y="63"/>
                  </a:lnTo>
                  <a:lnTo>
                    <a:pt x="330" y="78"/>
                  </a:lnTo>
                  <a:lnTo>
                    <a:pt x="317" y="91"/>
                  </a:lnTo>
                  <a:lnTo>
                    <a:pt x="138" y="91"/>
                  </a:lnTo>
                  <a:lnTo>
                    <a:pt x="152" y="78"/>
                  </a:lnTo>
                  <a:lnTo>
                    <a:pt x="162" y="63"/>
                  </a:lnTo>
                  <a:lnTo>
                    <a:pt x="96" y="63"/>
                  </a:lnTo>
                  <a:lnTo>
                    <a:pt x="86" y="78"/>
                  </a:lnTo>
                  <a:lnTo>
                    <a:pt x="72" y="91"/>
                  </a:lnTo>
                  <a:lnTo>
                    <a:pt x="0" y="91"/>
                  </a:lnTo>
                  <a:lnTo>
                    <a:pt x="19" y="71"/>
                  </a:lnTo>
                  <a:lnTo>
                    <a:pt x="36" y="50"/>
                  </a:lnTo>
                  <a:lnTo>
                    <a:pt x="49" y="25"/>
                  </a:lnTo>
                  <a:lnTo>
                    <a:pt x="60" y="0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116" name="Rectangle 347">
              <a:extLst>
                <a:ext uri="{FF2B5EF4-FFF2-40B4-BE49-F238E27FC236}">
                  <a16:creationId xmlns:a16="http://schemas.microsoft.com/office/drawing/2014/main" id="{6CEBD959-A2A3-F24A-9260-07FD705E5C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47" y="2686"/>
              <a:ext cx="382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zh-TW" sz="825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Arial" panose="020B0604020202020204" pitchFamily="34" charset="0"/>
                </a:rPr>
                <a:t>Keyboard</a:t>
              </a:r>
              <a:endParaRPr lang="en-US" altLang="zh-TW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endParaRPr>
            </a:p>
          </p:txBody>
        </p:sp>
        <p:sp>
          <p:nvSpPr>
            <p:cNvPr id="33117" name="Freeform 348">
              <a:extLst>
                <a:ext uri="{FF2B5EF4-FFF2-40B4-BE49-F238E27FC236}">
                  <a16:creationId xmlns:a16="http://schemas.microsoft.com/office/drawing/2014/main" id="{A97781B0-32F6-8A49-91BA-FAC72D197CE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1" y="2484"/>
              <a:ext cx="861" cy="316"/>
            </a:xfrm>
            <a:custGeom>
              <a:avLst/>
              <a:gdLst>
                <a:gd name="T0" fmla="*/ 18 w 861"/>
                <a:gd name="T1" fmla="*/ 27 h 316"/>
                <a:gd name="T2" fmla="*/ 59 w 861"/>
                <a:gd name="T3" fmla="*/ 30 h 316"/>
                <a:gd name="T4" fmla="*/ 103 w 861"/>
                <a:gd name="T5" fmla="*/ 29 h 316"/>
                <a:gd name="T6" fmla="*/ 148 w 861"/>
                <a:gd name="T7" fmla="*/ 23 h 316"/>
                <a:gd name="T8" fmla="*/ 194 w 861"/>
                <a:gd name="T9" fmla="*/ 16 h 316"/>
                <a:gd name="T10" fmla="*/ 241 w 861"/>
                <a:gd name="T11" fmla="*/ 10 h 316"/>
                <a:gd name="T12" fmla="*/ 287 w 861"/>
                <a:gd name="T13" fmla="*/ 3 h 316"/>
                <a:gd name="T14" fmla="*/ 331 w 861"/>
                <a:gd name="T15" fmla="*/ 0 h 316"/>
                <a:gd name="T16" fmla="*/ 371 w 861"/>
                <a:gd name="T17" fmla="*/ 1 h 316"/>
                <a:gd name="T18" fmla="*/ 410 w 861"/>
                <a:gd name="T19" fmla="*/ 9 h 316"/>
                <a:gd name="T20" fmla="*/ 455 w 861"/>
                <a:gd name="T21" fmla="*/ 30 h 316"/>
                <a:gd name="T22" fmla="*/ 474 w 861"/>
                <a:gd name="T23" fmla="*/ 47 h 316"/>
                <a:gd name="T24" fmla="*/ 490 w 861"/>
                <a:gd name="T25" fmla="*/ 67 h 316"/>
                <a:gd name="T26" fmla="*/ 504 w 861"/>
                <a:gd name="T27" fmla="*/ 89 h 316"/>
                <a:gd name="T28" fmla="*/ 514 w 861"/>
                <a:gd name="T29" fmla="*/ 114 h 316"/>
                <a:gd name="T30" fmla="*/ 521 w 861"/>
                <a:gd name="T31" fmla="*/ 140 h 316"/>
                <a:gd name="T32" fmla="*/ 524 w 861"/>
                <a:gd name="T33" fmla="*/ 166 h 316"/>
                <a:gd name="T34" fmla="*/ 522 w 861"/>
                <a:gd name="T35" fmla="*/ 192 h 316"/>
                <a:gd name="T36" fmla="*/ 516 w 861"/>
                <a:gd name="T37" fmla="*/ 218 h 316"/>
                <a:gd name="T38" fmla="*/ 507 w 861"/>
                <a:gd name="T39" fmla="*/ 241 h 316"/>
                <a:gd name="T40" fmla="*/ 486 w 861"/>
                <a:gd name="T41" fmla="*/ 271 h 316"/>
                <a:gd name="T42" fmla="*/ 472 w 861"/>
                <a:gd name="T43" fmla="*/ 283 h 316"/>
                <a:gd name="T44" fmla="*/ 455 w 861"/>
                <a:gd name="T45" fmla="*/ 295 h 316"/>
                <a:gd name="T46" fmla="*/ 437 w 861"/>
                <a:gd name="T47" fmla="*/ 303 h 316"/>
                <a:gd name="T48" fmla="*/ 419 w 861"/>
                <a:gd name="T49" fmla="*/ 310 h 316"/>
                <a:gd name="T50" fmla="*/ 403 w 861"/>
                <a:gd name="T51" fmla="*/ 314 h 316"/>
                <a:gd name="T52" fmla="*/ 386 w 861"/>
                <a:gd name="T53" fmla="*/ 316 h 316"/>
                <a:gd name="T54" fmla="*/ 371 w 861"/>
                <a:gd name="T55" fmla="*/ 314 h 316"/>
                <a:gd name="T56" fmla="*/ 359 w 861"/>
                <a:gd name="T57" fmla="*/ 309 h 316"/>
                <a:gd name="T58" fmla="*/ 346 w 861"/>
                <a:gd name="T59" fmla="*/ 297 h 316"/>
                <a:gd name="T60" fmla="*/ 342 w 861"/>
                <a:gd name="T61" fmla="*/ 287 h 316"/>
                <a:gd name="T62" fmla="*/ 339 w 861"/>
                <a:gd name="T63" fmla="*/ 275 h 316"/>
                <a:gd name="T64" fmla="*/ 337 w 861"/>
                <a:gd name="T65" fmla="*/ 262 h 316"/>
                <a:gd name="T66" fmla="*/ 338 w 861"/>
                <a:gd name="T67" fmla="*/ 248 h 316"/>
                <a:gd name="T68" fmla="*/ 340 w 861"/>
                <a:gd name="T69" fmla="*/ 235 h 316"/>
                <a:gd name="T70" fmla="*/ 343 w 861"/>
                <a:gd name="T71" fmla="*/ 220 h 316"/>
                <a:gd name="T72" fmla="*/ 347 w 861"/>
                <a:gd name="T73" fmla="*/ 206 h 316"/>
                <a:gd name="T74" fmla="*/ 354 w 861"/>
                <a:gd name="T75" fmla="*/ 192 h 316"/>
                <a:gd name="T76" fmla="*/ 375 w 861"/>
                <a:gd name="T77" fmla="*/ 161 h 316"/>
                <a:gd name="T78" fmla="*/ 414 w 861"/>
                <a:gd name="T79" fmla="*/ 134 h 316"/>
                <a:gd name="T80" fmla="*/ 463 w 861"/>
                <a:gd name="T81" fmla="*/ 120 h 316"/>
                <a:gd name="T82" fmla="*/ 517 w 861"/>
                <a:gd name="T83" fmla="*/ 115 h 316"/>
                <a:gd name="T84" fmla="*/ 577 w 861"/>
                <a:gd name="T85" fmla="*/ 118 h 316"/>
                <a:gd name="T86" fmla="*/ 638 w 861"/>
                <a:gd name="T87" fmla="*/ 124 h 316"/>
                <a:gd name="T88" fmla="*/ 697 w 861"/>
                <a:gd name="T89" fmla="*/ 129 h 316"/>
                <a:gd name="T90" fmla="*/ 753 w 861"/>
                <a:gd name="T91" fmla="*/ 131 h 316"/>
                <a:gd name="T92" fmla="*/ 804 w 861"/>
                <a:gd name="T93" fmla="*/ 127 h 316"/>
                <a:gd name="T94" fmla="*/ 844 w 861"/>
                <a:gd name="T95" fmla="*/ 112 h 31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861" h="316">
                  <a:moveTo>
                    <a:pt x="0" y="23"/>
                  </a:moveTo>
                  <a:lnTo>
                    <a:pt x="18" y="27"/>
                  </a:lnTo>
                  <a:lnTo>
                    <a:pt x="38" y="30"/>
                  </a:lnTo>
                  <a:lnTo>
                    <a:pt x="59" y="30"/>
                  </a:lnTo>
                  <a:lnTo>
                    <a:pt x="81" y="30"/>
                  </a:lnTo>
                  <a:lnTo>
                    <a:pt x="103" y="29"/>
                  </a:lnTo>
                  <a:lnTo>
                    <a:pt x="125" y="27"/>
                  </a:lnTo>
                  <a:lnTo>
                    <a:pt x="148" y="23"/>
                  </a:lnTo>
                  <a:lnTo>
                    <a:pt x="171" y="20"/>
                  </a:lnTo>
                  <a:lnTo>
                    <a:pt x="194" y="16"/>
                  </a:lnTo>
                  <a:lnTo>
                    <a:pt x="218" y="13"/>
                  </a:lnTo>
                  <a:lnTo>
                    <a:pt x="241" y="10"/>
                  </a:lnTo>
                  <a:lnTo>
                    <a:pt x="264" y="6"/>
                  </a:lnTo>
                  <a:lnTo>
                    <a:pt x="287" y="3"/>
                  </a:lnTo>
                  <a:lnTo>
                    <a:pt x="309" y="1"/>
                  </a:lnTo>
                  <a:lnTo>
                    <a:pt x="331" y="0"/>
                  </a:lnTo>
                  <a:lnTo>
                    <a:pt x="351" y="0"/>
                  </a:lnTo>
                  <a:lnTo>
                    <a:pt x="371" y="1"/>
                  </a:lnTo>
                  <a:lnTo>
                    <a:pt x="391" y="4"/>
                  </a:lnTo>
                  <a:lnTo>
                    <a:pt x="410" y="9"/>
                  </a:lnTo>
                  <a:lnTo>
                    <a:pt x="428" y="15"/>
                  </a:lnTo>
                  <a:lnTo>
                    <a:pt x="455" y="30"/>
                  </a:lnTo>
                  <a:lnTo>
                    <a:pt x="464" y="37"/>
                  </a:lnTo>
                  <a:lnTo>
                    <a:pt x="474" y="47"/>
                  </a:lnTo>
                  <a:lnTo>
                    <a:pt x="482" y="56"/>
                  </a:lnTo>
                  <a:lnTo>
                    <a:pt x="490" y="67"/>
                  </a:lnTo>
                  <a:lnTo>
                    <a:pt x="498" y="77"/>
                  </a:lnTo>
                  <a:lnTo>
                    <a:pt x="504" y="89"/>
                  </a:lnTo>
                  <a:lnTo>
                    <a:pt x="509" y="102"/>
                  </a:lnTo>
                  <a:lnTo>
                    <a:pt x="514" y="114"/>
                  </a:lnTo>
                  <a:lnTo>
                    <a:pt x="517" y="127"/>
                  </a:lnTo>
                  <a:lnTo>
                    <a:pt x="521" y="140"/>
                  </a:lnTo>
                  <a:lnTo>
                    <a:pt x="523" y="153"/>
                  </a:lnTo>
                  <a:lnTo>
                    <a:pt x="524" y="166"/>
                  </a:lnTo>
                  <a:lnTo>
                    <a:pt x="524" y="180"/>
                  </a:lnTo>
                  <a:lnTo>
                    <a:pt x="522" y="192"/>
                  </a:lnTo>
                  <a:lnTo>
                    <a:pt x="520" y="205"/>
                  </a:lnTo>
                  <a:lnTo>
                    <a:pt x="516" y="218"/>
                  </a:lnTo>
                  <a:lnTo>
                    <a:pt x="512" y="229"/>
                  </a:lnTo>
                  <a:lnTo>
                    <a:pt x="507" y="241"/>
                  </a:lnTo>
                  <a:lnTo>
                    <a:pt x="500" y="253"/>
                  </a:lnTo>
                  <a:lnTo>
                    <a:pt x="486" y="271"/>
                  </a:lnTo>
                  <a:lnTo>
                    <a:pt x="479" y="277"/>
                  </a:lnTo>
                  <a:lnTo>
                    <a:pt x="472" y="283"/>
                  </a:lnTo>
                  <a:lnTo>
                    <a:pt x="463" y="289"/>
                  </a:lnTo>
                  <a:lnTo>
                    <a:pt x="455" y="295"/>
                  </a:lnTo>
                  <a:lnTo>
                    <a:pt x="446" y="299"/>
                  </a:lnTo>
                  <a:lnTo>
                    <a:pt x="437" y="303"/>
                  </a:lnTo>
                  <a:lnTo>
                    <a:pt x="429" y="308"/>
                  </a:lnTo>
                  <a:lnTo>
                    <a:pt x="419" y="310"/>
                  </a:lnTo>
                  <a:lnTo>
                    <a:pt x="411" y="313"/>
                  </a:lnTo>
                  <a:lnTo>
                    <a:pt x="403" y="314"/>
                  </a:lnTo>
                  <a:lnTo>
                    <a:pt x="394" y="315"/>
                  </a:lnTo>
                  <a:lnTo>
                    <a:pt x="386" y="316"/>
                  </a:lnTo>
                  <a:lnTo>
                    <a:pt x="379" y="315"/>
                  </a:lnTo>
                  <a:lnTo>
                    <a:pt x="371" y="314"/>
                  </a:lnTo>
                  <a:lnTo>
                    <a:pt x="365" y="312"/>
                  </a:lnTo>
                  <a:lnTo>
                    <a:pt x="359" y="309"/>
                  </a:lnTo>
                  <a:lnTo>
                    <a:pt x="349" y="301"/>
                  </a:lnTo>
                  <a:lnTo>
                    <a:pt x="346" y="297"/>
                  </a:lnTo>
                  <a:lnTo>
                    <a:pt x="344" y="292"/>
                  </a:lnTo>
                  <a:lnTo>
                    <a:pt x="342" y="287"/>
                  </a:lnTo>
                  <a:lnTo>
                    <a:pt x="340" y="281"/>
                  </a:lnTo>
                  <a:lnTo>
                    <a:pt x="339" y="275"/>
                  </a:lnTo>
                  <a:lnTo>
                    <a:pt x="338" y="270"/>
                  </a:lnTo>
                  <a:lnTo>
                    <a:pt x="337" y="262"/>
                  </a:lnTo>
                  <a:lnTo>
                    <a:pt x="337" y="256"/>
                  </a:lnTo>
                  <a:lnTo>
                    <a:pt x="338" y="248"/>
                  </a:lnTo>
                  <a:lnTo>
                    <a:pt x="339" y="242"/>
                  </a:lnTo>
                  <a:lnTo>
                    <a:pt x="340" y="235"/>
                  </a:lnTo>
                  <a:lnTo>
                    <a:pt x="341" y="227"/>
                  </a:lnTo>
                  <a:lnTo>
                    <a:pt x="343" y="220"/>
                  </a:lnTo>
                  <a:lnTo>
                    <a:pt x="345" y="214"/>
                  </a:lnTo>
                  <a:lnTo>
                    <a:pt x="347" y="206"/>
                  </a:lnTo>
                  <a:lnTo>
                    <a:pt x="350" y="200"/>
                  </a:lnTo>
                  <a:lnTo>
                    <a:pt x="354" y="192"/>
                  </a:lnTo>
                  <a:lnTo>
                    <a:pt x="357" y="186"/>
                  </a:lnTo>
                  <a:lnTo>
                    <a:pt x="375" y="161"/>
                  </a:lnTo>
                  <a:lnTo>
                    <a:pt x="393" y="146"/>
                  </a:lnTo>
                  <a:lnTo>
                    <a:pt x="414" y="134"/>
                  </a:lnTo>
                  <a:lnTo>
                    <a:pt x="438" y="126"/>
                  </a:lnTo>
                  <a:lnTo>
                    <a:pt x="463" y="120"/>
                  </a:lnTo>
                  <a:lnTo>
                    <a:pt x="489" y="116"/>
                  </a:lnTo>
                  <a:lnTo>
                    <a:pt x="517" y="115"/>
                  </a:lnTo>
                  <a:lnTo>
                    <a:pt x="547" y="116"/>
                  </a:lnTo>
                  <a:lnTo>
                    <a:pt x="577" y="118"/>
                  </a:lnTo>
                  <a:lnTo>
                    <a:pt x="607" y="121"/>
                  </a:lnTo>
                  <a:lnTo>
                    <a:pt x="638" y="124"/>
                  </a:lnTo>
                  <a:lnTo>
                    <a:pt x="668" y="127"/>
                  </a:lnTo>
                  <a:lnTo>
                    <a:pt x="697" y="129"/>
                  </a:lnTo>
                  <a:lnTo>
                    <a:pt x="726" y="131"/>
                  </a:lnTo>
                  <a:lnTo>
                    <a:pt x="753" y="131"/>
                  </a:lnTo>
                  <a:lnTo>
                    <a:pt x="780" y="130"/>
                  </a:lnTo>
                  <a:lnTo>
                    <a:pt x="804" y="127"/>
                  </a:lnTo>
                  <a:lnTo>
                    <a:pt x="824" y="121"/>
                  </a:lnTo>
                  <a:lnTo>
                    <a:pt x="844" y="112"/>
                  </a:lnTo>
                  <a:lnTo>
                    <a:pt x="861" y="99"/>
                  </a:lnTo>
                </a:path>
              </a:pathLst>
            </a:custGeom>
            <a:noFill/>
            <a:ln w="30163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118" name="Freeform 349">
              <a:extLst>
                <a:ext uri="{FF2B5EF4-FFF2-40B4-BE49-F238E27FC236}">
                  <a16:creationId xmlns:a16="http://schemas.microsoft.com/office/drawing/2014/main" id="{380FB179-7ED8-B641-B2B5-85B7CB7CC76C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8" y="2474"/>
              <a:ext cx="91" cy="75"/>
            </a:xfrm>
            <a:custGeom>
              <a:avLst/>
              <a:gdLst>
                <a:gd name="T0" fmla="*/ 52 w 91"/>
                <a:gd name="T1" fmla="*/ 75 h 75"/>
                <a:gd name="T2" fmla="*/ 0 w 91"/>
                <a:gd name="T3" fmla="*/ 0 h 75"/>
                <a:gd name="T4" fmla="*/ 91 w 91"/>
                <a:gd name="T5" fmla="*/ 2 h 75"/>
                <a:gd name="T6" fmla="*/ 52 w 91"/>
                <a:gd name="T7" fmla="*/ 75 h 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91" h="75">
                  <a:moveTo>
                    <a:pt x="52" y="75"/>
                  </a:moveTo>
                  <a:lnTo>
                    <a:pt x="0" y="0"/>
                  </a:lnTo>
                  <a:lnTo>
                    <a:pt x="91" y="2"/>
                  </a:lnTo>
                  <a:lnTo>
                    <a:pt x="52" y="75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119" name="Rectangle 350">
              <a:extLst>
                <a:ext uri="{FF2B5EF4-FFF2-40B4-BE49-F238E27FC236}">
                  <a16:creationId xmlns:a16="http://schemas.microsoft.com/office/drawing/2014/main" id="{8BF655C9-4A07-F847-9482-586F41B00C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07" y="2270"/>
              <a:ext cx="382" cy="12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endParaRPr lang="zh-TW" altLang="en-US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33120" name="Rectangle 351">
              <a:extLst>
                <a:ext uri="{FF2B5EF4-FFF2-40B4-BE49-F238E27FC236}">
                  <a16:creationId xmlns:a16="http://schemas.microsoft.com/office/drawing/2014/main" id="{C9FB8697-DE0D-7345-8153-817F2DBE20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55" y="2279"/>
              <a:ext cx="283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zh-TW" sz="825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Arial" panose="020B0604020202020204" pitchFamily="34" charset="0"/>
                </a:rPr>
                <a:t>Screen</a:t>
              </a:r>
              <a:endParaRPr lang="en-US" altLang="zh-TW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endParaRPr>
            </a:p>
          </p:txBody>
        </p:sp>
      </p:grpSp>
      <p:sp>
        <p:nvSpPr>
          <p:cNvPr id="363523" name="Rectangle 3">
            <a:extLst>
              <a:ext uri="{FF2B5EF4-FFF2-40B4-BE49-F238E27FC236}">
                <a16:creationId xmlns:a16="http://schemas.microsoft.com/office/drawing/2014/main" id="{00902086-CB43-694E-9218-0FB88E0067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43500" y="514350"/>
            <a:ext cx="26289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9056" tIns="34529" rIns="69056" bIns="34529"/>
          <a:lstStyle>
            <a:lvl1pPr>
              <a:spcBef>
                <a:spcPct val="60000"/>
              </a:spcBef>
              <a:buClr>
                <a:srgbClr val="0066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179388" indent="268288">
              <a:spcBef>
                <a:spcPct val="60000"/>
              </a:spcBef>
              <a:buClr>
                <a:srgbClr val="000099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2319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39888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eaLnBrk="0" fontAlgn="base" hangingPunct="0">
              <a:lnSpc>
                <a:spcPct val="125000"/>
              </a:lnSpc>
              <a:spcBef>
                <a:spcPct val="50000"/>
              </a:spcBef>
              <a:spcAft>
                <a:spcPct val="0"/>
              </a:spcAft>
              <a:buNone/>
            </a:pPr>
            <a:r>
              <a:rPr lang="en-US" altLang="zh-TW" sz="1050">
                <a:solidFill>
                  <a:srgbClr val="000000"/>
                </a:solidFill>
                <a:ea typeface="新細明體" panose="02020500000000000000" pitchFamily="18" charset="-120"/>
              </a:rPr>
              <a:t>The </a:t>
            </a:r>
            <a:r>
              <a:rPr lang="en-US" altLang="zh-TW" sz="1050">
                <a:solidFill>
                  <a:srgbClr val="000000"/>
                </a:solidFill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Memory</a:t>
            </a:r>
            <a:r>
              <a:rPr lang="en-US" altLang="zh-TW" sz="1050">
                <a:solidFill>
                  <a:srgbClr val="000000"/>
                </a:solidFill>
                <a:ea typeface="新細明體" panose="02020500000000000000" pitchFamily="18" charset="-120"/>
              </a:rPr>
              <a:t> chip is essentially a package that integrates the three chip-parts </a:t>
            </a:r>
            <a:r>
              <a:rPr lang="en-US" altLang="zh-TW" sz="1050">
                <a:solidFill>
                  <a:srgbClr val="000000"/>
                </a:solidFill>
                <a:latin typeface="Consolas" panose="020B0609020204030204" pitchFamily="49" charset="0"/>
                <a:ea typeface="新細明體" panose="02020500000000000000" pitchFamily="18" charset="-120"/>
              </a:rPr>
              <a:t>RAM16K</a:t>
            </a:r>
            <a:r>
              <a:rPr lang="en-US" altLang="zh-TW" sz="1050">
                <a:solidFill>
                  <a:srgbClr val="000000"/>
                </a:solidFill>
                <a:ea typeface="新細明體" panose="02020500000000000000" pitchFamily="18" charset="-120"/>
              </a:rPr>
              <a:t>, </a:t>
            </a:r>
            <a:r>
              <a:rPr lang="en-US" altLang="zh-TW" sz="1050">
                <a:solidFill>
                  <a:srgbClr val="000000"/>
                </a:solidFill>
                <a:latin typeface="Consolas" panose="020B0609020204030204" pitchFamily="49" charset="0"/>
                <a:ea typeface="新細明體" panose="02020500000000000000" pitchFamily="18" charset="-120"/>
              </a:rPr>
              <a:t>Screen</a:t>
            </a:r>
            <a:r>
              <a:rPr lang="en-US" altLang="zh-TW" sz="1050">
                <a:solidFill>
                  <a:srgbClr val="000000"/>
                </a:solidFill>
                <a:ea typeface="新細明體" panose="02020500000000000000" pitchFamily="18" charset="-120"/>
              </a:rPr>
              <a:t>, and </a:t>
            </a:r>
            <a:r>
              <a:rPr lang="en-US" altLang="zh-TW" sz="1050">
                <a:solidFill>
                  <a:srgbClr val="000000"/>
                </a:solidFill>
                <a:latin typeface="Consolas" panose="020B0609020204030204" pitchFamily="49" charset="0"/>
                <a:ea typeface="新細明體" panose="02020500000000000000" pitchFamily="18" charset="-120"/>
              </a:rPr>
              <a:t>Keyboard</a:t>
            </a:r>
            <a:r>
              <a:rPr lang="en-US" altLang="zh-TW" sz="1050">
                <a:solidFill>
                  <a:srgbClr val="000000"/>
                </a:solidFill>
                <a:ea typeface="新細明體" panose="02020500000000000000" pitchFamily="18" charset="-120"/>
              </a:rPr>
              <a:t> into a single, contiguous address space.</a:t>
            </a:r>
          </a:p>
          <a:p>
            <a:pPr eaLnBrk="0" fontAlgn="base" hangingPunct="0">
              <a:lnSpc>
                <a:spcPct val="125000"/>
              </a:lnSpc>
              <a:spcBef>
                <a:spcPct val="50000"/>
              </a:spcBef>
              <a:spcAft>
                <a:spcPct val="0"/>
              </a:spcAft>
              <a:buNone/>
            </a:pPr>
            <a:r>
              <a:rPr lang="en-US" altLang="zh-TW" sz="1050">
                <a:solidFill>
                  <a:srgbClr val="000000"/>
                </a:solidFill>
                <a:ea typeface="新細明體" panose="02020500000000000000" pitchFamily="18" charset="-120"/>
              </a:rPr>
              <a:t>This packaging effects the programmer’s view of the memory, as well as the necessary I/O side-effects. </a:t>
            </a:r>
          </a:p>
        </p:txBody>
      </p:sp>
    </p:spTree>
    <p:extLst>
      <p:ext uri="{BB962C8B-B14F-4D97-AF65-F5344CB8AC3E}">
        <p14:creationId xmlns:p14="http://schemas.microsoft.com/office/powerpoint/2010/main" val="31955176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>
            <a:extLst>
              <a:ext uri="{FF2B5EF4-FFF2-40B4-BE49-F238E27FC236}">
                <a16:creationId xmlns:a16="http://schemas.microsoft.com/office/drawing/2014/main" id="{63BC0175-EAC1-C54F-A31A-36D291C5E5ED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TW">
                <a:ea typeface="新細明體" panose="02020500000000000000" pitchFamily="18" charset="-120"/>
              </a:rPr>
              <a:t>Lecture / construction plan</a:t>
            </a:r>
          </a:p>
        </p:txBody>
      </p:sp>
      <p:sp>
        <p:nvSpPr>
          <p:cNvPr id="34819" name="Rectangle 4">
            <a:extLst>
              <a:ext uri="{FF2B5EF4-FFF2-40B4-BE49-F238E27FC236}">
                <a16:creationId xmlns:a16="http://schemas.microsoft.com/office/drawing/2014/main" id="{2CAC2E3A-0890-A640-881B-7C48592A4D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57450" y="800101"/>
            <a:ext cx="457200" cy="5078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0C6E0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60000"/>
              </a:spcBef>
              <a:buClr>
                <a:srgbClr val="0066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60000"/>
              </a:spcBef>
              <a:buClr>
                <a:srgbClr val="000099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zh-TW" sz="2700" b="1">
                <a:solidFill>
                  <a:srgbClr val="CC3300"/>
                </a:solidFill>
                <a:ea typeface="新細明體" panose="02020500000000000000" pitchFamily="18" charset="-120"/>
                <a:cs typeface="Times New Roman" panose="02020603050405020304" pitchFamily="18" charset="0"/>
                <a:sym typeface="Wingdings 2" pitchFamily="2" charset="2"/>
              </a:rPr>
              <a:t></a:t>
            </a:r>
          </a:p>
        </p:txBody>
      </p:sp>
      <p:sp>
        <p:nvSpPr>
          <p:cNvPr id="34820" name="Rectangle 3">
            <a:extLst>
              <a:ext uri="{FF2B5EF4-FFF2-40B4-BE49-F238E27FC236}">
                <a16:creationId xmlns:a16="http://schemas.microsoft.com/office/drawing/2014/main" id="{D0EFA74D-6F70-D047-804F-BCEC069FD1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00351" y="914401"/>
            <a:ext cx="3618310" cy="32944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9056" tIns="34529" rIns="69056" bIns="34529"/>
          <a:lstStyle>
            <a:lvl1pPr marL="268288" indent="-268288">
              <a:spcBef>
                <a:spcPct val="60000"/>
              </a:spcBef>
              <a:buClr>
                <a:srgbClr val="0066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806450" indent="-268288">
              <a:spcBef>
                <a:spcPct val="60000"/>
              </a:spcBef>
              <a:buClr>
                <a:srgbClr val="000099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304925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712913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1209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781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30353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925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9497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eaLnBrk="0" fontAlgn="base" hangingPunct="0">
              <a:spcBef>
                <a:spcPct val="100000"/>
              </a:spcBef>
              <a:spcAft>
                <a:spcPct val="0"/>
              </a:spcAft>
              <a:buSzPct val="75000"/>
            </a:pPr>
            <a:r>
              <a:rPr lang="en-US" altLang="zh-TW" sz="1200">
                <a:solidFill>
                  <a:srgbClr val="000000"/>
                </a:solidFill>
                <a:ea typeface="新細明體" panose="02020500000000000000" pitchFamily="18" charset="-120"/>
              </a:rPr>
              <a:t>Instruction memory</a:t>
            </a:r>
          </a:p>
          <a:p>
            <a:pPr eaLnBrk="0" fontAlgn="base" hangingPunct="0">
              <a:spcBef>
                <a:spcPct val="100000"/>
              </a:spcBef>
              <a:spcAft>
                <a:spcPct val="0"/>
              </a:spcAft>
              <a:buSzPct val="75000"/>
            </a:pPr>
            <a:r>
              <a:rPr lang="en-US" altLang="zh-TW" sz="1200">
                <a:solidFill>
                  <a:srgbClr val="000000"/>
                </a:solidFill>
                <a:ea typeface="新細明體" panose="02020500000000000000" pitchFamily="18" charset="-120"/>
              </a:rPr>
              <a:t>Memory:</a:t>
            </a:r>
          </a:p>
          <a:p>
            <a:pPr lvl="1" eaLnBrk="0" fontAlgn="base" hangingPunct="0">
              <a:spcBef>
                <a:spcPct val="100000"/>
              </a:spcBef>
              <a:spcAft>
                <a:spcPct val="0"/>
              </a:spcAft>
              <a:buClr>
                <a:srgbClr val="006600"/>
              </a:buClr>
              <a:buFont typeface="Wingdings" pitchFamily="2" charset="2"/>
              <a:buChar char="q"/>
            </a:pPr>
            <a:r>
              <a:rPr lang="en-US" altLang="zh-TW" sz="1200">
                <a:solidFill>
                  <a:srgbClr val="000000"/>
                </a:solidFill>
                <a:ea typeface="新細明體" panose="02020500000000000000" pitchFamily="18" charset="-120"/>
              </a:rPr>
              <a:t>Data memory</a:t>
            </a:r>
          </a:p>
          <a:p>
            <a:pPr lvl="1" eaLnBrk="0" fontAlgn="base" hangingPunct="0">
              <a:spcBef>
                <a:spcPct val="100000"/>
              </a:spcBef>
              <a:spcAft>
                <a:spcPct val="0"/>
              </a:spcAft>
              <a:buClr>
                <a:srgbClr val="006600"/>
              </a:buClr>
              <a:buFont typeface="Wingdings" pitchFamily="2" charset="2"/>
              <a:buChar char="q"/>
            </a:pPr>
            <a:r>
              <a:rPr lang="en-US" altLang="zh-TW" sz="1200">
                <a:solidFill>
                  <a:srgbClr val="000000"/>
                </a:solidFill>
                <a:ea typeface="新細明體" panose="02020500000000000000" pitchFamily="18" charset="-120"/>
              </a:rPr>
              <a:t>Screen</a:t>
            </a:r>
          </a:p>
          <a:p>
            <a:pPr lvl="1" eaLnBrk="0" fontAlgn="base" hangingPunct="0">
              <a:spcBef>
                <a:spcPct val="100000"/>
              </a:spcBef>
              <a:spcAft>
                <a:spcPct val="0"/>
              </a:spcAft>
              <a:buClr>
                <a:srgbClr val="006600"/>
              </a:buClr>
              <a:buFont typeface="Wingdings" pitchFamily="2" charset="2"/>
              <a:buChar char="q"/>
            </a:pPr>
            <a:r>
              <a:rPr lang="en-US" altLang="zh-TW" sz="1200">
                <a:solidFill>
                  <a:srgbClr val="000000"/>
                </a:solidFill>
                <a:ea typeface="新細明體" panose="02020500000000000000" pitchFamily="18" charset="-120"/>
              </a:rPr>
              <a:t>Keyboard</a:t>
            </a:r>
          </a:p>
          <a:p>
            <a:pPr eaLnBrk="0" fontAlgn="base" hangingPunct="0">
              <a:spcBef>
                <a:spcPct val="100000"/>
              </a:spcBef>
              <a:spcAft>
                <a:spcPct val="0"/>
              </a:spcAft>
              <a:buSzPct val="75000"/>
            </a:pPr>
            <a:r>
              <a:rPr lang="en-US" altLang="zh-TW" sz="1200">
                <a:solidFill>
                  <a:srgbClr val="000000"/>
                </a:solidFill>
                <a:ea typeface="新細明體" panose="02020500000000000000" pitchFamily="18" charset="-120"/>
              </a:rPr>
              <a:t>CPU</a:t>
            </a:r>
          </a:p>
          <a:p>
            <a:pPr eaLnBrk="0" fontAlgn="base" hangingPunct="0">
              <a:spcBef>
                <a:spcPct val="100000"/>
              </a:spcBef>
              <a:spcAft>
                <a:spcPct val="0"/>
              </a:spcAft>
              <a:buSzPct val="75000"/>
            </a:pPr>
            <a:r>
              <a:rPr lang="en-US" altLang="zh-TW" sz="1200">
                <a:solidFill>
                  <a:srgbClr val="000000"/>
                </a:solidFill>
                <a:ea typeface="新細明體" panose="02020500000000000000" pitchFamily="18" charset="-120"/>
              </a:rPr>
              <a:t>Computer</a:t>
            </a:r>
          </a:p>
        </p:txBody>
      </p:sp>
      <p:sp>
        <p:nvSpPr>
          <p:cNvPr id="34821" name="Rectangle 4">
            <a:extLst>
              <a:ext uri="{FF2B5EF4-FFF2-40B4-BE49-F238E27FC236}">
                <a16:creationId xmlns:a16="http://schemas.microsoft.com/office/drawing/2014/main" id="{119FDFDC-387A-5F45-9DE7-D7A065FB4C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57500" y="1543051"/>
            <a:ext cx="457200" cy="5078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0C6E0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60000"/>
              </a:spcBef>
              <a:buClr>
                <a:srgbClr val="0066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60000"/>
              </a:spcBef>
              <a:buClr>
                <a:srgbClr val="000099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zh-TW" sz="2700" b="1">
                <a:solidFill>
                  <a:srgbClr val="CC3300"/>
                </a:solidFill>
                <a:ea typeface="新細明體" panose="02020500000000000000" pitchFamily="18" charset="-120"/>
                <a:cs typeface="Times New Roman" panose="02020603050405020304" pitchFamily="18" charset="0"/>
                <a:sym typeface="Wingdings 2" pitchFamily="2" charset="2"/>
              </a:rPr>
              <a:t></a:t>
            </a:r>
          </a:p>
        </p:txBody>
      </p:sp>
      <p:sp>
        <p:nvSpPr>
          <p:cNvPr id="34822" name="Rectangle 4">
            <a:extLst>
              <a:ext uri="{FF2B5EF4-FFF2-40B4-BE49-F238E27FC236}">
                <a16:creationId xmlns:a16="http://schemas.microsoft.com/office/drawing/2014/main" id="{BA043F72-FE72-F14D-A6B3-62D0B3E0EF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57450" y="1200151"/>
            <a:ext cx="457200" cy="5078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0C6E0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60000"/>
              </a:spcBef>
              <a:buClr>
                <a:srgbClr val="0066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60000"/>
              </a:spcBef>
              <a:buClr>
                <a:srgbClr val="000099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zh-TW" sz="2700" b="1">
                <a:solidFill>
                  <a:srgbClr val="CC3300"/>
                </a:solidFill>
                <a:ea typeface="新細明體" panose="02020500000000000000" pitchFamily="18" charset="-120"/>
                <a:cs typeface="Times New Roman" panose="02020603050405020304" pitchFamily="18" charset="0"/>
                <a:sym typeface="Wingdings 2" pitchFamily="2" charset="2"/>
              </a:rPr>
              <a:t></a:t>
            </a:r>
          </a:p>
        </p:txBody>
      </p:sp>
      <p:sp>
        <p:nvSpPr>
          <p:cNvPr id="34823" name="Rectangle 4">
            <a:extLst>
              <a:ext uri="{FF2B5EF4-FFF2-40B4-BE49-F238E27FC236}">
                <a16:creationId xmlns:a16="http://schemas.microsoft.com/office/drawing/2014/main" id="{F75273D4-97BE-004E-89C4-083B4A8062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57500" y="1943101"/>
            <a:ext cx="457200" cy="5078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0C6E0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60000"/>
              </a:spcBef>
              <a:buClr>
                <a:srgbClr val="0066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60000"/>
              </a:spcBef>
              <a:buClr>
                <a:srgbClr val="000099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zh-TW" sz="2700" b="1">
                <a:solidFill>
                  <a:srgbClr val="CC3300"/>
                </a:solidFill>
                <a:ea typeface="新細明體" panose="02020500000000000000" pitchFamily="18" charset="-120"/>
                <a:cs typeface="Times New Roman" panose="02020603050405020304" pitchFamily="18" charset="0"/>
                <a:sym typeface="Wingdings 2" pitchFamily="2" charset="2"/>
              </a:rPr>
              <a:t></a:t>
            </a:r>
          </a:p>
        </p:txBody>
      </p:sp>
      <p:sp>
        <p:nvSpPr>
          <p:cNvPr id="34824" name="Rectangle 4">
            <a:extLst>
              <a:ext uri="{FF2B5EF4-FFF2-40B4-BE49-F238E27FC236}">
                <a16:creationId xmlns:a16="http://schemas.microsoft.com/office/drawing/2014/main" id="{DE9C1CD5-8F6A-8C4C-ACA5-9D8BE2C742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57500" y="2319338"/>
            <a:ext cx="457200" cy="5078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0C6E0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60000"/>
              </a:spcBef>
              <a:buClr>
                <a:srgbClr val="0066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60000"/>
              </a:spcBef>
              <a:buClr>
                <a:srgbClr val="000099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zh-TW" sz="2700" b="1">
                <a:solidFill>
                  <a:srgbClr val="CC3300"/>
                </a:solidFill>
                <a:ea typeface="新細明體" panose="02020500000000000000" pitchFamily="18" charset="-120"/>
                <a:cs typeface="Times New Roman" panose="02020603050405020304" pitchFamily="18" charset="0"/>
                <a:sym typeface="Wingdings 2" pitchFamily="2" charset="2"/>
              </a:rPr>
              <a:t></a:t>
            </a:r>
          </a:p>
        </p:txBody>
      </p:sp>
      <p:sp>
        <p:nvSpPr>
          <p:cNvPr id="75785" name="AutoShape 9">
            <a:extLst>
              <a:ext uri="{FF2B5EF4-FFF2-40B4-BE49-F238E27FC236}">
                <a16:creationId xmlns:a16="http://schemas.microsoft.com/office/drawing/2014/main" id="{0B1A39CE-2A07-6145-8BD1-117B2994D3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0300" y="2743200"/>
            <a:ext cx="342900" cy="228600"/>
          </a:xfrm>
          <a:prstGeom prst="rightArrow">
            <a:avLst>
              <a:gd name="adj1" fmla="val 50000"/>
              <a:gd name="adj2" fmla="val 37500"/>
            </a:avLst>
          </a:prstGeom>
          <a:solidFill>
            <a:srgbClr val="FFCC6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60000"/>
              </a:spcBef>
              <a:buClr>
                <a:srgbClr val="0066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60000"/>
              </a:spcBef>
              <a:buClr>
                <a:srgbClr val="000099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zh-TW" altLang="en-US" sz="1800">
              <a:solidFill>
                <a:srgbClr val="000000"/>
              </a:solidFill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214567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78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>
            <a:extLst>
              <a:ext uri="{FF2B5EF4-FFF2-40B4-BE49-F238E27FC236}">
                <a16:creationId xmlns:a16="http://schemas.microsoft.com/office/drawing/2014/main" id="{D2D06CF7-CD91-A747-BF22-25C76BD724C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-57149"/>
            <a:ext cx="8229600" cy="857250"/>
          </a:xfrm>
        </p:spPr>
        <p:txBody>
          <a:bodyPr/>
          <a:lstStyle/>
          <a:p>
            <a:r>
              <a:rPr lang="en-US" altLang="zh-TW">
                <a:ea typeface="新細明體" panose="02020500000000000000" pitchFamily="18" charset="-120"/>
              </a:rPr>
              <a:t>CPU</a:t>
            </a:r>
          </a:p>
        </p:txBody>
      </p:sp>
      <p:graphicFrame>
        <p:nvGraphicFramePr>
          <p:cNvPr id="377859" name="Object 3">
            <a:extLst>
              <a:ext uri="{FF2B5EF4-FFF2-40B4-BE49-F238E27FC236}">
                <a16:creationId xmlns:a16="http://schemas.microsoft.com/office/drawing/2014/main" id="{8E43FEFC-4019-404E-8FE9-B1485E665CB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000251" y="457201"/>
          <a:ext cx="5183981" cy="23931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77" name="VISIO" r:id="rId4" imgW="6045200" imgH="6718300" progId="Visio.Drawing.6">
                  <p:embed/>
                </p:oleObj>
              </mc:Choice>
              <mc:Fallback>
                <p:oleObj name="VISIO" r:id="rId4" imgW="6045200" imgH="6718300" progId="Visio.Drawing.6">
                  <p:embed/>
                  <p:pic>
                    <p:nvPicPr>
                      <p:cNvPr id="377859" name="Object 3">
                        <a:extLst>
                          <a:ext uri="{FF2B5EF4-FFF2-40B4-BE49-F238E27FC236}">
                            <a16:creationId xmlns:a16="http://schemas.microsoft.com/office/drawing/2014/main" id="{8E43FEFC-4019-404E-8FE9-B1485E665CB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735" t="33672" r="728" b="22050"/>
                      <a:stretch>
                        <a:fillRect/>
                      </a:stretch>
                    </p:blipFill>
                    <p:spPr bwMode="auto">
                      <a:xfrm>
                        <a:off x="2000251" y="457201"/>
                        <a:ext cx="5183981" cy="239315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7860" name="Rectangle 4">
            <a:extLst>
              <a:ext uri="{FF2B5EF4-FFF2-40B4-BE49-F238E27FC236}">
                <a16:creationId xmlns:a16="http://schemas.microsoft.com/office/drawing/2014/main" id="{71261371-BA28-094A-AE90-47387F70CD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332311" y="2914650"/>
            <a:ext cx="6668690" cy="2000250"/>
          </a:xfrm>
          <a:noFill/>
        </p:spPr>
        <p:txBody>
          <a:bodyPr/>
          <a:lstStyle/>
          <a:p>
            <a:pPr>
              <a:lnSpc>
                <a:spcPct val="85000"/>
              </a:lnSpc>
              <a:spcBef>
                <a:spcPct val="55000"/>
              </a:spcBef>
              <a:buFont typeface="Wingdings" pitchFamily="2" charset="2"/>
              <a:buNone/>
            </a:pPr>
            <a:r>
              <a:rPr lang="en-US" altLang="zh-TW" sz="1200" u="sng">
                <a:ea typeface="新細明體" panose="02020500000000000000" pitchFamily="18" charset="-120"/>
              </a:rPr>
              <a:t>CPU internal components </a:t>
            </a:r>
            <a:r>
              <a:rPr lang="en-US" altLang="zh-TW" sz="1050">
                <a:ea typeface="新細明體" panose="02020500000000000000" pitchFamily="18" charset="-120"/>
              </a:rPr>
              <a:t>(invisible in this chip diagram):</a:t>
            </a:r>
            <a:r>
              <a:rPr lang="en-US" altLang="zh-TW" sz="1200">
                <a:ea typeface="新細明體" panose="02020500000000000000" pitchFamily="18" charset="-120"/>
              </a:rPr>
              <a:t>  </a:t>
            </a:r>
            <a:r>
              <a:rPr lang="en-US" altLang="zh-TW" sz="1050"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ALU</a:t>
            </a:r>
            <a:r>
              <a:rPr lang="en-US" altLang="zh-TW" sz="1200">
                <a:ea typeface="新細明體" panose="02020500000000000000" pitchFamily="18" charset="-120"/>
              </a:rPr>
              <a:t> and 3 registers: </a:t>
            </a:r>
            <a:r>
              <a:rPr lang="en-US" altLang="zh-TW" sz="1050"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A</a:t>
            </a:r>
            <a:r>
              <a:rPr lang="en-US" altLang="zh-TW" sz="1200">
                <a:ea typeface="新細明體" panose="02020500000000000000" pitchFamily="18" charset="-120"/>
              </a:rPr>
              <a:t>, </a:t>
            </a:r>
            <a:r>
              <a:rPr lang="en-US" altLang="zh-TW" sz="1050">
                <a:latin typeface="Consolas" panose="020B0609020204030204" pitchFamily="49" charset="0"/>
                <a:ea typeface="新細明體" panose="02020500000000000000" pitchFamily="18" charset="-120"/>
              </a:rPr>
              <a:t>D</a:t>
            </a:r>
            <a:r>
              <a:rPr lang="en-US" altLang="zh-TW" sz="1200">
                <a:ea typeface="新細明體" panose="02020500000000000000" pitchFamily="18" charset="-120"/>
              </a:rPr>
              <a:t>, </a:t>
            </a:r>
            <a:r>
              <a:rPr lang="en-US" altLang="zh-TW" sz="1050">
                <a:latin typeface="Consolas" panose="020B0609020204030204" pitchFamily="49" charset="0"/>
                <a:ea typeface="新細明體" panose="02020500000000000000" pitchFamily="18" charset="-120"/>
              </a:rPr>
              <a:t>PC</a:t>
            </a:r>
            <a:endParaRPr lang="en-US" altLang="zh-TW" sz="1200" u="sng">
              <a:ea typeface="新細明體" panose="02020500000000000000" pitchFamily="18" charset="-120"/>
            </a:endParaRPr>
          </a:p>
          <a:p>
            <a:pPr>
              <a:lnSpc>
                <a:spcPct val="85000"/>
              </a:lnSpc>
              <a:spcBef>
                <a:spcPct val="100000"/>
              </a:spcBef>
              <a:buFont typeface="Wingdings" pitchFamily="2" charset="2"/>
              <a:buNone/>
            </a:pPr>
            <a:r>
              <a:rPr lang="en-US" altLang="zh-TW" sz="1200" u="sng">
                <a:ea typeface="新細明體" panose="02020500000000000000" pitchFamily="18" charset="-120"/>
              </a:rPr>
              <a:t>CPU execute logic:</a:t>
            </a:r>
            <a:r>
              <a:rPr lang="en-US" altLang="zh-TW" sz="1200">
                <a:ea typeface="新細明體" panose="02020500000000000000" pitchFamily="18" charset="-120"/>
              </a:rPr>
              <a:t> </a:t>
            </a:r>
          </a:p>
          <a:p>
            <a:pPr>
              <a:lnSpc>
                <a:spcPct val="85000"/>
              </a:lnSpc>
              <a:spcBef>
                <a:spcPct val="55000"/>
              </a:spcBef>
              <a:buFont typeface="Wingdings" pitchFamily="2" charset="2"/>
              <a:buNone/>
            </a:pPr>
            <a:r>
              <a:rPr lang="en-US" altLang="zh-TW" sz="1200">
                <a:ea typeface="新細明體" panose="02020500000000000000" pitchFamily="18" charset="-120"/>
              </a:rPr>
              <a:t>The CPU executes the </a:t>
            </a:r>
            <a:r>
              <a:rPr lang="en-US" altLang="zh-TW" sz="1050">
                <a:latin typeface="Consolas" panose="020B0609020204030204" pitchFamily="49" charset="0"/>
                <a:ea typeface="新細明體" panose="02020500000000000000" pitchFamily="18" charset="-120"/>
              </a:rPr>
              <a:t>instruction</a:t>
            </a:r>
            <a:r>
              <a:rPr lang="en-US" altLang="zh-TW" sz="1200">
                <a:ea typeface="新細明體" panose="02020500000000000000" pitchFamily="18" charset="-120"/>
              </a:rPr>
              <a:t> according to the Hack language specification:</a:t>
            </a:r>
          </a:p>
          <a:p>
            <a:pPr>
              <a:lnSpc>
                <a:spcPct val="85000"/>
              </a:lnSpc>
              <a:spcBef>
                <a:spcPct val="55000"/>
              </a:spcBef>
              <a:buSzPct val="80000"/>
              <a:buFont typeface="Wingdings" pitchFamily="2" charset="2"/>
              <a:buChar char="q"/>
            </a:pPr>
            <a:r>
              <a:rPr lang="en-US" altLang="zh-TW" sz="1200">
                <a:ea typeface="新細明體" panose="02020500000000000000" pitchFamily="18" charset="-120"/>
              </a:rPr>
              <a:t>The </a:t>
            </a:r>
            <a:r>
              <a:rPr lang="en-US" altLang="zh-TW" sz="1050">
                <a:latin typeface="Consolas" panose="020B0609020204030204" pitchFamily="49" charset="0"/>
                <a:ea typeface="新細明體" panose="02020500000000000000" pitchFamily="18" charset="-120"/>
              </a:rPr>
              <a:t>D</a:t>
            </a:r>
            <a:r>
              <a:rPr lang="en-US" altLang="zh-TW" sz="1200">
                <a:ea typeface="新細明體" panose="02020500000000000000" pitchFamily="18" charset="-120"/>
              </a:rPr>
              <a:t> and </a:t>
            </a:r>
            <a:r>
              <a:rPr lang="en-US" altLang="zh-TW" sz="1050">
                <a:latin typeface="Consolas" panose="020B0609020204030204" pitchFamily="49" charset="0"/>
                <a:ea typeface="新細明體" panose="02020500000000000000" pitchFamily="18" charset="-120"/>
              </a:rPr>
              <a:t>A</a:t>
            </a:r>
            <a:r>
              <a:rPr lang="en-US" altLang="zh-TW" sz="1200">
                <a:ea typeface="新細明體" panose="02020500000000000000" pitchFamily="18" charset="-120"/>
              </a:rPr>
              <a:t> values, if they appear in the instruction, are read from (or written to) the respective CPU-resident registers</a:t>
            </a:r>
          </a:p>
          <a:p>
            <a:pPr>
              <a:lnSpc>
                <a:spcPct val="85000"/>
              </a:lnSpc>
              <a:spcBef>
                <a:spcPct val="55000"/>
              </a:spcBef>
              <a:buSzPct val="80000"/>
              <a:buFont typeface="Wingdings" pitchFamily="2" charset="2"/>
              <a:buChar char="q"/>
            </a:pPr>
            <a:r>
              <a:rPr lang="en-US" altLang="zh-TW" sz="1200">
                <a:ea typeface="新細明體" panose="02020500000000000000" pitchFamily="18" charset="-120"/>
              </a:rPr>
              <a:t>The </a:t>
            </a:r>
            <a:r>
              <a:rPr lang="en-US" altLang="zh-TW" sz="1050">
                <a:latin typeface="Consolas" panose="020B0609020204030204" pitchFamily="49" charset="0"/>
                <a:ea typeface="新細明體" panose="02020500000000000000" pitchFamily="18" charset="-120"/>
              </a:rPr>
              <a:t>M</a:t>
            </a:r>
            <a:r>
              <a:rPr lang="en-US" altLang="zh-TW" sz="1200">
                <a:ea typeface="新細明體" panose="02020500000000000000" pitchFamily="18" charset="-120"/>
              </a:rPr>
              <a:t> value, if there is one in the instruction’s RHS, is read from </a:t>
            </a:r>
            <a:r>
              <a:rPr lang="en-US" altLang="zh-TW" sz="1050">
                <a:latin typeface="Consolas" panose="020B0609020204030204" pitchFamily="49" charset="0"/>
                <a:ea typeface="新細明體" panose="02020500000000000000" pitchFamily="18" charset="-120"/>
              </a:rPr>
              <a:t>inM</a:t>
            </a:r>
          </a:p>
          <a:p>
            <a:pPr>
              <a:lnSpc>
                <a:spcPct val="85000"/>
              </a:lnSpc>
              <a:spcBef>
                <a:spcPct val="55000"/>
              </a:spcBef>
              <a:buSzPct val="80000"/>
              <a:buFont typeface="Wingdings" pitchFamily="2" charset="2"/>
              <a:buChar char="q"/>
            </a:pPr>
            <a:r>
              <a:rPr lang="en-US" altLang="zh-TW" sz="1200">
                <a:ea typeface="新細明體" panose="02020500000000000000" pitchFamily="18" charset="-120"/>
              </a:rPr>
              <a:t>If the instruction’s LHS includes </a:t>
            </a:r>
            <a:r>
              <a:rPr lang="en-US" altLang="zh-TW" sz="1050">
                <a:latin typeface="Consolas" panose="020B0609020204030204" pitchFamily="49" charset="0"/>
                <a:ea typeface="新細明體" panose="02020500000000000000" pitchFamily="18" charset="-120"/>
              </a:rPr>
              <a:t>M</a:t>
            </a:r>
            <a:r>
              <a:rPr lang="en-US" altLang="zh-TW" sz="1200">
                <a:ea typeface="新細明體" panose="02020500000000000000" pitchFamily="18" charset="-120"/>
              </a:rPr>
              <a:t>, then the ALU output is placed in </a:t>
            </a:r>
            <a:r>
              <a:rPr lang="en-US" altLang="zh-TW" sz="1050">
                <a:latin typeface="Consolas" panose="020B0609020204030204" pitchFamily="49" charset="0"/>
                <a:ea typeface="新細明體" panose="02020500000000000000" pitchFamily="18" charset="-120"/>
              </a:rPr>
              <a:t>outM</a:t>
            </a:r>
            <a:r>
              <a:rPr lang="en-US" altLang="zh-TW" sz="1200">
                <a:ea typeface="新細明體" panose="02020500000000000000" pitchFamily="18" charset="-120"/>
              </a:rPr>
              <a:t>, the value of the CPU-resident </a:t>
            </a:r>
            <a:r>
              <a:rPr lang="en-US" altLang="zh-TW" sz="1050">
                <a:latin typeface="Consolas" panose="020B0609020204030204" pitchFamily="49" charset="0"/>
                <a:ea typeface="新細明體" panose="02020500000000000000" pitchFamily="18" charset="-120"/>
              </a:rPr>
              <a:t>A</a:t>
            </a:r>
            <a:r>
              <a:rPr lang="en-US" altLang="zh-TW" sz="1200">
                <a:ea typeface="新細明體" panose="02020500000000000000" pitchFamily="18" charset="-120"/>
              </a:rPr>
              <a:t> register is placed in </a:t>
            </a:r>
            <a:r>
              <a:rPr lang="en-US" altLang="zh-TW" sz="1050">
                <a:latin typeface="Consolas" panose="020B0609020204030204" pitchFamily="49" charset="0"/>
                <a:ea typeface="新細明體" panose="02020500000000000000" pitchFamily="18" charset="-120"/>
              </a:rPr>
              <a:t>addressM</a:t>
            </a:r>
            <a:r>
              <a:rPr lang="en-US" altLang="zh-TW" sz="1200">
                <a:ea typeface="新細明體" panose="02020500000000000000" pitchFamily="18" charset="-120"/>
              </a:rPr>
              <a:t>, and </a:t>
            </a:r>
            <a:r>
              <a:rPr lang="en-US" altLang="zh-TW" sz="1050">
                <a:latin typeface="Consolas" panose="020B0609020204030204" pitchFamily="49" charset="0"/>
                <a:ea typeface="新細明體" panose="02020500000000000000" pitchFamily="18" charset="-120"/>
              </a:rPr>
              <a:t>writeM</a:t>
            </a:r>
            <a:r>
              <a:rPr lang="en-US" altLang="zh-TW" sz="1200">
                <a:ea typeface="新細明體" panose="02020500000000000000" pitchFamily="18" charset="-120"/>
              </a:rPr>
              <a:t> is asserted.</a:t>
            </a:r>
          </a:p>
        </p:txBody>
      </p:sp>
      <p:grpSp>
        <p:nvGrpSpPr>
          <p:cNvPr id="20490" name="Group 10">
            <a:extLst>
              <a:ext uri="{FF2B5EF4-FFF2-40B4-BE49-F238E27FC236}">
                <a16:creationId xmlns:a16="http://schemas.microsoft.com/office/drawing/2014/main" id="{FB2A36F4-8A08-D249-97BD-055F5C5C8E17}"/>
              </a:ext>
            </a:extLst>
          </p:cNvPr>
          <p:cNvGrpSpPr>
            <a:grpSpLocks/>
          </p:cNvGrpSpPr>
          <p:nvPr/>
        </p:nvGrpSpPr>
        <p:grpSpPr bwMode="auto">
          <a:xfrm>
            <a:off x="1257301" y="1600200"/>
            <a:ext cx="2297906" cy="1085850"/>
            <a:chOff x="96" y="1344"/>
            <a:chExt cx="1930" cy="912"/>
          </a:xfrm>
        </p:grpSpPr>
        <p:sp>
          <p:nvSpPr>
            <p:cNvPr id="36870" name="AutoShape 11">
              <a:extLst>
                <a:ext uri="{FF2B5EF4-FFF2-40B4-BE49-F238E27FC236}">
                  <a16:creationId xmlns:a16="http://schemas.microsoft.com/office/drawing/2014/main" id="{956E0D08-130E-7644-A7D7-933E4E4C34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" y="1728"/>
              <a:ext cx="1536" cy="528"/>
            </a:xfrm>
            <a:prstGeom prst="roundRect">
              <a:avLst>
                <a:gd name="adj" fmla="val 16667"/>
              </a:avLst>
            </a:prstGeom>
            <a:solidFill>
              <a:srgbClr val="FFFFC5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zh-TW" sz="1050">
                  <a:solidFill>
                    <a:srgbClr val="000000"/>
                  </a:solidFill>
                  <a:ea typeface="新細明體" panose="02020500000000000000" pitchFamily="18" charset="-120"/>
                </a:rPr>
                <a:t>a Hack machine language instruction like </a:t>
              </a:r>
              <a:r>
                <a:rPr lang="en-US" altLang="zh-TW" sz="900">
                  <a:solidFill>
                    <a:srgbClr val="000000"/>
                  </a:solidFill>
                  <a:latin typeface="Consolas" panose="020B0609020204030204" pitchFamily="49" charset="0"/>
                  <a:ea typeface="新細明體" panose="02020500000000000000" pitchFamily="18" charset="-120"/>
                  <a:cs typeface="Consolas" panose="020B0609020204030204" pitchFamily="49" charset="0"/>
                </a:rPr>
                <a:t>M=D+M</a:t>
              </a:r>
              <a:r>
                <a:rPr lang="en-US" altLang="zh-TW" sz="1050">
                  <a:solidFill>
                    <a:srgbClr val="000000"/>
                  </a:solidFill>
                  <a:ea typeface="新細明體" panose="02020500000000000000" pitchFamily="18" charset="-120"/>
                </a:rPr>
                <a:t>, stated as a 16-bit value</a:t>
              </a:r>
            </a:p>
          </p:txBody>
        </p:sp>
        <p:cxnSp>
          <p:nvCxnSpPr>
            <p:cNvPr id="36871" name="AutoShape 12">
              <a:extLst>
                <a:ext uri="{FF2B5EF4-FFF2-40B4-BE49-F238E27FC236}">
                  <a16:creationId xmlns:a16="http://schemas.microsoft.com/office/drawing/2014/main" id="{A4C60020-B864-844C-999F-EB91DC433B45}"/>
                </a:ext>
              </a:extLst>
            </p:cNvPr>
            <p:cNvCxnSpPr>
              <a:cxnSpLocks noChangeShapeType="1"/>
              <a:stCxn id="36870" idx="3"/>
              <a:endCxn id="36872" idx="2"/>
            </p:cNvCxnSpPr>
            <p:nvPr/>
          </p:nvCxnSpPr>
          <p:spPr bwMode="auto">
            <a:xfrm flipV="1">
              <a:off x="1632" y="1488"/>
              <a:ext cx="293" cy="504"/>
            </a:xfrm>
            <a:prstGeom prst="straightConnector1">
              <a:avLst/>
            </a:prstGeom>
            <a:noFill/>
            <a:ln w="19050">
              <a:solidFill>
                <a:srgbClr val="BD5201"/>
              </a:solidFill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36872" name="Rectangle 13">
              <a:extLst>
                <a:ext uri="{FF2B5EF4-FFF2-40B4-BE49-F238E27FC236}">
                  <a16:creationId xmlns:a16="http://schemas.microsoft.com/office/drawing/2014/main" id="{657C2B0F-5913-3F41-A516-4C826AB247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1344"/>
              <a:ext cx="202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endParaRPr lang="en-US" altLang="zh-TW" sz="15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310601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>
            <a:extLst>
              <a:ext uri="{FF2B5EF4-FFF2-40B4-BE49-F238E27FC236}">
                <a16:creationId xmlns:a16="http://schemas.microsoft.com/office/drawing/2014/main" id="{1AC77B97-BFB5-B74F-876B-D1A332E0F552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-3571"/>
            <a:ext cx="8229600" cy="857250"/>
          </a:xfrm>
        </p:spPr>
        <p:txBody>
          <a:bodyPr/>
          <a:lstStyle/>
          <a:p>
            <a:r>
              <a:rPr lang="en-US" altLang="zh-TW">
                <a:ea typeface="新細明體" panose="02020500000000000000" pitchFamily="18" charset="-120"/>
              </a:rPr>
              <a:t>CPU</a:t>
            </a:r>
          </a:p>
        </p:txBody>
      </p:sp>
      <p:graphicFrame>
        <p:nvGraphicFramePr>
          <p:cNvPr id="38915" name="Object 3">
            <a:extLst>
              <a:ext uri="{FF2B5EF4-FFF2-40B4-BE49-F238E27FC236}">
                <a16:creationId xmlns:a16="http://schemas.microsoft.com/office/drawing/2014/main" id="{B8A9EF71-B78D-C54B-A086-F5BF11746F8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982889" y="622141"/>
          <a:ext cx="5183981" cy="23931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01" name="VISIO" r:id="rId4" imgW="6045200" imgH="6718300" progId="Visio.Drawing.6">
                  <p:embed/>
                </p:oleObj>
              </mc:Choice>
              <mc:Fallback>
                <p:oleObj name="VISIO" r:id="rId4" imgW="6045200" imgH="6718300" progId="Visio.Drawing.6">
                  <p:embed/>
                  <p:pic>
                    <p:nvPicPr>
                      <p:cNvPr id="38915" name="Object 3">
                        <a:extLst>
                          <a:ext uri="{FF2B5EF4-FFF2-40B4-BE49-F238E27FC236}">
                            <a16:creationId xmlns:a16="http://schemas.microsoft.com/office/drawing/2014/main" id="{B8A9EF71-B78D-C54B-A086-F5BF11746F8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735" t="33672" r="728" b="22050"/>
                      <a:stretch>
                        <a:fillRect/>
                      </a:stretch>
                    </p:blipFill>
                    <p:spPr bwMode="auto">
                      <a:xfrm>
                        <a:off x="1982889" y="622141"/>
                        <a:ext cx="5183981" cy="239315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7860" name="Rectangle 4">
            <a:extLst>
              <a:ext uri="{FF2B5EF4-FFF2-40B4-BE49-F238E27FC236}">
                <a16:creationId xmlns:a16="http://schemas.microsoft.com/office/drawing/2014/main" id="{E7760E8B-9C2E-8343-8259-D0E97AEBB88A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1314949" y="3079589"/>
            <a:ext cx="6668690" cy="2000250"/>
          </a:xfrm>
          <a:noFill/>
        </p:spPr>
        <p:txBody>
          <a:bodyPr/>
          <a:lstStyle/>
          <a:p>
            <a:pPr marL="134541" indent="-134541">
              <a:lnSpc>
                <a:spcPct val="85000"/>
              </a:lnSpc>
              <a:spcBef>
                <a:spcPct val="55000"/>
              </a:spcBef>
              <a:buNone/>
            </a:pPr>
            <a:r>
              <a:rPr lang="en-US" altLang="zh-TW" sz="1200" u="sng">
                <a:ea typeface="新細明體" panose="02020500000000000000" pitchFamily="18" charset="-120"/>
              </a:rPr>
              <a:t>CPU internal components </a:t>
            </a:r>
            <a:r>
              <a:rPr lang="en-US" altLang="zh-TW" sz="1050">
                <a:ea typeface="新細明體" panose="02020500000000000000" pitchFamily="18" charset="-120"/>
              </a:rPr>
              <a:t>(invisible in this chip diagram):</a:t>
            </a:r>
            <a:r>
              <a:rPr lang="en-US" altLang="zh-TW" sz="1200">
                <a:ea typeface="新細明體" panose="02020500000000000000" pitchFamily="18" charset="-120"/>
              </a:rPr>
              <a:t>  </a:t>
            </a:r>
            <a:r>
              <a:rPr lang="en-US" altLang="zh-TW" sz="1050"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ALU</a:t>
            </a:r>
            <a:r>
              <a:rPr lang="en-US" altLang="zh-TW" sz="1200">
                <a:ea typeface="新細明體" panose="02020500000000000000" pitchFamily="18" charset="-120"/>
              </a:rPr>
              <a:t> and 3 registers: </a:t>
            </a:r>
            <a:r>
              <a:rPr lang="en-US" altLang="zh-TW" sz="1050"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A</a:t>
            </a:r>
            <a:r>
              <a:rPr lang="en-US" altLang="zh-TW" sz="1200">
                <a:ea typeface="新細明體" panose="02020500000000000000" pitchFamily="18" charset="-120"/>
              </a:rPr>
              <a:t>, </a:t>
            </a:r>
            <a:r>
              <a:rPr lang="en-US" altLang="zh-TW" sz="1050">
                <a:latin typeface="Consolas" panose="020B0609020204030204" pitchFamily="49" charset="0"/>
                <a:ea typeface="新細明體" panose="02020500000000000000" pitchFamily="18" charset="-120"/>
              </a:rPr>
              <a:t>D</a:t>
            </a:r>
            <a:r>
              <a:rPr lang="en-US" altLang="zh-TW" sz="1200">
                <a:ea typeface="新細明體" panose="02020500000000000000" pitchFamily="18" charset="-120"/>
              </a:rPr>
              <a:t>, </a:t>
            </a:r>
            <a:r>
              <a:rPr lang="en-US" altLang="zh-TW" sz="1050">
                <a:latin typeface="Consolas" panose="020B0609020204030204" pitchFamily="49" charset="0"/>
                <a:ea typeface="新細明體" panose="02020500000000000000" pitchFamily="18" charset="-120"/>
              </a:rPr>
              <a:t>PC</a:t>
            </a:r>
            <a:endParaRPr lang="en-US" altLang="zh-TW" sz="1200" u="sng">
              <a:ea typeface="新細明體" panose="02020500000000000000" pitchFamily="18" charset="-120"/>
            </a:endParaRPr>
          </a:p>
          <a:p>
            <a:pPr marL="134541" indent="-134541">
              <a:lnSpc>
                <a:spcPct val="85000"/>
              </a:lnSpc>
              <a:spcBef>
                <a:spcPct val="100000"/>
              </a:spcBef>
              <a:buNone/>
            </a:pPr>
            <a:r>
              <a:rPr lang="en-US" altLang="zh-TW" sz="1200" u="sng">
                <a:ea typeface="新細明體" panose="02020500000000000000" pitchFamily="18" charset="-120"/>
              </a:rPr>
              <a:t>CPU fetch logic:</a:t>
            </a:r>
            <a:r>
              <a:rPr lang="en-US" altLang="zh-TW" sz="1200">
                <a:ea typeface="新細明體" panose="02020500000000000000" pitchFamily="18" charset="-120"/>
              </a:rPr>
              <a:t> </a:t>
            </a:r>
          </a:p>
          <a:p>
            <a:pPr marL="134541" indent="-134541">
              <a:lnSpc>
                <a:spcPct val="65000"/>
              </a:lnSpc>
              <a:spcBef>
                <a:spcPct val="50000"/>
              </a:spcBef>
              <a:buNone/>
            </a:pPr>
            <a:r>
              <a:rPr lang="en-US" altLang="zh-TW" sz="1200">
                <a:ea typeface="新細明體" panose="02020500000000000000" pitchFamily="18" charset="-120"/>
              </a:rPr>
              <a:t>Recall that:</a:t>
            </a:r>
          </a:p>
          <a:p>
            <a:pPr marL="134541" indent="-134541">
              <a:lnSpc>
                <a:spcPct val="65000"/>
              </a:lnSpc>
              <a:spcBef>
                <a:spcPct val="50000"/>
              </a:spcBef>
              <a:buSzPct val="75000"/>
              <a:buFont typeface="Wingdings" pitchFamily="2" charset="2"/>
              <a:buAutoNum type="arabicPeriod"/>
            </a:pPr>
            <a:r>
              <a:rPr lang="en-US" altLang="zh-TW" sz="1200">
                <a:ea typeface="新細明體" panose="02020500000000000000" pitchFamily="18" charset="-120"/>
              </a:rPr>
              <a:t>the </a:t>
            </a:r>
            <a:r>
              <a:rPr lang="en-US" altLang="zh-TW" sz="1050">
                <a:latin typeface="Consolas" panose="020B0609020204030204" pitchFamily="49" charset="0"/>
                <a:ea typeface="新細明體" panose="02020500000000000000" pitchFamily="18" charset="-120"/>
              </a:rPr>
              <a:t>instruction</a:t>
            </a:r>
            <a:r>
              <a:rPr lang="en-US" altLang="zh-TW" sz="1200">
                <a:ea typeface="新細明體" panose="02020500000000000000" pitchFamily="18" charset="-120"/>
              </a:rPr>
              <a:t> may include a jump directive </a:t>
            </a:r>
            <a:r>
              <a:rPr lang="en-US" altLang="zh-TW" sz="1050">
                <a:ea typeface="新細明體" panose="02020500000000000000" pitchFamily="18" charset="-120"/>
              </a:rPr>
              <a:t>(expressed as non-zero jump bits)</a:t>
            </a:r>
          </a:p>
          <a:p>
            <a:pPr marL="134541" indent="-134541">
              <a:lnSpc>
                <a:spcPct val="65000"/>
              </a:lnSpc>
              <a:spcBef>
                <a:spcPct val="50000"/>
              </a:spcBef>
              <a:buSzPct val="75000"/>
              <a:buFont typeface="Wingdings" pitchFamily="2" charset="2"/>
              <a:buAutoNum type="arabicPeriod"/>
            </a:pPr>
            <a:r>
              <a:rPr lang="en-US" altLang="zh-TW" sz="1200">
                <a:ea typeface="新細明體" panose="02020500000000000000" pitchFamily="18" charset="-120"/>
              </a:rPr>
              <a:t>the </a:t>
            </a:r>
            <a:r>
              <a:rPr lang="en-US" altLang="zh-TW" sz="1050">
                <a:latin typeface="Consolas" panose="020B0609020204030204" pitchFamily="49" charset="0"/>
                <a:ea typeface="新細明體" panose="02020500000000000000" pitchFamily="18" charset="-120"/>
              </a:rPr>
              <a:t>ALU</a:t>
            </a:r>
            <a:r>
              <a:rPr lang="en-US" altLang="zh-TW" sz="1200">
                <a:ea typeface="新細明體" panose="02020500000000000000" pitchFamily="18" charset="-120"/>
              </a:rPr>
              <a:t> emits two control bits, indicating if the </a:t>
            </a:r>
            <a:r>
              <a:rPr lang="en-US" altLang="zh-TW" sz="1050">
                <a:latin typeface="Consolas" panose="020B0609020204030204" pitchFamily="49" charset="0"/>
                <a:ea typeface="新細明體" panose="02020500000000000000" pitchFamily="18" charset="-120"/>
              </a:rPr>
              <a:t>ALU</a:t>
            </a:r>
            <a:r>
              <a:rPr lang="en-US" altLang="zh-TW" sz="1200">
                <a:ea typeface="新細明體" panose="02020500000000000000" pitchFamily="18" charset="-120"/>
              </a:rPr>
              <a:t> output is zero or less than zero</a:t>
            </a:r>
          </a:p>
          <a:p>
            <a:pPr marL="134541" indent="-134541">
              <a:lnSpc>
                <a:spcPct val="65000"/>
              </a:lnSpc>
              <a:spcBef>
                <a:spcPct val="50000"/>
              </a:spcBef>
              <a:buNone/>
            </a:pPr>
            <a:r>
              <a:rPr lang="en-US" altLang="zh-TW" sz="1200" u="sng">
                <a:ea typeface="新細明體" panose="02020500000000000000" pitchFamily="18" charset="-120"/>
              </a:rPr>
              <a:t>If </a:t>
            </a:r>
            <a:r>
              <a:rPr lang="en-US" altLang="zh-TW" sz="1050" u="sng">
                <a:latin typeface="Consolas" panose="020B0609020204030204" pitchFamily="49" charset="0"/>
                <a:ea typeface="新細明體" panose="02020500000000000000" pitchFamily="18" charset="-120"/>
              </a:rPr>
              <a:t>reset==0:</a:t>
            </a:r>
            <a:r>
              <a:rPr lang="en-US" altLang="zh-TW" sz="1200">
                <a:ea typeface="新細明體" panose="02020500000000000000" pitchFamily="18" charset="-120"/>
              </a:rPr>
              <a:t> the CPU uses this information </a:t>
            </a:r>
            <a:r>
              <a:rPr lang="en-US" altLang="zh-TW" sz="1050">
                <a:ea typeface="新細明體" panose="02020500000000000000" pitchFamily="18" charset="-120"/>
              </a:rPr>
              <a:t>(the jump bits and the </a:t>
            </a:r>
            <a:r>
              <a:rPr lang="en-US" altLang="zh-TW" sz="1050">
                <a:latin typeface="Consolas" panose="020B0609020204030204" pitchFamily="49" charset="0"/>
                <a:ea typeface="新細明體" panose="02020500000000000000" pitchFamily="18" charset="-120"/>
              </a:rPr>
              <a:t>ALU</a:t>
            </a:r>
            <a:r>
              <a:rPr lang="en-US" altLang="zh-TW" sz="1050">
                <a:ea typeface="新細明體" panose="02020500000000000000" pitchFamily="18" charset="-120"/>
              </a:rPr>
              <a:t> control bits)</a:t>
            </a:r>
            <a:r>
              <a:rPr lang="en-US" altLang="zh-TW" sz="1200">
                <a:ea typeface="新細明體" panose="02020500000000000000" pitchFamily="18" charset="-120"/>
              </a:rPr>
              <a:t> as follows:</a:t>
            </a:r>
          </a:p>
          <a:p>
            <a:pPr marL="134541" indent="-134541">
              <a:lnSpc>
                <a:spcPct val="65000"/>
              </a:lnSpc>
              <a:spcBef>
                <a:spcPct val="50000"/>
              </a:spcBef>
              <a:buNone/>
            </a:pPr>
            <a:r>
              <a:rPr lang="en-US" altLang="zh-TW" sz="1200">
                <a:ea typeface="新細明體" panose="02020500000000000000" pitchFamily="18" charset="-120"/>
              </a:rPr>
              <a:t>                    If there should be a jump, the </a:t>
            </a:r>
            <a:r>
              <a:rPr lang="en-US" altLang="zh-TW" sz="1050">
                <a:latin typeface="Consolas" panose="020B0609020204030204" pitchFamily="49" charset="0"/>
                <a:ea typeface="新細明體" panose="02020500000000000000" pitchFamily="18" charset="-120"/>
              </a:rPr>
              <a:t>PC</a:t>
            </a:r>
            <a:r>
              <a:rPr lang="en-US" altLang="zh-TW" sz="1200">
                <a:ea typeface="新細明體" panose="02020500000000000000" pitchFamily="18" charset="-120"/>
              </a:rPr>
              <a:t> is set to the value of </a:t>
            </a:r>
            <a:r>
              <a:rPr lang="en-US" altLang="zh-TW" sz="1050">
                <a:latin typeface="Consolas" panose="020B0609020204030204" pitchFamily="49" charset="0"/>
                <a:ea typeface="新細明體" panose="02020500000000000000" pitchFamily="18" charset="-120"/>
              </a:rPr>
              <a:t>A</a:t>
            </a:r>
            <a:r>
              <a:rPr lang="en-US" altLang="zh-TW" sz="1200">
                <a:ea typeface="新細明體" panose="02020500000000000000" pitchFamily="18" charset="-120"/>
              </a:rPr>
              <a:t>; else, </a:t>
            </a:r>
            <a:r>
              <a:rPr lang="en-US" altLang="zh-TW" sz="1050">
                <a:latin typeface="Consolas" panose="020B0609020204030204" pitchFamily="49" charset="0"/>
                <a:ea typeface="新細明體" panose="02020500000000000000" pitchFamily="18" charset="-120"/>
              </a:rPr>
              <a:t>PC</a:t>
            </a:r>
            <a:r>
              <a:rPr lang="en-US" altLang="zh-TW" sz="1200">
                <a:ea typeface="新細明體" panose="02020500000000000000" pitchFamily="18" charset="-120"/>
              </a:rPr>
              <a:t> is set to </a:t>
            </a:r>
            <a:r>
              <a:rPr lang="en-US" altLang="zh-TW" sz="1050">
                <a:latin typeface="Consolas" panose="020B0609020204030204" pitchFamily="49" charset="0"/>
                <a:ea typeface="新細明體" panose="02020500000000000000" pitchFamily="18" charset="-120"/>
              </a:rPr>
              <a:t>PC+1</a:t>
            </a:r>
          </a:p>
          <a:p>
            <a:pPr marL="134541" indent="-134541">
              <a:lnSpc>
                <a:spcPct val="65000"/>
              </a:lnSpc>
              <a:spcBef>
                <a:spcPct val="50000"/>
              </a:spcBef>
              <a:buNone/>
            </a:pPr>
            <a:r>
              <a:rPr lang="en-US" altLang="zh-TW" sz="1200" u="sng">
                <a:ea typeface="新細明體" panose="02020500000000000000" pitchFamily="18" charset="-120"/>
              </a:rPr>
              <a:t>If </a:t>
            </a:r>
            <a:r>
              <a:rPr lang="en-US" altLang="zh-TW" sz="1050" u="sng">
                <a:latin typeface="Consolas" panose="020B0609020204030204" pitchFamily="49" charset="0"/>
                <a:ea typeface="新細明體" panose="02020500000000000000" pitchFamily="18" charset="-120"/>
              </a:rPr>
              <a:t>reset==1:</a:t>
            </a:r>
            <a:r>
              <a:rPr lang="en-US" altLang="zh-TW" sz="1200">
                <a:ea typeface="新細明體" panose="02020500000000000000" pitchFamily="18" charset="-120"/>
              </a:rPr>
              <a:t> the </a:t>
            </a:r>
            <a:r>
              <a:rPr lang="en-US" altLang="zh-TW" sz="1050">
                <a:latin typeface="Consolas" panose="020B0609020204030204" pitchFamily="49" charset="0"/>
                <a:ea typeface="新細明體" panose="02020500000000000000" pitchFamily="18" charset="-120"/>
              </a:rPr>
              <a:t>PC</a:t>
            </a:r>
            <a:r>
              <a:rPr lang="en-US" altLang="zh-TW" sz="1200">
                <a:ea typeface="新細明體" panose="02020500000000000000" pitchFamily="18" charset="-120"/>
              </a:rPr>
              <a:t> is set to </a:t>
            </a:r>
            <a:r>
              <a:rPr lang="en-US" altLang="zh-TW" sz="1050">
                <a:latin typeface="Consolas" panose="020B0609020204030204" pitchFamily="49" charset="0"/>
                <a:ea typeface="新細明體" panose="02020500000000000000" pitchFamily="18" charset="-120"/>
              </a:rPr>
              <a:t>0</a:t>
            </a:r>
            <a:r>
              <a:rPr lang="en-US" altLang="zh-TW" sz="1200">
                <a:ea typeface="新細明體" panose="02020500000000000000" pitchFamily="18" charset="-120"/>
              </a:rPr>
              <a:t>.  </a:t>
            </a:r>
            <a:r>
              <a:rPr lang="en-US" altLang="zh-TW" sz="1050">
                <a:ea typeface="新細明體" panose="02020500000000000000" pitchFamily="18" charset="-120"/>
              </a:rPr>
              <a:t>(restarting the computer)</a:t>
            </a:r>
          </a:p>
        </p:txBody>
      </p:sp>
      <p:grpSp>
        <p:nvGrpSpPr>
          <p:cNvPr id="38917" name="Group 5">
            <a:extLst>
              <a:ext uri="{FF2B5EF4-FFF2-40B4-BE49-F238E27FC236}">
                <a16:creationId xmlns:a16="http://schemas.microsoft.com/office/drawing/2014/main" id="{9F66B837-A95E-414F-A7CC-A4841C395688}"/>
              </a:ext>
            </a:extLst>
          </p:cNvPr>
          <p:cNvGrpSpPr>
            <a:grpSpLocks/>
          </p:cNvGrpSpPr>
          <p:nvPr/>
        </p:nvGrpSpPr>
        <p:grpSpPr bwMode="auto">
          <a:xfrm>
            <a:off x="1239939" y="1765139"/>
            <a:ext cx="2297906" cy="1085850"/>
            <a:chOff x="96" y="1344"/>
            <a:chExt cx="1930" cy="912"/>
          </a:xfrm>
        </p:grpSpPr>
        <p:sp>
          <p:nvSpPr>
            <p:cNvPr id="38918" name="AutoShape 6">
              <a:extLst>
                <a:ext uri="{FF2B5EF4-FFF2-40B4-BE49-F238E27FC236}">
                  <a16:creationId xmlns:a16="http://schemas.microsoft.com/office/drawing/2014/main" id="{04FEAD39-CAE4-B340-AA3E-FFD9D0C6EC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" y="1728"/>
              <a:ext cx="1536" cy="528"/>
            </a:xfrm>
            <a:prstGeom prst="roundRect">
              <a:avLst>
                <a:gd name="adj" fmla="val 16667"/>
              </a:avLst>
            </a:prstGeom>
            <a:solidFill>
              <a:srgbClr val="FFFFC5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zh-TW" sz="1050">
                  <a:solidFill>
                    <a:srgbClr val="000000"/>
                  </a:solidFill>
                  <a:ea typeface="新細明體" panose="02020500000000000000" pitchFamily="18" charset="-120"/>
                </a:rPr>
                <a:t>a Hack machine language instruction like </a:t>
              </a:r>
              <a:r>
                <a:rPr lang="en-US" altLang="zh-TW" sz="900">
                  <a:solidFill>
                    <a:srgbClr val="000000"/>
                  </a:solidFill>
                  <a:latin typeface="Consolas" panose="020B0609020204030204" pitchFamily="49" charset="0"/>
                  <a:ea typeface="新細明體" panose="02020500000000000000" pitchFamily="18" charset="-120"/>
                  <a:cs typeface="Consolas" panose="020B0609020204030204" pitchFamily="49" charset="0"/>
                </a:rPr>
                <a:t>M=D+M</a:t>
              </a:r>
              <a:r>
                <a:rPr lang="en-US" altLang="zh-TW" sz="1050">
                  <a:solidFill>
                    <a:srgbClr val="000000"/>
                  </a:solidFill>
                  <a:ea typeface="新細明體" panose="02020500000000000000" pitchFamily="18" charset="-120"/>
                </a:rPr>
                <a:t>, stated as a 16-bit value</a:t>
              </a:r>
            </a:p>
          </p:txBody>
        </p:sp>
        <p:cxnSp>
          <p:nvCxnSpPr>
            <p:cNvPr id="38919" name="AutoShape 7">
              <a:extLst>
                <a:ext uri="{FF2B5EF4-FFF2-40B4-BE49-F238E27FC236}">
                  <a16:creationId xmlns:a16="http://schemas.microsoft.com/office/drawing/2014/main" id="{2D617ECF-42DF-664C-943C-55E766F7BE55}"/>
                </a:ext>
              </a:extLst>
            </p:cNvPr>
            <p:cNvCxnSpPr>
              <a:cxnSpLocks noChangeShapeType="1"/>
              <a:stCxn id="38918" idx="3"/>
              <a:endCxn id="38920" idx="2"/>
            </p:cNvCxnSpPr>
            <p:nvPr/>
          </p:nvCxnSpPr>
          <p:spPr bwMode="auto">
            <a:xfrm flipV="1">
              <a:off x="1632" y="1488"/>
              <a:ext cx="293" cy="504"/>
            </a:xfrm>
            <a:prstGeom prst="straightConnector1">
              <a:avLst/>
            </a:prstGeom>
            <a:noFill/>
            <a:ln w="19050">
              <a:solidFill>
                <a:srgbClr val="BD5201"/>
              </a:solidFill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38920" name="Rectangle 8">
              <a:extLst>
                <a:ext uri="{FF2B5EF4-FFF2-40B4-BE49-F238E27FC236}">
                  <a16:creationId xmlns:a16="http://schemas.microsoft.com/office/drawing/2014/main" id="{4011C7C2-7266-CC4A-9903-A7357A3783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1344"/>
              <a:ext cx="202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endParaRPr lang="en-US" altLang="zh-TW" sz="15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532142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>
            <a:extLst>
              <a:ext uri="{FF2B5EF4-FFF2-40B4-BE49-F238E27FC236}">
                <a16:creationId xmlns:a16="http://schemas.microsoft.com/office/drawing/2014/main" id="{5AA6D80C-8D3E-6C45-AB55-AACB2F35551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TW">
                <a:ea typeface="新細明體" panose="02020500000000000000" pitchFamily="18" charset="-120"/>
              </a:rPr>
              <a:t>The </a:t>
            </a:r>
            <a:r>
              <a:rPr lang="en-US" altLang="zh-TW" b="1" i="1">
                <a:ea typeface="新細明體" panose="02020500000000000000" pitchFamily="18" charset="-120"/>
              </a:rPr>
              <a:t>C</a:t>
            </a:r>
            <a:r>
              <a:rPr lang="en-US" altLang="zh-TW">
                <a:ea typeface="新細明體" panose="02020500000000000000" pitchFamily="18" charset="-120"/>
              </a:rPr>
              <a:t>-instruction revisited</a:t>
            </a:r>
          </a:p>
        </p:txBody>
      </p:sp>
      <p:pic>
        <p:nvPicPr>
          <p:cNvPr id="381955" name="Picture 3" descr="Bouquet">
            <a:extLst>
              <a:ext uri="{FF2B5EF4-FFF2-40B4-BE49-F238E27FC236}">
                <a16:creationId xmlns:a16="http://schemas.microsoft.com/office/drawing/2014/main" id="{B7EC212F-5B78-3A44-A4B1-7E7B99722F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76130" y="1976377"/>
            <a:ext cx="3657600" cy="160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 r:embed="rId5"/>
                  <a:srcRect l="25000" t="27957" r="25000" b="41936"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81956" name="Picture 4" descr="Bouquet">
            <a:extLst>
              <a:ext uri="{FF2B5EF4-FFF2-40B4-BE49-F238E27FC236}">
                <a16:creationId xmlns:a16="http://schemas.microsoft.com/office/drawing/2014/main" id="{6C4CB1BE-67EB-6F4F-94A0-80776F6E85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88841" y="2034718"/>
            <a:ext cx="3030140" cy="297060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 r:embed="rId5"/>
                  <a:srcRect/>
                  <a:tile tx="0" ty="0" sx="100000" sy="100000" flip="none" algn="tl"/>
                </a:blip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81957" name="Picture 5" descr="Bouquet">
            <a:extLst>
              <a:ext uri="{FF2B5EF4-FFF2-40B4-BE49-F238E27FC236}">
                <a16:creationId xmlns:a16="http://schemas.microsoft.com/office/drawing/2014/main" id="{3757B16E-0F0D-5145-885F-CBF95CD7F2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76130" y="3633727"/>
            <a:ext cx="3486150" cy="1443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 r:embed="rId5"/>
                  <a:srcRect l="27344" t="28465" r="27344" b="45694"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381958" name="Object 6">
            <a:extLst>
              <a:ext uri="{FF2B5EF4-FFF2-40B4-BE49-F238E27FC236}">
                <a16:creationId xmlns:a16="http://schemas.microsoft.com/office/drawing/2014/main" id="{D8566A1B-2804-F046-8D6E-88510E4A683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3326435"/>
              </p:ext>
            </p:extLst>
          </p:nvPr>
        </p:nvGraphicFramePr>
        <p:xfrm>
          <a:off x="2131814" y="1188084"/>
          <a:ext cx="4880372" cy="5595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25" name="VISIO" r:id="rId8" imgW="6337300" imgH="5918200" progId="Visio.Drawing.6">
                  <p:embed/>
                </p:oleObj>
              </mc:Choice>
              <mc:Fallback>
                <p:oleObj name="VISIO" r:id="rId8" imgW="6337300" imgH="5918200" progId="Visio.Drawing.6">
                  <p:embed/>
                  <p:pic>
                    <p:nvPicPr>
                      <p:cNvPr id="381958" name="Object 6">
                        <a:extLst>
                          <a:ext uri="{FF2B5EF4-FFF2-40B4-BE49-F238E27FC236}">
                            <a16:creationId xmlns:a16="http://schemas.microsoft.com/office/drawing/2014/main" id="{D8566A1B-2804-F046-8D6E-88510E4A683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620" t="27354" r="-171" b="60725"/>
                      <a:stretch>
                        <a:fillRect/>
                      </a:stretch>
                    </p:blipFill>
                    <p:spPr bwMode="auto">
                      <a:xfrm>
                        <a:off x="2131814" y="1188084"/>
                        <a:ext cx="4880372" cy="559594"/>
                      </a:xfrm>
                      <a:prstGeom prst="rect">
                        <a:avLst/>
                      </a:prstGeom>
                      <a:solidFill>
                        <a:srgbClr val="FFCC99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597320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002" name="Rectangle 2">
            <a:extLst>
              <a:ext uri="{FF2B5EF4-FFF2-40B4-BE49-F238E27FC236}">
                <a16:creationId xmlns:a16="http://schemas.microsoft.com/office/drawing/2014/main" id="{A9B8DF16-9D9E-6849-9E0D-6C8C70E5A70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457451" y="4000501"/>
            <a:ext cx="1241822" cy="917972"/>
          </a:xfrm>
        </p:spPr>
        <p:txBody>
          <a:bodyPr/>
          <a:lstStyle/>
          <a:p>
            <a:pPr marL="201216" indent="-201216">
              <a:spcBef>
                <a:spcPct val="50000"/>
              </a:spcBef>
              <a:buNone/>
            </a:pPr>
            <a:r>
              <a:rPr lang="en-US" altLang="zh-TW" sz="1200" u="sng">
                <a:ea typeface="新細明體" panose="02020500000000000000" pitchFamily="18" charset="-120"/>
              </a:rPr>
              <a:t>Execute logic:</a:t>
            </a:r>
          </a:p>
          <a:p>
            <a:pPr marL="201216" indent="-201216">
              <a:spcBef>
                <a:spcPct val="50000"/>
              </a:spcBef>
              <a:buSzPct val="75000"/>
              <a:buFont typeface="Wingdings" pitchFamily="2" charset="2"/>
              <a:buChar char="q"/>
            </a:pPr>
            <a:r>
              <a:rPr lang="en-US" altLang="zh-TW" sz="1200">
                <a:ea typeface="新細明體" panose="02020500000000000000" pitchFamily="18" charset="-120"/>
              </a:rPr>
              <a:t>Decode</a:t>
            </a:r>
          </a:p>
          <a:p>
            <a:pPr marL="201216" indent="-201216">
              <a:spcBef>
                <a:spcPct val="50000"/>
              </a:spcBef>
              <a:buSzPct val="75000"/>
              <a:buFont typeface="Wingdings" pitchFamily="2" charset="2"/>
              <a:buChar char="q"/>
            </a:pPr>
            <a:r>
              <a:rPr lang="en-US" altLang="zh-TW" sz="1200">
                <a:ea typeface="新細明體" panose="02020500000000000000" pitchFamily="18" charset="-120"/>
              </a:rPr>
              <a:t>Execute</a:t>
            </a:r>
          </a:p>
        </p:txBody>
      </p:sp>
      <p:sp>
        <p:nvSpPr>
          <p:cNvPr id="384003" name="Rectangle 3" descr="Bouquet">
            <a:extLst>
              <a:ext uri="{FF2B5EF4-FFF2-40B4-BE49-F238E27FC236}">
                <a16:creationId xmlns:a16="http://schemas.microsoft.com/office/drawing/2014/main" id="{095B39C6-62E2-3E4B-B0FB-49D40743E3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14751" y="4000501"/>
            <a:ext cx="2112169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 r:embed="rId4"/>
                  <a:srcRect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60000"/>
              </a:spcBef>
              <a:buClr>
                <a:srgbClr val="0066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60000"/>
              </a:spcBef>
              <a:buClr>
                <a:srgbClr val="000099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eaLnBrk="0" fontAlgn="base" hangingPunct="0">
              <a:spcBef>
                <a:spcPct val="50000"/>
              </a:spcBef>
              <a:spcAft>
                <a:spcPct val="0"/>
              </a:spcAft>
              <a:buNone/>
            </a:pPr>
            <a:r>
              <a:rPr lang="en-US" altLang="zh-TW" sz="1200" u="sng">
                <a:solidFill>
                  <a:srgbClr val="000000"/>
                </a:solidFill>
                <a:ea typeface="新細明體" panose="02020500000000000000" pitchFamily="18" charset="-120"/>
              </a:rPr>
              <a:t>Fetch logic:</a:t>
            </a:r>
          </a:p>
          <a:p>
            <a:pPr eaLnBrk="0" fontAlgn="base" hangingPunct="0">
              <a:spcBef>
                <a:spcPct val="50000"/>
              </a:spcBef>
              <a:spcAft>
                <a:spcPct val="0"/>
              </a:spcAft>
              <a:buClrTx/>
              <a:buSzTx/>
              <a:buNone/>
            </a:pPr>
            <a:r>
              <a:rPr lang="en-US" altLang="zh-TW" sz="1200">
                <a:solidFill>
                  <a:srgbClr val="000000"/>
                </a:solidFill>
                <a:ea typeface="新細明體" panose="02020500000000000000" pitchFamily="18" charset="-120"/>
                <a:cs typeface="Times New Roman" panose="02020603050405020304" pitchFamily="18" charset="0"/>
              </a:rPr>
              <a:t>If there should be a jump,</a:t>
            </a:r>
            <a:br>
              <a:rPr lang="en-US" altLang="zh-TW" sz="1200">
                <a:solidFill>
                  <a:srgbClr val="000000"/>
                </a:solidFill>
                <a:ea typeface="新細明體" panose="02020500000000000000" pitchFamily="18" charset="-120"/>
                <a:cs typeface="Times New Roman" panose="02020603050405020304" pitchFamily="18" charset="0"/>
              </a:rPr>
            </a:br>
            <a:r>
              <a:rPr lang="en-US" altLang="zh-TW" sz="1200">
                <a:solidFill>
                  <a:srgbClr val="000000"/>
                </a:solidFill>
                <a:ea typeface="新細明體" panose="02020500000000000000" pitchFamily="18" charset="-120"/>
                <a:cs typeface="Times New Roman" panose="02020603050405020304" pitchFamily="18" charset="0"/>
              </a:rPr>
              <a:t>    set </a:t>
            </a:r>
            <a:r>
              <a:rPr lang="en-US" altLang="zh-TW" sz="1050">
                <a:solidFill>
                  <a:srgbClr val="000000"/>
                </a:solidFill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PC </a:t>
            </a:r>
            <a:r>
              <a:rPr lang="en-US" altLang="zh-TW" sz="1200">
                <a:solidFill>
                  <a:srgbClr val="000000"/>
                </a:solidFill>
                <a:ea typeface="新細明體" panose="02020500000000000000" pitchFamily="18" charset="-120"/>
                <a:cs typeface="Times New Roman" panose="02020603050405020304" pitchFamily="18" charset="0"/>
              </a:rPr>
              <a:t>to </a:t>
            </a:r>
            <a:r>
              <a:rPr lang="en-US" altLang="zh-TW" sz="1050">
                <a:solidFill>
                  <a:srgbClr val="000000"/>
                </a:solidFill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A</a:t>
            </a:r>
            <a:br>
              <a:rPr lang="en-US" altLang="zh-TW" sz="1200" b="1">
                <a:solidFill>
                  <a:srgbClr val="02227C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</a:br>
            <a:r>
              <a:rPr lang="en-US" altLang="zh-TW" sz="1200">
                <a:solidFill>
                  <a:srgbClr val="000000"/>
                </a:solidFill>
                <a:ea typeface="新細明體" panose="02020500000000000000" pitchFamily="18" charset="-120"/>
                <a:cs typeface="Times New Roman" panose="02020603050405020304" pitchFamily="18" charset="0"/>
              </a:rPr>
              <a:t>else set </a:t>
            </a:r>
            <a:r>
              <a:rPr lang="en-US" altLang="zh-TW" sz="1050">
                <a:solidFill>
                  <a:srgbClr val="000000"/>
                </a:solidFill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PC</a:t>
            </a:r>
            <a:r>
              <a:rPr lang="en-US" altLang="zh-TW" sz="1200">
                <a:solidFill>
                  <a:srgbClr val="000000"/>
                </a:solidFill>
                <a:ea typeface="新細明體" panose="02020500000000000000" pitchFamily="18" charset="-120"/>
                <a:cs typeface="Times New Roman" panose="02020603050405020304" pitchFamily="18" charset="0"/>
              </a:rPr>
              <a:t> to </a:t>
            </a:r>
            <a:r>
              <a:rPr lang="en-US" altLang="zh-TW" sz="1050">
                <a:solidFill>
                  <a:srgbClr val="000000"/>
                </a:solidFill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PC+1</a:t>
            </a:r>
          </a:p>
        </p:txBody>
      </p:sp>
      <p:graphicFrame>
        <p:nvGraphicFramePr>
          <p:cNvPr id="23556" name="Object 4">
            <a:extLst>
              <a:ext uri="{FF2B5EF4-FFF2-40B4-BE49-F238E27FC236}">
                <a16:creationId xmlns:a16="http://schemas.microsoft.com/office/drawing/2014/main" id="{10C080CA-FF09-8D48-AEA7-01A0283FC69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543175" y="800101"/>
          <a:ext cx="5400675" cy="32218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33" name="VISIO" r:id="rId5" imgW="9029700" imgH="5791200" progId="Visio.Drawing.6">
                  <p:embed/>
                </p:oleObj>
              </mc:Choice>
              <mc:Fallback>
                <p:oleObj name="VISIO" r:id="rId5" imgW="9029700" imgH="5791200" progId="Visio.Drawing.6">
                  <p:embed/>
                  <p:pic>
                    <p:nvPicPr>
                      <p:cNvPr id="23556" name="Object 4">
                        <a:extLst>
                          <a:ext uri="{FF2B5EF4-FFF2-40B4-BE49-F238E27FC236}">
                            <a16:creationId xmlns:a16="http://schemas.microsoft.com/office/drawing/2014/main" id="{10C080CA-FF09-8D48-AEA7-01A0283FC69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t="7484" b="-426"/>
                      <a:stretch>
                        <a:fillRect/>
                      </a:stretch>
                    </p:blipFill>
                    <p:spPr bwMode="auto">
                      <a:xfrm>
                        <a:off x="2543175" y="800101"/>
                        <a:ext cx="5400675" cy="322183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557" name="Object 5">
            <a:extLst>
              <a:ext uri="{FF2B5EF4-FFF2-40B4-BE49-F238E27FC236}">
                <a16:creationId xmlns:a16="http://schemas.microsoft.com/office/drawing/2014/main" id="{773CEF73-6884-EF4E-AE8B-19934DDD9C7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006328" y="86917"/>
          <a:ext cx="4880372" cy="5595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34" name="VISIO" r:id="rId7" imgW="6337300" imgH="5918200" progId="Visio.Drawing.6">
                  <p:embed/>
                </p:oleObj>
              </mc:Choice>
              <mc:Fallback>
                <p:oleObj name="VISIO" r:id="rId7" imgW="6337300" imgH="5918200" progId="Visio.Drawing.6">
                  <p:embed/>
                  <p:pic>
                    <p:nvPicPr>
                      <p:cNvPr id="23557" name="Object 5">
                        <a:extLst>
                          <a:ext uri="{FF2B5EF4-FFF2-40B4-BE49-F238E27FC236}">
                            <a16:creationId xmlns:a16="http://schemas.microsoft.com/office/drawing/2014/main" id="{773CEF73-6884-EF4E-AE8B-19934DDD9C7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620" t="27354" r="-171" b="60725"/>
                      <a:stretch>
                        <a:fillRect/>
                      </a:stretch>
                    </p:blipFill>
                    <p:spPr bwMode="auto">
                      <a:xfrm>
                        <a:off x="3006328" y="86917"/>
                        <a:ext cx="4880372" cy="559594"/>
                      </a:xfrm>
                      <a:prstGeom prst="rect">
                        <a:avLst/>
                      </a:prstGeom>
                      <a:solidFill>
                        <a:srgbClr val="FFCC99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4007" name="Rectangle 7">
            <a:extLst>
              <a:ext uri="{FF2B5EF4-FFF2-40B4-BE49-F238E27FC236}">
                <a16:creationId xmlns:a16="http://schemas.microsoft.com/office/drawing/2014/main" id="{C382EB9F-823A-854D-AC03-473E770405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57312" y="3996928"/>
            <a:ext cx="1042988" cy="9179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9056" tIns="34529" rIns="69056" bIns="34529"/>
          <a:lstStyle>
            <a:lvl1pPr marL="268288" indent="-268288">
              <a:spcBef>
                <a:spcPct val="60000"/>
              </a:spcBef>
              <a:buClr>
                <a:srgbClr val="0066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823913" indent="-285750">
              <a:spcBef>
                <a:spcPct val="60000"/>
              </a:spcBef>
              <a:buClr>
                <a:srgbClr val="000099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2319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39888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eaLnBrk="0" fontAlgn="base" hangingPunct="0">
              <a:spcBef>
                <a:spcPct val="50000"/>
              </a:spcBef>
              <a:spcAft>
                <a:spcPct val="0"/>
              </a:spcAft>
              <a:buNone/>
            </a:pPr>
            <a:r>
              <a:rPr lang="en-US" altLang="zh-TW" sz="1200" u="sng">
                <a:solidFill>
                  <a:srgbClr val="000000"/>
                </a:solidFill>
                <a:ea typeface="新細明體" panose="02020500000000000000" pitchFamily="18" charset="-120"/>
              </a:rPr>
              <a:t>Cycle:</a:t>
            </a:r>
          </a:p>
          <a:p>
            <a:pPr eaLnBrk="0" fontAlgn="base" hangingPunct="0">
              <a:spcBef>
                <a:spcPct val="50000"/>
              </a:spcBef>
              <a:spcAft>
                <a:spcPct val="0"/>
              </a:spcAft>
              <a:buSzPct val="75000"/>
              <a:buFont typeface="Wingdings" pitchFamily="2" charset="2"/>
              <a:buChar char="q"/>
            </a:pPr>
            <a:r>
              <a:rPr lang="en-US" altLang="zh-TW" sz="1200">
                <a:solidFill>
                  <a:srgbClr val="000000"/>
                </a:solidFill>
                <a:ea typeface="新細明體" panose="02020500000000000000" pitchFamily="18" charset="-120"/>
              </a:rPr>
              <a:t>Execute</a:t>
            </a:r>
          </a:p>
          <a:p>
            <a:pPr eaLnBrk="0" fontAlgn="base" hangingPunct="0">
              <a:spcBef>
                <a:spcPct val="50000"/>
              </a:spcBef>
              <a:spcAft>
                <a:spcPct val="0"/>
              </a:spcAft>
              <a:buSzPct val="75000"/>
              <a:buFont typeface="Wingdings" pitchFamily="2" charset="2"/>
              <a:buChar char="q"/>
            </a:pPr>
            <a:r>
              <a:rPr lang="en-US" altLang="zh-TW" sz="1200">
                <a:solidFill>
                  <a:srgbClr val="000000"/>
                </a:solidFill>
                <a:ea typeface="新細明體" panose="02020500000000000000" pitchFamily="18" charset="-120"/>
              </a:rPr>
              <a:t>Fetch</a:t>
            </a:r>
          </a:p>
        </p:txBody>
      </p:sp>
      <p:sp>
        <p:nvSpPr>
          <p:cNvPr id="384008" name="Rectangle 8" descr="Bouquet">
            <a:extLst>
              <a:ext uri="{FF2B5EF4-FFF2-40B4-BE49-F238E27FC236}">
                <a16:creationId xmlns:a16="http://schemas.microsoft.com/office/drawing/2014/main" id="{16504D9C-17F6-364A-80C5-0F5B983DF2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43600" y="4000500"/>
            <a:ext cx="1885950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 r:embed="rId4"/>
                  <a:srcRect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60000"/>
              </a:spcBef>
              <a:buClr>
                <a:srgbClr val="0066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60000"/>
              </a:spcBef>
              <a:buClr>
                <a:srgbClr val="000099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eaLnBrk="0" fontAlgn="base" hangingPunct="0">
              <a:spcBef>
                <a:spcPct val="50000"/>
              </a:spcBef>
              <a:spcAft>
                <a:spcPct val="0"/>
              </a:spcAft>
              <a:buNone/>
            </a:pPr>
            <a:r>
              <a:rPr lang="en-US" altLang="zh-TW" sz="1200" u="sng">
                <a:solidFill>
                  <a:srgbClr val="000000"/>
                </a:solidFill>
                <a:ea typeface="新細明體" panose="02020500000000000000" pitchFamily="18" charset="-120"/>
              </a:rPr>
              <a:t>Resetting the computer:</a:t>
            </a:r>
          </a:p>
          <a:p>
            <a:pPr eaLnBrk="0" fontAlgn="base" hangingPunct="0">
              <a:spcBef>
                <a:spcPct val="50000"/>
              </a:spcBef>
              <a:spcAft>
                <a:spcPct val="0"/>
              </a:spcAft>
              <a:buClrTx/>
              <a:buSzTx/>
              <a:buNone/>
            </a:pPr>
            <a:r>
              <a:rPr lang="en-US" altLang="zh-TW" sz="1200">
                <a:solidFill>
                  <a:srgbClr val="000000"/>
                </a:solidFill>
                <a:ea typeface="新細明體" panose="02020500000000000000" pitchFamily="18" charset="-120"/>
                <a:cs typeface="Times New Roman" panose="02020603050405020304" pitchFamily="18" charset="0"/>
              </a:rPr>
              <a:t>Set </a:t>
            </a:r>
            <a:r>
              <a:rPr lang="en-US" altLang="zh-TW" sz="1050">
                <a:solidFill>
                  <a:srgbClr val="000000"/>
                </a:solidFill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reset</a:t>
            </a:r>
            <a:r>
              <a:rPr lang="en-US" altLang="zh-TW" sz="1200">
                <a:solidFill>
                  <a:srgbClr val="000000"/>
                </a:solidFill>
                <a:ea typeface="新細明體" panose="02020500000000000000" pitchFamily="18" charset="-120"/>
                <a:cs typeface="Times New Roman" panose="02020603050405020304" pitchFamily="18" charset="0"/>
              </a:rPr>
              <a:t> to </a:t>
            </a:r>
            <a:r>
              <a:rPr lang="en-US" altLang="zh-TW" sz="1050">
                <a:solidFill>
                  <a:srgbClr val="000000"/>
                </a:solidFill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</a:t>
            </a:r>
            <a:r>
              <a:rPr lang="en-US" altLang="zh-TW" sz="1200">
                <a:solidFill>
                  <a:srgbClr val="000000"/>
                </a:solidFill>
                <a:ea typeface="新細明體" panose="02020500000000000000" pitchFamily="18" charset="-120"/>
                <a:cs typeface="Times New Roman" panose="02020603050405020304" pitchFamily="18" charset="0"/>
              </a:rPr>
              <a:t>,</a:t>
            </a:r>
            <a:br>
              <a:rPr lang="en-US" altLang="zh-TW" sz="1200">
                <a:solidFill>
                  <a:srgbClr val="000000"/>
                </a:solidFill>
                <a:ea typeface="新細明體" panose="02020500000000000000" pitchFamily="18" charset="-120"/>
                <a:cs typeface="Times New Roman" panose="02020603050405020304" pitchFamily="18" charset="0"/>
              </a:rPr>
            </a:br>
            <a:r>
              <a:rPr lang="en-US" altLang="zh-TW" sz="1200">
                <a:solidFill>
                  <a:srgbClr val="000000"/>
                </a:solidFill>
                <a:ea typeface="新細明體" panose="02020500000000000000" pitchFamily="18" charset="-120"/>
                <a:cs typeface="Times New Roman" panose="02020603050405020304" pitchFamily="18" charset="0"/>
              </a:rPr>
              <a:t>then set it to </a:t>
            </a:r>
            <a:r>
              <a:rPr lang="en-US" altLang="zh-TW" sz="1050">
                <a:solidFill>
                  <a:srgbClr val="000000"/>
                </a:solidFill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0</a:t>
            </a:r>
            <a:r>
              <a:rPr lang="en-US" altLang="zh-TW" sz="1200">
                <a:solidFill>
                  <a:srgbClr val="000000"/>
                </a:solidFill>
                <a:ea typeface="新細明體" panose="02020500000000000000" pitchFamily="18" charset="-120"/>
                <a:cs typeface="Times New Roman" panose="02020603050405020304" pitchFamily="18" charset="0"/>
              </a:rPr>
              <a:t>.</a:t>
            </a:r>
            <a:endParaRPr lang="en-US" altLang="zh-TW" sz="1200" b="1">
              <a:solidFill>
                <a:srgbClr val="02227C"/>
              </a:solidFill>
              <a:latin typeface="Courier New" panose="02070309020205020404" pitchFamily="49" charset="0"/>
              <a:ea typeface="新細明體" panose="02020500000000000000" pitchFamily="18" charset="-120"/>
              <a:cs typeface="Courier New" panose="02070309020205020404" pitchFamily="49" charset="0"/>
            </a:endParaRPr>
          </a:p>
        </p:txBody>
      </p:sp>
      <p:sp>
        <p:nvSpPr>
          <p:cNvPr id="384009" name="Rectangle 9">
            <a:extLst>
              <a:ext uri="{FF2B5EF4-FFF2-40B4-BE49-F238E27FC236}">
                <a16:creationId xmlns:a16="http://schemas.microsoft.com/office/drawing/2014/main" id="{3BB08ECD-7B21-B24A-9E2A-7F24369F50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23962" y="573882"/>
            <a:ext cx="1862138" cy="28551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9056" tIns="34529" rIns="69056" bIns="34529"/>
          <a:lstStyle>
            <a:lvl1pPr marL="179388" indent="-179388">
              <a:spcBef>
                <a:spcPct val="60000"/>
              </a:spcBef>
              <a:buClr>
                <a:srgbClr val="0066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823913" indent="-285750">
              <a:spcBef>
                <a:spcPct val="60000"/>
              </a:spcBef>
              <a:buClr>
                <a:srgbClr val="000099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2319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39888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None/>
            </a:pPr>
            <a:r>
              <a:rPr lang="en-US" altLang="zh-TW" sz="1200" u="sng">
                <a:solidFill>
                  <a:srgbClr val="000000"/>
                </a:solidFill>
                <a:ea typeface="新細明體" panose="02020500000000000000" pitchFamily="18" charset="-120"/>
              </a:rPr>
              <a:t>Chip diagram:</a:t>
            </a:r>
          </a:p>
          <a:p>
            <a:pPr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SzPct val="75000"/>
              <a:buFont typeface="Wingdings" pitchFamily="2" charset="2"/>
              <a:buChar char="q"/>
            </a:pPr>
            <a:r>
              <a:rPr lang="en-US" altLang="zh-TW" sz="1050">
                <a:solidFill>
                  <a:srgbClr val="000000"/>
                </a:solidFill>
                <a:ea typeface="新細明體" panose="02020500000000000000" pitchFamily="18" charset="-120"/>
              </a:rPr>
              <a:t>Includes most of the </a:t>
            </a:r>
            <a:r>
              <a:rPr lang="en-US" altLang="zh-TW" sz="1050">
                <a:solidFill>
                  <a:srgbClr val="000000"/>
                </a:solidFill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CPU</a:t>
            </a:r>
            <a:r>
              <a:rPr lang="en-US" altLang="zh-TW" sz="1050">
                <a:solidFill>
                  <a:srgbClr val="000000"/>
                </a:solidFill>
                <a:ea typeface="新細明體" panose="02020500000000000000" pitchFamily="18" charset="-120"/>
              </a:rPr>
              <a:t>’s execution logic</a:t>
            </a:r>
          </a:p>
          <a:p>
            <a:pPr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SzPct val="75000"/>
              <a:buFont typeface="Wingdings" pitchFamily="2" charset="2"/>
              <a:buChar char="q"/>
            </a:pPr>
            <a:r>
              <a:rPr lang="en-US" altLang="zh-TW" sz="1050">
                <a:solidFill>
                  <a:srgbClr val="000000"/>
                </a:solidFill>
                <a:ea typeface="新細明體" panose="02020500000000000000" pitchFamily="18" charset="-120"/>
              </a:rPr>
              <a:t>The </a:t>
            </a:r>
            <a:r>
              <a:rPr lang="en-US" altLang="zh-TW" sz="1050">
                <a:solidFill>
                  <a:srgbClr val="000000"/>
                </a:solidFill>
                <a:latin typeface="Consolas" panose="020B0609020204030204" pitchFamily="49" charset="0"/>
                <a:ea typeface="新細明體" panose="02020500000000000000" pitchFamily="18" charset="-120"/>
              </a:rPr>
              <a:t>CPU</a:t>
            </a:r>
            <a:r>
              <a:rPr lang="en-US" altLang="zh-TW" sz="1050">
                <a:solidFill>
                  <a:srgbClr val="000000"/>
                </a:solidFill>
                <a:ea typeface="新細明體" panose="02020500000000000000" pitchFamily="18" charset="-120"/>
              </a:rPr>
              <a:t>’s control logic is hinted: each circled “</a:t>
            </a:r>
            <a:r>
              <a:rPr lang="en-US" altLang="zh-TW" sz="1050">
                <a:solidFill>
                  <a:srgbClr val="000000"/>
                </a:solidFill>
                <a:latin typeface="Consolas" panose="020B0609020204030204" pitchFamily="49" charset="0"/>
                <a:ea typeface="新細明體" panose="02020500000000000000" pitchFamily="18" charset="-120"/>
              </a:rPr>
              <a:t>c</a:t>
            </a:r>
            <a:r>
              <a:rPr lang="en-US" altLang="zh-TW" sz="1050">
                <a:solidFill>
                  <a:srgbClr val="000000"/>
                </a:solidFill>
                <a:ea typeface="新細明體" panose="02020500000000000000" pitchFamily="18" charset="-120"/>
              </a:rPr>
              <a:t>” represents one or more control bits, taken from the </a:t>
            </a:r>
            <a:r>
              <a:rPr lang="en-US" altLang="zh-TW" sz="1050">
                <a:solidFill>
                  <a:srgbClr val="000000"/>
                </a:solidFill>
                <a:latin typeface="Consolas" panose="020B0609020204030204" pitchFamily="49" charset="0"/>
                <a:ea typeface="新細明體" panose="02020500000000000000" pitchFamily="18" charset="-120"/>
              </a:rPr>
              <a:t>instruction</a:t>
            </a:r>
          </a:p>
          <a:p>
            <a:pPr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SzPct val="75000"/>
              <a:buFont typeface="Wingdings" pitchFamily="2" charset="2"/>
              <a:buChar char="q"/>
            </a:pPr>
            <a:r>
              <a:rPr lang="en-US" altLang="zh-TW" sz="1050">
                <a:solidFill>
                  <a:srgbClr val="000000"/>
                </a:solidFill>
                <a:ea typeface="新細明體" panose="02020500000000000000" pitchFamily="18" charset="-120"/>
              </a:rPr>
              <a:t>The “</a:t>
            </a:r>
            <a:r>
              <a:rPr lang="en-US" altLang="zh-TW" sz="1050">
                <a:solidFill>
                  <a:srgbClr val="000000"/>
                </a:solidFill>
                <a:latin typeface="Consolas" panose="020B0609020204030204" pitchFamily="49" charset="0"/>
                <a:ea typeface="新細明體" panose="02020500000000000000" pitchFamily="18" charset="-120"/>
              </a:rPr>
              <a:t>decode</a:t>
            </a:r>
            <a:r>
              <a:rPr lang="en-US" altLang="zh-TW" sz="1050">
                <a:solidFill>
                  <a:srgbClr val="000000"/>
                </a:solidFill>
                <a:ea typeface="新細明體" panose="02020500000000000000" pitchFamily="18" charset="-120"/>
              </a:rPr>
              <a:t>”</a:t>
            </a:r>
            <a:br>
              <a:rPr lang="en-US" altLang="zh-TW" sz="1050">
                <a:solidFill>
                  <a:srgbClr val="000000"/>
                </a:solidFill>
                <a:ea typeface="新細明體" panose="02020500000000000000" pitchFamily="18" charset="-120"/>
              </a:rPr>
            </a:br>
            <a:r>
              <a:rPr lang="en-US" altLang="zh-TW" sz="1050">
                <a:solidFill>
                  <a:srgbClr val="000000"/>
                </a:solidFill>
                <a:ea typeface="新細明體" panose="02020500000000000000" pitchFamily="18" charset="-120"/>
              </a:rPr>
              <a:t> bar does not</a:t>
            </a:r>
            <a:br>
              <a:rPr lang="en-US" altLang="zh-TW" sz="1050">
                <a:solidFill>
                  <a:srgbClr val="000000"/>
                </a:solidFill>
                <a:ea typeface="新細明體" panose="02020500000000000000" pitchFamily="18" charset="-120"/>
              </a:rPr>
            </a:br>
            <a:r>
              <a:rPr lang="en-US" altLang="zh-TW" sz="1050">
                <a:solidFill>
                  <a:srgbClr val="000000"/>
                </a:solidFill>
                <a:ea typeface="新細明體" panose="02020500000000000000" pitchFamily="18" charset="-120"/>
              </a:rPr>
              <a:t>represent a</a:t>
            </a:r>
            <a:br>
              <a:rPr lang="en-US" altLang="zh-TW" sz="1050">
                <a:solidFill>
                  <a:srgbClr val="000000"/>
                </a:solidFill>
                <a:ea typeface="新細明體" panose="02020500000000000000" pitchFamily="18" charset="-120"/>
              </a:rPr>
            </a:br>
            <a:r>
              <a:rPr lang="en-US" altLang="zh-TW" sz="1050">
                <a:solidFill>
                  <a:srgbClr val="000000"/>
                </a:solidFill>
                <a:ea typeface="新細明體" panose="02020500000000000000" pitchFamily="18" charset="-120"/>
              </a:rPr>
              <a:t>chip, but</a:t>
            </a:r>
            <a:br>
              <a:rPr lang="en-US" altLang="zh-TW" sz="1050">
                <a:solidFill>
                  <a:srgbClr val="000000"/>
                </a:solidFill>
                <a:ea typeface="新細明體" panose="02020500000000000000" pitchFamily="18" charset="-120"/>
              </a:rPr>
            </a:br>
            <a:r>
              <a:rPr lang="en-US" altLang="zh-TW" sz="1050">
                <a:solidFill>
                  <a:srgbClr val="000000"/>
                </a:solidFill>
                <a:ea typeface="新細明體" panose="02020500000000000000" pitchFamily="18" charset="-120"/>
              </a:rPr>
              <a:t>rather indicates</a:t>
            </a:r>
            <a:br>
              <a:rPr lang="en-US" altLang="zh-TW" sz="1050">
                <a:solidFill>
                  <a:srgbClr val="000000"/>
                </a:solidFill>
                <a:ea typeface="新細明體" panose="02020500000000000000" pitchFamily="18" charset="-120"/>
              </a:rPr>
            </a:br>
            <a:r>
              <a:rPr lang="en-US" altLang="zh-TW" sz="1050">
                <a:solidFill>
                  <a:srgbClr val="000000"/>
                </a:solidFill>
                <a:ea typeface="新細明體" panose="02020500000000000000" pitchFamily="18" charset="-120"/>
              </a:rPr>
              <a:t>that the</a:t>
            </a:r>
            <a:br>
              <a:rPr lang="en-US" altLang="zh-TW" sz="1050">
                <a:solidFill>
                  <a:srgbClr val="000000"/>
                </a:solidFill>
                <a:ea typeface="新細明體" panose="02020500000000000000" pitchFamily="18" charset="-120"/>
              </a:rPr>
            </a:br>
            <a:r>
              <a:rPr lang="en-US" altLang="zh-TW" sz="1050">
                <a:solidFill>
                  <a:srgbClr val="000000"/>
                </a:solidFill>
                <a:ea typeface="新細明體" panose="02020500000000000000" pitchFamily="18" charset="-120"/>
              </a:rPr>
              <a:t>instruction bits</a:t>
            </a:r>
            <a:br>
              <a:rPr lang="en-US" altLang="zh-TW" sz="1050">
                <a:solidFill>
                  <a:srgbClr val="000000"/>
                </a:solidFill>
                <a:ea typeface="新細明體" panose="02020500000000000000" pitchFamily="18" charset="-120"/>
              </a:rPr>
            </a:br>
            <a:r>
              <a:rPr lang="en-US" altLang="zh-TW" sz="1050">
                <a:solidFill>
                  <a:srgbClr val="000000"/>
                </a:solidFill>
                <a:ea typeface="新細明體" panose="02020500000000000000" pitchFamily="18" charset="-120"/>
              </a:rPr>
              <a:t>are decoded</a:t>
            </a:r>
            <a:br>
              <a:rPr lang="en-US" altLang="zh-TW" sz="1050">
                <a:solidFill>
                  <a:srgbClr val="000000"/>
                </a:solidFill>
                <a:ea typeface="新細明體" panose="02020500000000000000" pitchFamily="18" charset="-120"/>
              </a:rPr>
            </a:br>
            <a:r>
              <a:rPr lang="en-US" altLang="zh-TW" sz="1050">
                <a:solidFill>
                  <a:srgbClr val="000000"/>
                </a:solidFill>
                <a:ea typeface="新細明體" panose="02020500000000000000" pitchFamily="18" charset="-120"/>
              </a:rPr>
              <a:t>somehow.</a:t>
            </a:r>
          </a:p>
        </p:txBody>
      </p:sp>
    </p:spTree>
    <p:extLst>
      <p:ext uri="{BB962C8B-B14F-4D97-AF65-F5344CB8AC3E}">
        <p14:creationId xmlns:p14="http://schemas.microsoft.com/office/powerpoint/2010/main" val="30055863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>
            <a:extLst>
              <a:ext uri="{FF2B5EF4-FFF2-40B4-BE49-F238E27FC236}">
                <a16:creationId xmlns:a16="http://schemas.microsoft.com/office/drawing/2014/main" id="{B925BEE2-3C4B-0A4F-A637-0E9C2149A3E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ea typeface="新細明體" panose="02020500000000000000" pitchFamily="18" charset="-120"/>
              </a:rPr>
              <a:t>Computer</a:t>
            </a:r>
            <a:r>
              <a:rPr lang="en-US" altLang="zh-TW" sz="1350">
                <a:ea typeface="新細明體" panose="02020500000000000000" pitchFamily="18" charset="-120"/>
              </a:rPr>
              <a:t>-on-a-chip</a:t>
            </a:r>
            <a:r>
              <a:rPr lang="en-US" altLang="zh-TW">
                <a:ea typeface="新細明體" panose="02020500000000000000" pitchFamily="18" charset="-120"/>
              </a:rPr>
              <a:t> interface</a:t>
            </a:r>
          </a:p>
        </p:txBody>
      </p:sp>
      <p:graphicFrame>
        <p:nvGraphicFramePr>
          <p:cNvPr id="388099" name="Object 3">
            <a:extLst>
              <a:ext uri="{FF2B5EF4-FFF2-40B4-BE49-F238E27FC236}">
                <a16:creationId xmlns:a16="http://schemas.microsoft.com/office/drawing/2014/main" id="{699E499E-2E76-E642-8C65-C0EDE6509A3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507111" y="800099"/>
          <a:ext cx="4339828" cy="17537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73" name="VISIO" r:id="rId4" imgW="6045200" imgH="5918200" progId="Visio.Drawing.6">
                  <p:embed/>
                </p:oleObj>
              </mc:Choice>
              <mc:Fallback>
                <p:oleObj name="VISIO" r:id="rId4" imgW="6045200" imgH="5918200" progId="Visio.Drawing.6">
                  <p:embed/>
                  <p:pic>
                    <p:nvPicPr>
                      <p:cNvPr id="388099" name="Object 3">
                        <a:extLst>
                          <a:ext uri="{FF2B5EF4-FFF2-40B4-BE49-F238E27FC236}">
                            <a16:creationId xmlns:a16="http://schemas.microsoft.com/office/drawing/2014/main" id="{699E499E-2E76-E642-8C65-C0EDE6509A3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8221" t="34547" r="3831" b="29614"/>
                      <a:stretch>
                        <a:fillRect/>
                      </a:stretch>
                    </p:blipFill>
                    <p:spPr bwMode="auto">
                      <a:xfrm>
                        <a:off x="2507111" y="800099"/>
                        <a:ext cx="4339828" cy="175379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88100" name="Picture 4" descr="Bouquet">
            <a:extLst>
              <a:ext uri="{FF2B5EF4-FFF2-40B4-BE49-F238E27FC236}">
                <a16:creationId xmlns:a16="http://schemas.microsoft.com/office/drawing/2014/main" id="{2244F3F8-5728-B144-BF48-2B68560AA0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20119" y="2707482"/>
            <a:ext cx="5543550" cy="24360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 r:embed="rId7"/>
                  <a:srcRect l="24219" t="50537" r="24219" b="18280"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464718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>
            <a:extLst>
              <a:ext uri="{FF2B5EF4-FFF2-40B4-BE49-F238E27FC236}">
                <a16:creationId xmlns:a16="http://schemas.microsoft.com/office/drawing/2014/main" id="{AC0EC9A8-89AF-D44E-AAEA-E3E309B8E57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-48816"/>
            <a:ext cx="8229600" cy="857250"/>
          </a:xfrm>
        </p:spPr>
        <p:txBody>
          <a:bodyPr/>
          <a:lstStyle/>
          <a:p>
            <a:r>
              <a:rPr lang="en-US" altLang="zh-TW" dirty="0">
                <a:ea typeface="新細明體" panose="02020500000000000000" pitchFamily="18" charset="-120"/>
              </a:rPr>
              <a:t>Computer</a:t>
            </a:r>
            <a:r>
              <a:rPr lang="en-US" altLang="zh-TW" sz="1350" dirty="0">
                <a:ea typeface="新細明體" panose="02020500000000000000" pitchFamily="18" charset="-120"/>
              </a:rPr>
              <a:t>-on-a-chip</a:t>
            </a:r>
            <a:r>
              <a:rPr lang="en-US" altLang="zh-TW" dirty="0">
                <a:ea typeface="新細明體" panose="02020500000000000000" pitchFamily="18" charset="-120"/>
              </a:rPr>
              <a:t> implementation</a:t>
            </a:r>
          </a:p>
        </p:txBody>
      </p:sp>
      <p:graphicFrame>
        <p:nvGraphicFramePr>
          <p:cNvPr id="49155" name="Object 3">
            <a:extLst>
              <a:ext uri="{FF2B5EF4-FFF2-40B4-BE49-F238E27FC236}">
                <a16:creationId xmlns:a16="http://schemas.microsoft.com/office/drawing/2014/main" id="{0EB38FD1-A5E7-CF46-8F96-A7E8EB9872C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177653" y="759025"/>
          <a:ext cx="5480447" cy="33742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97" name="VISIO" r:id="rId4" imgW="9029700" imgH="5791200" progId="Visio.Drawing.6">
                  <p:embed/>
                </p:oleObj>
              </mc:Choice>
              <mc:Fallback>
                <p:oleObj name="VISIO" r:id="rId4" imgW="9029700" imgH="5791200" progId="Visio.Drawing.6">
                  <p:embed/>
                  <p:pic>
                    <p:nvPicPr>
                      <p:cNvPr id="49155" name="Object 3">
                        <a:extLst>
                          <a:ext uri="{FF2B5EF4-FFF2-40B4-BE49-F238E27FC236}">
                            <a16:creationId xmlns:a16="http://schemas.microsoft.com/office/drawing/2014/main" id="{0EB38FD1-A5E7-CF46-8F96-A7E8EB9872C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656" t="8633" r="5290" b="4401"/>
                      <a:stretch>
                        <a:fillRect/>
                      </a:stretch>
                    </p:blipFill>
                    <p:spPr bwMode="auto">
                      <a:xfrm>
                        <a:off x="2177653" y="759025"/>
                        <a:ext cx="5480447" cy="337423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0148" name="Text Box 4">
            <a:extLst>
              <a:ext uri="{FF2B5EF4-FFF2-40B4-BE49-F238E27FC236}">
                <a16:creationId xmlns:a16="http://schemas.microsoft.com/office/drawing/2014/main" id="{C2DA947B-DCD7-1248-AD81-2431D342F6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1600" y="3829050"/>
            <a:ext cx="2171700" cy="934641"/>
          </a:xfrm>
          <a:prstGeom prst="rect">
            <a:avLst/>
          </a:prstGeom>
          <a:solidFill>
            <a:srgbClr val="FFE0C1"/>
          </a:solidFill>
          <a:ln w="9525" algn="ctr">
            <a:solidFill>
              <a:srgbClr val="293973"/>
            </a:solidFill>
            <a:miter lim="800000"/>
            <a:headEnd/>
            <a:tailEnd/>
          </a:ln>
          <a:effectLst>
            <a:outerShdw dist="89803" dir="2700000" algn="ctr" rotWithShape="0">
              <a:srgbClr val="293973"/>
            </a:outerShdw>
          </a:effectLst>
        </p:spPr>
        <p:txBody>
          <a:bodyPr lIns="151200" tIns="62100" rIns="0" bIns="35100"/>
          <a:lstStyle>
            <a:lvl1pPr marL="342900" indent="-342900">
              <a:spcBef>
                <a:spcPct val="60000"/>
              </a:spcBef>
              <a:buClr>
                <a:srgbClr val="0066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60000"/>
              </a:spcBef>
              <a:buClr>
                <a:srgbClr val="000099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eaLnBrk="0" fontAlgn="base" hangingPunct="0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SzPct val="85000"/>
              <a:buNone/>
            </a:pPr>
            <a:r>
              <a:rPr lang="en-US" altLang="zh-TW" sz="825" b="1">
                <a:solidFill>
                  <a:srgbClr val="000000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CHIP Computer {</a:t>
            </a:r>
          </a:p>
          <a:p>
            <a:pPr eaLnBrk="0" fontAlgn="base" hangingPunct="0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SzPct val="85000"/>
              <a:buNone/>
            </a:pPr>
            <a:r>
              <a:rPr lang="en-US" altLang="zh-TW" sz="825" b="1">
                <a:solidFill>
                  <a:srgbClr val="000000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    IN </a:t>
            </a:r>
            <a:r>
              <a:rPr lang="en-US" altLang="zh-TW" sz="825" b="1">
                <a:solidFill>
                  <a:srgbClr val="000099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reset</a:t>
            </a:r>
            <a:r>
              <a:rPr lang="en-US" altLang="zh-TW" sz="825" b="1">
                <a:solidFill>
                  <a:srgbClr val="000000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;</a:t>
            </a:r>
          </a:p>
          <a:p>
            <a:pPr eaLnBrk="0" fontAlgn="base" hangingPunct="0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SzPct val="85000"/>
              <a:buNone/>
            </a:pPr>
            <a:r>
              <a:rPr lang="en-US" altLang="zh-TW" sz="825" b="1">
                <a:solidFill>
                  <a:srgbClr val="000000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    PARTS:</a:t>
            </a:r>
          </a:p>
          <a:p>
            <a:pPr eaLnBrk="0" fontAlgn="base" hangingPunct="0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SzPct val="85000"/>
              <a:buNone/>
            </a:pPr>
            <a:r>
              <a:rPr lang="en-US" altLang="zh-TW" sz="825" b="1">
                <a:solidFill>
                  <a:srgbClr val="000000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    // implementation missing</a:t>
            </a:r>
          </a:p>
          <a:p>
            <a:pPr eaLnBrk="0" fontAlgn="base" hangingPunct="0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SzPct val="85000"/>
              <a:buNone/>
            </a:pPr>
            <a:r>
              <a:rPr lang="en-US" altLang="zh-TW" sz="825" b="1">
                <a:solidFill>
                  <a:srgbClr val="000000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363523" name="Rectangle 3">
            <a:extLst>
              <a:ext uri="{FF2B5EF4-FFF2-40B4-BE49-F238E27FC236}">
                <a16:creationId xmlns:a16="http://schemas.microsoft.com/office/drawing/2014/main" id="{FA50F548-EE2F-2D49-8CDE-7F44A687B3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3450" y="4057650"/>
            <a:ext cx="2914650" cy="628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9056" tIns="34529" rIns="69056" bIns="34529"/>
          <a:lstStyle>
            <a:lvl1pPr>
              <a:spcBef>
                <a:spcPct val="60000"/>
              </a:spcBef>
              <a:buClr>
                <a:srgbClr val="0066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179388" indent="268288">
              <a:spcBef>
                <a:spcPct val="60000"/>
              </a:spcBef>
              <a:buClr>
                <a:srgbClr val="000099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2319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39888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eaLnBrk="0" fontAlgn="base" hangingPunct="0">
              <a:lnSpc>
                <a:spcPct val="125000"/>
              </a:lnSpc>
              <a:spcBef>
                <a:spcPct val="100000"/>
              </a:spcBef>
              <a:spcAft>
                <a:spcPct val="0"/>
              </a:spcAft>
              <a:buNone/>
            </a:pPr>
            <a:r>
              <a:rPr lang="en-US" altLang="zh-TW" sz="1050" u="sng">
                <a:solidFill>
                  <a:srgbClr val="000000"/>
                </a:solidFill>
                <a:ea typeface="新細明體" panose="02020500000000000000" pitchFamily="18" charset="-120"/>
              </a:rPr>
              <a:t>Implementation:</a:t>
            </a:r>
            <a:br>
              <a:rPr lang="en-US" altLang="zh-TW" sz="1050" u="sng">
                <a:solidFill>
                  <a:srgbClr val="000000"/>
                </a:solidFill>
                <a:ea typeface="新細明體" panose="02020500000000000000" pitchFamily="18" charset="-120"/>
              </a:rPr>
            </a:br>
            <a:r>
              <a:rPr lang="en-US" altLang="zh-TW" sz="1050">
                <a:solidFill>
                  <a:srgbClr val="000000"/>
                </a:solidFill>
                <a:ea typeface="新細明體" panose="02020500000000000000" pitchFamily="18" charset="-120"/>
              </a:rPr>
              <a:t>Simple, the chip-parts do all the hard work.</a:t>
            </a:r>
          </a:p>
        </p:txBody>
      </p:sp>
    </p:spTree>
    <p:extLst>
      <p:ext uri="{BB962C8B-B14F-4D97-AF65-F5344CB8AC3E}">
        <p14:creationId xmlns:p14="http://schemas.microsoft.com/office/powerpoint/2010/main" val="5671786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>
            <a:extLst>
              <a:ext uri="{FF2B5EF4-FFF2-40B4-BE49-F238E27FC236}">
                <a16:creationId xmlns:a16="http://schemas.microsoft.com/office/drawing/2014/main" id="{87D2A02C-B5E6-6643-A90F-3E02EA95D1C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>
                <a:ea typeface="新細明體" panose="02020500000000000000" pitchFamily="18" charset="-120"/>
              </a:rPr>
              <a:t>Perspective: from here to a “real” computer</a:t>
            </a:r>
          </a:p>
        </p:txBody>
      </p:sp>
      <p:sp>
        <p:nvSpPr>
          <p:cNvPr id="51203" name="Rectangle 3">
            <a:extLst>
              <a:ext uri="{FF2B5EF4-FFF2-40B4-BE49-F238E27FC236}">
                <a16:creationId xmlns:a16="http://schemas.microsoft.com/office/drawing/2014/main" id="{F42FA8BE-DE72-3347-987C-B88688D4F14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466850" y="994172"/>
            <a:ext cx="6210300" cy="3943350"/>
          </a:xfrm>
        </p:spPr>
        <p:txBody>
          <a:bodyPr/>
          <a:lstStyle/>
          <a:p>
            <a:pPr>
              <a:spcBef>
                <a:spcPct val="130000"/>
              </a:spcBef>
            </a:pPr>
            <a:r>
              <a:rPr lang="en-US" altLang="zh-TW" sz="1350" dirty="0">
                <a:ea typeface="新細明體" panose="02020500000000000000" pitchFamily="18" charset="-120"/>
              </a:rPr>
              <a:t>Caching</a:t>
            </a:r>
          </a:p>
          <a:p>
            <a:pPr>
              <a:spcBef>
                <a:spcPct val="130000"/>
              </a:spcBef>
            </a:pPr>
            <a:r>
              <a:rPr lang="en-US" altLang="zh-TW" sz="1350" dirty="0">
                <a:ea typeface="新細明體" panose="02020500000000000000" pitchFamily="18" charset="-120"/>
              </a:rPr>
              <a:t>More I/O units</a:t>
            </a:r>
          </a:p>
          <a:p>
            <a:pPr>
              <a:spcBef>
                <a:spcPct val="130000"/>
              </a:spcBef>
            </a:pPr>
            <a:r>
              <a:rPr lang="en-US" altLang="zh-TW" sz="1350" dirty="0">
                <a:ea typeface="新細明體" panose="02020500000000000000" pitchFamily="18" charset="-120"/>
              </a:rPr>
              <a:t>Special-purpose processors (I/O, graphics, communications, …)</a:t>
            </a:r>
          </a:p>
          <a:p>
            <a:pPr>
              <a:spcBef>
                <a:spcPct val="130000"/>
              </a:spcBef>
            </a:pPr>
            <a:r>
              <a:rPr lang="en-US" altLang="zh-TW" sz="1350" dirty="0">
                <a:ea typeface="新細明體" panose="02020500000000000000" pitchFamily="18" charset="-120"/>
              </a:rPr>
              <a:t>Multi-core / parallelism</a:t>
            </a:r>
          </a:p>
          <a:p>
            <a:pPr>
              <a:spcBef>
                <a:spcPct val="130000"/>
              </a:spcBef>
            </a:pPr>
            <a:r>
              <a:rPr lang="en-US" altLang="zh-TW" sz="1350" dirty="0">
                <a:ea typeface="新細明體" panose="02020500000000000000" pitchFamily="18" charset="-120"/>
              </a:rPr>
              <a:t>Efficiency</a:t>
            </a:r>
          </a:p>
          <a:p>
            <a:pPr>
              <a:spcBef>
                <a:spcPct val="130000"/>
              </a:spcBef>
            </a:pPr>
            <a:r>
              <a:rPr lang="en-US" altLang="zh-TW" sz="1350" dirty="0">
                <a:ea typeface="新細明體" panose="02020500000000000000" pitchFamily="18" charset="-120"/>
              </a:rPr>
              <a:t>Energy consumption considerations</a:t>
            </a:r>
          </a:p>
          <a:p>
            <a:pPr>
              <a:spcBef>
                <a:spcPct val="130000"/>
              </a:spcBef>
            </a:pPr>
            <a:r>
              <a:rPr lang="en-US" altLang="zh-TW" sz="1350" dirty="0">
                <a:ea typeface="新細明體" panose="02020500000000000000" pitchFamily="18" charset="-120"/>
              </a:rPr>
              <a:t>And more ...</a:t>
            </a:r>
          </a:p>
        </p:txBody>
      </p:sp>
    </p:spTree>
    <p:extLst>
      <p:ext uri="{BB962C8B-B14F-4D97-AF65-F5344CB8AC3E}">
        <p14:creationId xmlns:p14="http://schemas.microsoft.com/office/powerpoint/2010/main" val="33638578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>
            <a:extLst>
              <a:ext uri="{FF2B5EF4-FFF2-40B4-BE49-F238E27FC236}">
                <a16:creationId xmlns:a16="http://schemas.microsoft.com/office/drawing/2014/main" id="{CE6F043D-3B9F-6049-BA63-206A6314E81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11700" y="257982"/>
            <a:ext cx="8520600" cy="572700"/>
          </a:xfrm>
        </p:spPr>
        <p:txBody>
          <a:bodyPr>
            <a:noAutofit/>
          </a:bodyPr>
          <a:lstStyle/>
          <a:p>
            <a:r>
              <a:rPr lang="en-US" altLang="zh-TW" sz="2700" dirty="0">
                <a:ea typeface="新細明體" panose="02020500000000000000" pitchFamily="18" charset="-120"/>
              </a:rPr>
              <a:t>The Hack chip-set and hardware platform</a:t>
            </a:r>
          </a:p>
        </p:txBody>
      </p:sp>
      <p:sp>
        <p:nvSpPr>
          <p:cNvPr id="351235" name="Rectangle 3">
            <a:extLst>
              <a:ext uri="{FF2B5EF4-FFF2-40B4-BE49-F238E27FC236}">
                <a16:creationId xmlns:a16="http://schemas.microsoft.com/office/drawing/2014/main" id="{378B1375-643D-F046-8B28-A3FF6D3313F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546622" y="875335"/>
            <a:ext cx="2000250" cy="4214813"/>
          </a:xfrm>
        </p:spPr>
        <p:txBody>
          <a:bodyPr/>
          <a:lstStyle/>
          <a:p>
            <a:pPr marL="145256" indent="-145256">
              <a:lnSpc>
                <a:spcPct val="110000"/>
              </a:lnSpc>
              <a:buNone/>
              <a:tabLst>
                <a:tab pos="0" algn="l"/>
              </a:tabLst>
            </a:pPr>
            <a:r>
              <a:rPr lang="en-US" altLang="zh-TW" sz="1050" b="1" u="sng">
                <a:ea typeface="新細明體" panose="02020500000000000000" pitchFamily="18" charset="-120"/>
                <a:cs typeface="Arial" panose="020B0604020202020204" pitchFamily="34" charset="0"/>
              </a:rPr>
              <a:t>Elementary logic gates</a:t>
            </a:r>
          </a:p>
          <a:p>
            <a:pPr marL="145256" indent="-145256">
              <a:lnSpc>
                <a:spcPct val="110000"/>
              </a:lnSpc>
              <a:spcBef>
                <a:spcPct val="40000"/>
              </a:spcBef>
              <a:buSzPct val="110000"/>
              <a:buFont typeface="Wingdings" pitchFamily="2" charset="2"/>
              <a:buChar char="§"/>
              <a:tabLst>
                <a:tab pos="0" algn="l"/>
              </a:tabLst>
            </a:pPr>
            <a:r>
              <a:rPr lang="en-US" altLang="zh-TW" sz="1050" b="1"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Nand</a:t>
            </a:r>
          </a:p>
          <a:p>
            <a:pPr marL="145256" indent="-145256">
              <a:lnSpc>
                <a:spcPct val="110000"/>
              </a:lnSpc>
              <a:spcBef>
                <a:spcPct val="40000"/>
              </a:spcBef>
              <a:buSzPct val="110000"/>
              <a:buFont typeface="Wingdings" pitchFamily="2" charset="2"/>
              <a:buChar char="§"/>
              <a:tabLst>
                <a:tab pos="0" algn="l"/>
              </a:tabLst>
            </a:pPr>
            <a:r>
              <a:rPr lang="en-US" altLang="zh-TW" sz="1050" b="1"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Not</a:t>
            </a:r>
          </a:p>
          <a:p>
            <a:pPr marL="145256" indent="-145256">
              <a:lnSpc>
                <a:spcPct val="110000"/>
              </a:lnSpc>
              <a:spcBef>
                <a:spcPct val="40000"/>
              </a:spcBef>
              <a:buSzPct val="110000"/>
              <a:buFont typeface="Wingdings" pitchFamily="2" charset="2"/>
              <a:buChar char="§"/>
              <a:tabLst>
                <a:tab pos="0" algn="l"/>
              </a:tabLst>
            </a:pPr>
            <a:r>
              <a:rPr lang="en-US" altLang="zh-TW" sz="1050" b="1"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And</a:t>
            </a:r>
          </a:p>
          <a:p>
            <a:pPr marL="145256" indent="-145256">
              <a:lnSpc>
                <a:spcPct val="110000"/>
              </a:lnSpc>
              <a:spcBef>
                <a:spcPct val="40000"/>
              </a:spcBef>
              <a:buSzPct val="110000"/>
              <a:buFont typeface="Wingdings" pitchFamily="2" charset="2"/>
              <a:buChar char="§"/>
              <a:tabLst>
                <a:tab pos="0" algn="l"/>
              </a:tabLst>
            </a:pPr>
            <a:r>
              <a:rPr lang="en-US" altLang="zh-TW" sz="1050" b="1"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Or</a:t>
            </a:r>
          </a:p>
          <a:p>
            <a:pPr marL="145256" indent="-145256">
              <a:lnSpc>
                <a:spcPct val="110000"/>
              </a:lnSpc>
              <a:spcBef>
                <a:spcPct val="40000"/>
              </a:spcBef>
              <a:buSzPct val="110000"/>
              <a:buFont typeface="Wingdings" pitchFamily="2" charset="2"/>
              <a:buChar char="§"/>
              <a:tabLst>
                <a:tab pos="0" algn="l"/>
              </a:tabLst>
            </a:pPr>
            <a:r>
              <a:rPr lang="en-US" altLang="zh-TW" sz="1050" b="1"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Xor</a:t>
            </a:r>
          </a:p>
          <a:p>
            <a:pPr marL="145256" indent="-145256">
              <a:lnSpc>
                <a:spcPct val="110000"/>
              </a:lnSpc>
              <a:spcBef>
                <a:spcPct val="40000"/>
              </a:spcBef>
              <a:buSzPct val="110000"/>
              <a:buFont typeface="Wingdings" pitchFamily="2" charset="2"/>
              <a:buChar char="§"/>
              <a:tabLst>
                <a:tab pos="0" algn="l"/>
              </a:tabLst>
            </a:pPr>
            <a:r>
              <a:rPr lang="en-US" altLang="zh-TW" sz="1050" b="1"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Mux</a:t>
            </a:r>
          </a:p>
          <a:p>
            <a:pPr marL="145256" indent="-145256">
              <a:lnSpc>
                <a:spcPct val="110000"/>
              </a:lnSpc>
              <a:spcBef>
                <a:spcPct val="40000"/>
              </a:spcBef>
              <a:buSzPct val="110000"/>
              <a:buFont typeface="Wingdings" pitchFamily="2" charset="2"/>
              <a:buChar char="§"/>
              <a:tabLst>
                <a:tab pos="0" algn="l"/>
              </a:tabLst>
            </a:pPr>
            <a:r>
              <a:rPr lang="en-US" altLang="zh-TW" sz="1050" b="1"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Dmux</a:t>
            </a:r>
          </a:p>
          <a:p>
            <a:pPr marL="145256" indent="-145256">
              <a:lnSpc>
                <a:spcPct val="110000"/>
              </a:lnSpc>
              <a:spcBef>
                <a:spcPct val="40000"/>
              </a:spcBef>
              <a:buSzPct val="110000"/>
              <a:buFont typeface="Wingdings" pitchFamily="2" charset="2"/>
              <a:buChar char="§"/>
              <a:tabLst>
                <a:tab pos="0" algn="l"/>
              </a:tabLst>
            </a:pPr>
            <a:r>
              <a:rPr lang="en-US" altLang="zh-TW" sz="1050" b="1"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Not16</a:t>
            </a:r>
          </a:p>
          <a:p>
            <a:pPr marL="145256" indent="-145256">
              <a:lnSpc>
                <a:spcPct val="110000"/>
              </a:lnSpc>
              <a:spcBef>
                <a:spcPct val="40000"/>
              </a:spcBef>
              <a:buSzPct val="110000"/>
              <a:buFont typeface="Wingdings" pitchFamily="2" charset="2"/>
              <a:buChar char="§"/>
              <a:tabLst>
                <a:tab pos="0" algn="l"/>
              </a:tabLst>
            </a:pPr>
            <a:r>
              <a:rPr lang="en-US" altLang="zh-TW" sz="1050" b="1"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And16 </a:t>
            </a:r>
          </a:p>
          <a:p>
            <a:pPr marL="145256" indent="-145256">
              <a:lnSpc>
                <a:spcPct val="110000"/>
              </a:lnSpc>
              <a:spcBef>
                <a:spcPct val="40000"/>
              </a:spcBef>
              <a:buSzPct val="110000"/>
              <a:buFont typeface="Wingdings" pitchFamily="2" charset="2"/>
              <a:buChar char="§"/>
              <a:tabLst>
                <a:tab pos="0" algn="l"/>
              </a:tabLst>
            </a:pPr>
            <a:r>
              <a:rPr lang="en-US" altLang="zh-TW" sz="1050" b="1"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Or16</a:t>
            </a:r>
          </a:p>
          <a:p>
            <a:pPr marL="145256" indent="-145256">
              <a:lnSpc>
                <a:spcPct val="110000"/>
              </a:lnSpc>
              <a:spcBef>
                <a:spcPct val="40000"/>
              </a:spcBef>
              <a:buSzPct val="110000"/>
              <a:buFont typeface="Wingdings" pitchFamily="2" charset="2"/>
              <a:buChar char="§"/>
              <a:tabLst>
                <a:tab pos="0" algn="l"/>
              </a:tabLst>
            </a:pPr>
            <a:r>
              <a:rPr lang="en-US" altLang="zh-TW" sz="1050" b="1"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Mux16</a:t>
            </a:r>
          </a:p>
          <a:p>
            <a:pPr marL="145256" indent="-145256">
              <a:lnSpc>
                <a:spcPct val="110000"/>
              </a:lnSpc>
              <a:spcBef>
                <a:spcPct val="40000"/>
              </a:spcBef>
              <a:buSzPct val="110000"/>
              <a:buFont typeface="Wingdings" pitchFamily="2" charset="2"/>
              <a:buChar char="§"/>
              <a:tabLst>
                <a:tab pos="0" algn="l"/>
              </a:tabLst>
            </a:pPr>
            <a:r>
              <a:rPr lang="en-US" altLang="zh-TW" sz="1050" b="1"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Or8Way</a:t>
            </a:r>
          </a:p>
          <a:p>
            <a:pPr marL="145256" indent="-145256">
              <a:lnSpc>
                <a:spcPct val="110000"/>
              </a:lnSpc>
              <a:spcBef>
                <a:spcPct val="40000"/>
              </a:spcBef>
              <a:buSzPct val="110000"/>
              <a:buFont typeface="Wingdings" pitchFamily="2" charset="2"/>
              <a:buChar char="§"/>
              <a:tabLst>
                <a:tab pos="0" algn="l"/>
              </a:tabLst>
            </a:pPr>
            <a:r>
              <a:rPr lang="en-US" altLang="zh-TW" sz="1050" b="1"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Mux4Way16</a:t>
            </a:r>
          </a:p>
          <a:p>
            <a:pPr marL="145256" indent="-145256">
              <a:lnSpc>
                <a:spcPct val="110000"/>
              </a:lnSpc>
              <a:spcBef>
                <a:spcPct val="40000"/>
              </a:spcBef>
              <a:buSzPct val="110000"/>
              <a:buFont typeface="Wingdings" pitchFamily="2" charset="2"/>
              <a:buChar char="§"/>
              <a:tabLst>
                <a:tab pos="0" algn="l"/>
              </a:tabLst>
            </a:pPr>
            <a:r>
              <a:rPr lang="en-US" altLang="zh-TW" sz="1050" b="1"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Mux8Way16</a:t>
            </a:r>
          </a:p>
          <a:p>
            <a:pPr marL="145256" indent="-145256">
              <a:lnSpc>
                <a:spcPct val="110000"/>
              </a:lnSpc>
              <a:spcBef>
                <a:spcPct val="40000"/>
              </a:spcBef>
              <a:buSzPct val="110000"/>
              <a:buFont typeface="Wingdings" pitchFamily="2" charset="2"/>
              <a:buChar char="§"/>
              <a:tabLst>
                <a:tab pos="0" algn="l"/>
              </a:tabLst>
            </a:pPr>
            <a:r>
              <a:rPr lang="en-US" altLang="zh-TW" sz="1050" b="1"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DMux4Way</a:t>
            </a:r>
          </a:p>
          <a:p>
            <a:pPr marL="145256" indent="-145256">
              <a:lnSpc>
                <a:spcPct val="110000"/>
              </a:lnSpc>
              <a:spcBef>
                <a:spcPct val="40000"/>
              </a:spcBef>
              <a:buSzPct val="110000"/>
              <a:buFont typeface="Wingdings" pitchFamily="2" charset="2"/>
              <a:buChar char="§"/>
              <a:tabLst>
                <a:tab pos="0" algn="l"/>
              </a:tabLst>
            </a:pPr>
            <a:r>
              <a:rPr lang="en-US" altLang="zh-TW" sz="1050" b="1"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DMux8Way</a:t>
            </a:r>
          </a:p>
        </p:txBody>
      </p:sp>
      <p:sp>
        <p:nvSpPr>
          <p:cNvPr id="351236" name="Rectangle 4">
            <a:extLst>
              <a:ext uri="{FF2B5EF4-FFF2-40B4-BE49-F238E27FC236}">
                <a16:creationId xmlns:a16="http://schemas.microsoft.com/office/drawing/2014/main" id="{D1692EEF-0EA1-6341-9BD1-7510D76D31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57550" y="901529"/>
            <a:ext cx="1600200" cy="2514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anchorCtr="1"/>
          <a:lstStyle>
            <a:lvl1pPr marL="193675" indent="-193675">
              <a:spcBef>
                <a:spcPct val="60000"/>
              </a:spcBef>
              <a:buClr>
                <a:srgbClr val="006600"/>
              </a:buClr>
              <a:buSzPct val="100000"/>
              <a:buFont typeface="Wingdings" pitchFamily="2" charset="2"/>
              <a:buChar char="n"/>
              <a:tabLst>
                <a:tab pos="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60000"/>
              </a:spcBef>
              <a:buClr>
                <a:srgbClr val="000099"/>
              </a:buClr>
              <a:buSzPct val="75000"/>
              <a:buFont typeface="Wingdings" pitchFamily="2" charset="2"/>
              <a:buChar char="l"/>
              <a:tabLst>
                <a:tab pos="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tabLst>
                <a:tab pos="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tabLst>
                <a:tab pos="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tabLst>
                <a:tab pos="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tabLst>
                <a:tab pos="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tabLst>
                <a:tab pos="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tabLst>
                <a:tab pos="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tabLst>
                <a:tab pos="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eaLnBrk="0" fontAlgn="base" hangingPunct="0">
              <a:lnSpc>
                <a:spcPct val="110000"/>
              </a:lnSpc>
              <a:spcAft>
                <a:spcPct val="0"/>
              </a:spcAft>
              <a:buSzPct val="85000"/>
              <a:buNone/>
            </a:pPr>
            <a:r>
              <a:rPr lang="en-US" altLang="zh-TW" sz="1050" b="1" u="sng">
                <a:solidFill>
                  <a:srgbClr val="000000"/>
                </a:solidFill>
                <a:ea typeface="新細明體" panose="02020500000000000000" pitchFamily="18" charset="-120"/>
                <a:cs typeface="Arial" panose="020B0604020202020204" pitchFamily="34" charset="0"/>
              </a:rPr>
              <a:t>Combinational chips</a:t>
            </a:r>
          </a:p>
          <a:p>
            <a:pPr fontAlgn="base">
              <a:lnSpc>
                <a:spcPct val="110000"/>
              </a:lnSpc>
              <a:spcBef>
                <a:spcPct val="40000"/>
              </a:spcBef>
              <a:spcAft>
                <a:spcPct val="0"/>
              </a:spcAft>
              <a:buSzPct val="110000"/>
              <a:buFont typeface="Wingdings" pitchFamily="2" charset="2"/>
              <a:buChar char="§"/>
            </a:pPr>
            <a:r>
              <a:rPr lang="en-US" altLang="zh-TW" sz="1050" b="1">
                <a:solidFill>
                  <a:srgbClr val="000000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HalfAdder</a:t>
            </a:r>
          </a:p>
          <a:p>
            <a:pPr fontAlgn="base">
              <a:lnSpc>
                <a:spcPct val="110000"/>
              </a:lnSpc>
              <a:spcBef>
                <a:spcPct val="40000"/>
              </a:spcBef>
              <a:spcAft>
                <a:spcPct val="0"/>
              </a:spcAft>
              <a:buSzPct val="110000"/>
              <a:buFont typeface="Wingdings" pitchFamily="2" charset="2"/>
              <a:buChar char="§"/>
            </a:pPr>
            <a:r>
              <a:rPr lang="en-US" altLang="zh-TW" sz="1050" b="1">
                <a:solidFill>
                  <a:srgbClr val="000000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FullAdder</a:t>
            </a:r>
          </a:p>
          <a:p>
            <a:pPr fontAlgn="base">
              <a:lnSpc>
                <a:spcPct val="110000"/>
              </a:lnSpc>
              <a:spcBef>
                <a:spcPct val="40000"/>
              </a:spcBef>
              <a:spcAft>
                <a:spcPct val="0"/>
              </a:spcAft>
              <a:buSzPct val="110000"/>
              <a:buFont typeface="Wingdings" pitchFamily="2" charset="2"/>
              <a:buChar char="§"/>
            </a:pPr>
            <a:r>
              <a:rPr lang="en-US" altLang="zh-TW" sz="1050" b="1">
                <a:solidFill>
                  <a:srgbClr val="000000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Add16</a:t>
            </a:r>
          </a:p>
          <a:p>
            <a:pPr fontAlgn="base">
              <a:lnSpc>
                <a:spcPct val="110000"/>
              </a:lnSpc>
              <a:spcBef>
                <a:spcPct val="40000"/>
              </a:spcBef>
              <a:spcAft>
                <a:spcPct val="0"/>
              </a:spcAft>
              <a:buSzPct val="110000"/>
              <a:buFont typeface="Wingdings" pitchFamily="2" charset="2"/>
              <a:buChar char="§"/>
            </a:pPr>
            <a:r>
              <a:rPr lang="en-US" altLang="zh-TW" sz="1050" b="1">
                <a:solidFill>
                  <a:srgbClr val="000000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Inc16</a:t>
            </a:r>
          </a:p>
          <a:p>
            <a:pPr fontAlgn="base">
              <a:lnSpc>
                <a:spcPct val="110000"/>
              </a:lnSpc>
              <a:spcBef>
                <a:spcPct val="40000"/>
              </a:spcBef>
              <a:spcAft>
                <a:spcPct val="0"/>
              </a:spcAft>
              <a:buSzPct val="110000"/>
              <a:buFont typeface="Wingdings" pitchFamily="2" charset="2"/>
              <a:buChar char="§"/>
            </a:pPr>
            <a:r>
              <a:rPr lang="en-US" altLang="zh-TW" sz="1050" b="1">
                <a:solidFill>
                  <a:srgbClr val="000000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ALU</a:t>
            </a:r>
          </a:p>
        </p:txBody>
      </p:sp>
      <p:sp>
        <p:nvSpPr>
          <p:cNvPr id="351237" name="Rectangle 5">
            <a:extLst>
              <a:ext uri="{FF2B5EF4-FFF2-40B4-BE49-F238E27FC236}">
                <a16:creationId xmlns:a16="http://schemas.microsoft.com/office/drawing/2014/main" id="{F7205841-251F-644F-ABB7-6445EFE108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6300" y="901529"/>
            <a:ext cx="1828800" cy="2514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anchorCtr="1"/>
          <a:lstStyle>
            <a:lvl1pPr marL="193675" indent="-193675">
              <a:spcBef>
                <a:spcPct val="60000"/>
              </a:spcBef>
              <a:buClr>
                <a:srgbClr val="006600"/>
              </a:buClr>
              <a:buSzPct val="100000"/>
              <a:buFont typeface="Wingdings" pitchFamily="2" charset="2"/>
              <a:buChar char="n"/>
              <a:tabLst>
                <a:tab pos="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60000"/>
              </a:spcBef>
              <a:buClr>
                <a:srgbClr val="000099"/>
              </a:buClr>
              <a:buSzPct val="75000"/>
              <a:buFont typeface="Wingdings" pitchFamily="2" charset="2"/>
              <a:buChar char="l"/>
              <a:tabLst>
                <a:tab pos="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tabLst>
                <a:tab pos="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tabLst>
                <a:tab pos="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tabLst>
                <a:tab pos="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tabLst>
                <a:tab pos="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tabLst>
                <a:tab pos="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tabLst>
                <a:tab pos="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tabLst>
                <a:tab pos="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fontAlgn="base">
              <a:lnSpc>
                <a:spcPct val="110000"/>
              </a:lnSpc>
              <a:spcBef>
                <a:spcPct val="40000"/>
              </a:spcBef>
              <a:spcAft>
                <a:spcPct val="0"/>
              </a:spcAft>
              <a:buSzPct val="110000"/>
              <a:buNone/>
            </a:pPr>
            <a:r>
              <a:rPr lang="en-US" altLang="zh-TW" sz="1050" b="1" u="sng">
                <a:solidFill>
                  <a:srgbClr val="000000"/>
                </a:solidFill>
                <a:ea typeface="新細明體" panose="02020500000000000000" pitchFamily="18" charset="-120"/>
                <a:cs typeface="Arial" panose="020B0604020202020204" pitchFamily="34" charset="0"/>
              </a:rPr>
              <a:t>Sequential chips</a:t>
            </a:r>
          </a:p>
          <a:p>
            <a:pPr fontAlgn="base">
              <a:lnSpc>
                <a:spcPct val="110000"/>
              </a:lnSpc>
              <a:spcBef>
                <a:spcPct val="40000"/>
              </a:spcBef>
              <a:spcAft>
                <a:spcPct val="0"/>
              </a:spcAft>
              <a:buSzPct val="110000"/>
              <a:buFont typeface="Wingdings" pitchFamily="2" charset="2"/>
              <a:buChar char="§"/>
            </a:pPr>
            <a:r>
              <a:rPr lang="en-US" altLang="zh-TW" sz="1050" b="1">
                <a:solidFill>
                  <a:srgbClr val="000000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DFF</a:t>
            </a:r>
          </a:p>
          <a:p>
            <a:pPr fontAlgn="base">
              <a:lnSpc>
                <a:spcPct val="110000"/>
              </a:lnSpc>
              <a:spcBef>
                <a:spcPct val="40000"/>
              </a:spcBef>
              <a:spcAft>
                <a:spcPct val="0"/>
              </a:spcAft>
              <a:buSzPct val="110000"/>
              <a:buFont typeface="Wingdings" pitchFamily="2" charset="2"/>
              <a:buChar char="§"/>
            </a:pPr>
            <a:r>
              <a:rPr lang="en-US" altLang="zh-TW" sz="1050" b="1">
                <a:solidFill>
                  <a:srgbClr val="000000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Bit</a:t>
            </a:r>
          </a:p>
          <a:p>
            <a:pPr fontAlgn="base">
              <a:lnSpc>
                <a:spcPct val="110000"/>
              </a:lnSpc>
              <a:spcBef>
                <a:spcPct val="40000"/>
              </a:spcBef>
              <a:spcAft>
                <a:spcPct val="0"/>
              </a:spcAft>
              <a:buSzPct val="110000"/>
              <a:buFont typeface="Wingdings" pitchFamily="2" charset="2"/>
              <a:buChar char="§"/>
            </a:pPr>
            <a:r>
              <a:rPr lang="en-US" altLang="zh-TW" sz="1050" b="1">
                <a:solidFill>
                  <a:srgbClr val="000000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Register</a:t>
            </a:r>
          </a:p>
          <a:p>
            <a:pPr fontAlgn="base">
              <a:lnSpc>
                <a:spcPct val="110000"/>
              </a:lnSpc>
              <a:spcBef>
                <a:spcPct val="40000"/>
              </a:spcBef>
              <a:spcAft>
                <a:spcPct val="0"/>
              </a:spcAft>
              <a:buSzPct val="110000"/>
              <a:buFont typeface="Wingdings" pitchFamily="2" charset="2"/>
              <a:buChar char="§"/>
            </a:pPr>
            <a:r>
              <a:rPr lang="en-US" altLang="zh-TW" sz="1050" b="1">
                <a:solidFill>
                  <a:srgbClr val="000000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RAM8</a:t>
            </a:r>
          </a:p>
          <a:p>
            <a:pPr fontAlgn="base">
              <a:lnSpc>
                <a:spcPct val="110000"/>
              </a:lnSpc>
              <a:spcBef>
                <a:spcPct val="40000"/>
              </a:spcBef>
              <a:spcAft>
                <a:spcPct val="0"/>
              </a:spcAft>
              <a:buSzPct val="110000"/>
              <a:buFont typeface="Wingdings" pitchFamily="2" charset="2"/>
              <a:buChar char="§"/>
            </a:pPr>
            <a:r>
              <a:rPr lang="en-US" altLang="zh-TW" sz="1050" b="1">
                <a:solidFill>
                  <a:srgbClr val="000000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RAM64</a:t>
            </a:r>
          </a:p>
          <a:p>
            <a:pPr fontAlgn="base">
              <a:lnSpc>
                <a:spcPct val="110000"/>
              </a:lnSpc>
              <a:spcBef>
                <a:spcPct val="40000"/>
              </a:spcBef>
              <a:spcAft>
                <a:spcPct val="0"/>
              </a:spcAft>
              <a:buSzPct val="110000"/>
              <a:buFont typeface="Wingdings" pitchFamily="2" charset="2"/>
              <a:buChar char="§"/>
            </a:pPr>
            <a:r>
              <a:rPr lang="en-US" altLang="zh-TW" sz="1050" b="1">
                <a:solidFill>
                  <a:srgbClr val="000000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RAM512</a:t>
            </a:r>
          </a:p>
          <a:p>
            <a:pPr fontAlgn="base">
              <a:lnSpc>
                <a:spcPct val="110000"/>
              </a:lnSpc>
              <a:spcBef>
                <a:spcPct val="40000"/>
              </a:spcBef>
              <a:spcAft>
                <a:spcPct val="0"/>
              </a:spcAft>
              <a:buSzPct val="110000"/>
              <a:buFont typeface="Wingdings" pitchFamily="2" charset="2"/>
              <a:buChar char="§"/>
            </a:pPr>
            <a:r>
              <a:rPr lang="en-US" altLang="zh-TW" sz="1050" b="1">
                <a:solidFill>
                  <a:srgbClr val="000000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RAM4K</a:t>
            </a:r>
          </a:p>
          <a:p>
            <a:pPr fontAlgn="base">
              <a:lnSpc>
                <a:spcPct val="110000"/>
              </a:lnSpc>
              <a:spcBef>
                <a:spcPct val="40000"/>
              </a:spcBef>
              <a:spcAft>
                <a:spcPct val="0"/>
              </a:spcAft>
              <a:buSzPct val="110000"/>
              <a:buFont typeface="Wingdings" pitchFamily="2" charset="2"/>
              <a:buChar char="§"/>
            </a:pPr>
            <a:r>
              <a:rPr lang="en-US" altLang="zh-TW" sz="1050" b="1">
                <a:solidFill>
                  <a:srgbClr val="000000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RAM16K</a:t>
            </a:r>
          </a:p>
          <a:p>
            <a:pPr fontAlgn="base">
              <a:lnSpc>
                <a:spcPct val="110000"/>
              </a:lnSpc>
              <a:spcBef>
                <a:spcPct val="40000"/>
              </a:spcBef>
              <a:spcAft>
                <a:spcPct val="0"/>
              </a:spcAft>
              <a:buSzPct val="110000"/>
              <a:buFont typeface="Wingdings" pitchFamily="2" charset="2"/>
              <a:buChar char="§"/>
            </a:pPr>
            <a:r>
              <a:rPr lang="en-US" altLang="zh-TW" sz="1050" b="1">
                <a:solidFill>
                  <a:srgbClr val="000000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PC</a:t>
            </a:r>
            <a:endParaRPr lang="en-US" altLang="zh-TW" sz="900" b="1">
              <a:solidFill>
                <a:srgbClr val="000000"/>
              </a:solidFill>
              <a:latin typeface="Courier New" panose="02070309020205020404" pitchFamily="49" charset="0"/>
              <a:ea typeface="新細明體" panose="02020500000000000000" pitchFamily="18" charset="-120"/>
              <a:cs typeface="Courier New" panose="02070309020205020404" pitchFamily="49" charset="0"/>
            </a:endParaRPr>
          </a:p>
          <a:p>
            <a:pPr fontAlgn="base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10000"/>
              <a:buFont typeface="Wingdings" pitchFamily="2" charset="2"/>
              <a:buChar char="§"/>
            </a:pPr>
            <a:endParaRPr lang="en-US" altLang="zh-TW" sz="1050" b="1">
              <a:solidFill>
                <a:srgbClr val="000000"/>
              </a:solidFill>
              <a:latin typeface="Courier New" panose="02070309020205020404" pitchFamily="49" charset="0"/>
              <a:ea typeface="新細明體" panose="02020500000000000000" pitchFamily="18" charset="-120"/>
              <a:cs typeface="Courier New" panose="02070309020205020404" pitchFamily="49" charset="0"/>
            </a:endParaRPr>
          </a:p>
        </p:txBody>
      </p:sp>
      <p:sp>
        <p:nvSpPr>
          <p:cNvPr id="351238" name="Rectangle 6">
            <a:extLst>
              <a:ext uri="{FF2B5EF4-FFF2-40B4-BE49-F238E27FC236}">
                <a16:creationId xmlns:a16="http://schemas.microsoft.com/office/drawing/2014/main" id="{32257E10-A5F0-FD4D-A488-00B2DDAC19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57900" y="875336"/>
            <a:ext cx="2000250" cy="1085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anchorCtr="1"/>
          <a:lstStyle>
            <a:lvl1pPr marL="193675" indent="-193675">
              <a:spcBef>
                <a:spcPct val="60000"/>
              </a:spcBef>
              <a:buClr>
                <a:srgbClr val="006600"/>
              </a:buClr>
              <a:buSzPct val="100000"/>
              <a:buFont typeface="Wingdings" pitchFamily="2" charset="2"/>
              <a:buChar char="n"/>
              <a:tabLst>
                <a:tab pos="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60000"/>
              </a:spcBef>
              <a:buClr>
                <a:srgbClr val="000099"/>
              </a:buClr>
              <a:buSzPct val="75000"/>
              <a:buFont typeface="Wingdings" pitchFamily="2" charset="2"/>
              <a:buChar char="l"/>
              <a:tabLst>
                <a:tab pos="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tabLst>
                <a:tab pos="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tabLst>
                <a:tab pos="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tabLst>
                <a:tab pos="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tabLst>
                <a:tab pos="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tabLst>
                <a:tab pos="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tabLst>
                <a:tab pos="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tabLst>
                <a:tab pos="0" algn="l"/>
              </a:tabLst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fontAlgn="base">
              <a:lnSpc>
                <a:spcPct val="110000"/>
              </a:lnSpc>
              <a:spcBef>
                <a:spcPct val="40000"/>
              </a:spcBef>
              <a:spcAft>
                <a:spcPct val="0"/>
              </a:spcAft>
              <a:buSzPct val="110000"/>
              <a:buNone/>
            </a:pPr>
            <a:r>
              <a:rPr lang="en-US" altLang="zh-TW" sz="1050" b="1" u="sng">
                <a:solidFill>
                  <a:srgbClr val="000000"/>
                </a:solidFill>
                <a:ea typeface="新細明體" panose="02020500000000000000" pitchFamily="18" charset="-120"/>
                <a:cs typeface="Arial" panose="020B0604020202020204" pitchFamily="34" charset="0"/>
              </a:rPr>
              <a:t>Computer Architecture</a:t>
            </a:r>
          </a:p>
          <a:p>
            <a:pPr fontAlgn="base">
              <a:lnSpc>
                <a:spcPct val="110000"/>
              </a:lnSpc>
              <a:spcBef>
                <a:spcPct val="40000"/>
              </a:spcBef>
              <a:spcAft>
                <a:spcPct val="0"/>
              </a:spcAft>
              <a:buSzPct val="110000"/>
              <a:buFont typeface="Wingdings" pitchFamily="2" charset="2"/>
              <a:buChar char="§"/>
            </a:pPr>
            <a:r>
              <a:rPr lang="en-US" altLang="zh-TW" sz="1050" b="1">
                <a:solidFill>
                  <a:srgbClr val="000000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Memory</a:t>
            </a:r>
          </a:p>
          <a:p>
            <a:pPr fontAlgn="base">
              <a:lnSpc>
                <a:spcPct val="110000"/>
              </a:lnSpc>
              <a:spcBef>
                <a:spcPct val="40000"/>
              </a:spcBef>
              <a:spcAft>
                <a:spcPct val="0"/>
              </a:spcAft>
              <a:buSzPct val="110000"/>
              <a:buFont typeface="Wingdings" pitchFamily="2" charset="2"/>
              <a:buChar char="§"/>
            </a:pPr>
            <a:r>
              <a:rPr lang="en-US" altLang="zh-TW" sz="1050" b="1">
                <a:solidFill>
                  <a:srgbClr val="000000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CPU</a:t>
            </a:r>
          </a:p>
          <a:p>
            <a:pPr fontAlgn="base">
              <a:lnSpc>
                <a:spcPct val="110000"/>
              </a:lnSpc>
              <a:spcBef>
                <a:spcPct val="40000"/>
              </a:spcBef>
              <a:spcAft>
                <a:spcPct val="0"/>
              </a:spcAft>
              <a:buSzPct val="110000"/>
              <a:buFont typeface="Wingdings" pitchFamily="2" charset="2"/>
              <a:buChar char="§"/>
            </a:pPr>
            <a:r>
              <a:rPr lang="en-US" altLang="zh-TW" sz="1050" b="1">
                <a:solidFill>
                  <a:srgbClr val="000000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Computer</a:t>
            </a:r>
          </a:p>
          <a:p>
            <a:pPr fontAlgn="base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10000"/>
              <a:buFont typeface="Wingdings" pitchFamily="2" charset="2"/>
              <a:buChar char="§"/>
            </a:pPr>
            <a:endParaRPr lang="en-US" altLang="zh-TW" sz="1050" b="1">
              <a:solidFill>
                <a:srgbClr val="000000"/>
              </a:solidFill>
              <a:latin typeface="Courier New" panose="02070309020205020404" pitchFamily="49" charset="0"/>
              <a:ea typeface="新細明體" panose="02020500000000000000" pitchFamily="18" charset="-120"/>
              <a:cs typeface="Courier New" panose="02070309020205020404" pitchFamily="49" charset="0"/>
            </a:endParaRPr>
          </a:p>
        </p:txBody>
      </p:sp>
      <p:sp>
        <p:nvSpPr>
          <p:cNvPr id="351239" name="Oval 7">
            <a:extLst>
              <a:ext uri="{FF2B5EF4-FFF2-40B4-BE49-F238E27FC236}">
                <a16:creationId xmlns:a16="http://schemas.microsoft.com/office/drawing/2014/main" id="{56A0B719-A455-C144-93DB-C15C270357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1935" y="1255146"/>
            <a:ext cx="809625" cy="378619"/>
          </a:xfrm>
          <a:prstGeom prst="ellipse">
            <a:avLst/>
          </a:prstGeom>
          <a:solidFill>
            <a:srgbClr val="99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60000"/>
              </a:spcBef>
              <a:buClr>
                <a:srgbClr val="0066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60000"/>
              </a:spcBef>
              <a:buClr>
                <a:srgbClr val="000099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zh-TW" sz="1350">
                <a:solidFill>
                  <a:srgbClr val="FFFFFF"/>
                </a:solidFill>
                <a:latin typeface="Arial" panose="020B0604020202020204" pitchFamily="34" charset="0"/>
                <a:ea typeface="新細明體" panose="02020500000000000000" pitchFamily="18" charset="-120"/>
              </a:rPr>
              <a:t>done</a:t>
            </a:r>
          </a:p>
        </p:txBody>
      </p:sp>
      <p:sp>
        <p:nvSpPr>
          <p:cNvPr id="351240" name="Oval 8">
            <a:extLst>
              <a:ext uri="{FF2B5EF4-FFF2-40B4-BE49-F238E27FC236}">
                <a16:creationId xmlns:a16="http://schemas.microsoft.com/office/drawing/2014/main" id="{9CE6510F-E35C-CA47-ABED-13A5E26A9E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75410" y="2475537"/>
            <a:ext cx="809625" cy="378619"/>
          </a:xfrm>
          <a:prstGeom prst="ellipse">
            <a:avLst/>
          </a:prstGeom>
          <a:solidFill>
            <a:srgbClr val="99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60000"/>
              </a:spcBef>
              <a:buClr>
                <a:srgbClr val="0066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60000"/>
              </a:spcBef>
              <a:buClr>
                <a:srgbClr val="000099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zh-TW" sz="1350">
                <a:solidFill>
                  <a:srgbClr val="FFFFFF"/>
                </a:solidFill>
                <a:latin typeface="Arial" panose="020B0604020202020204" pitchFamily="34" charset="0"/>
                <a:ea typeface="新細明體" panose="02020500000000000000" pitchFamily="18" charset="-120"/>
              </a:rPr>
              <a:t>done</a:t>
            </a:r>
          </a:p>
        </p:txBody>
      </p:sp>
      <p:sp>
        <p:nvSpPr>
          <p:cNvPr id="351241" name="Oval 9">
            <a:extLst>
              <a:ext uri="{FF2B5EF4-FFF2-40B4-BE49-F238E27FC236}">
                <a16:creationId xmlns:a16="http://schemas.microsoft.com/office/drawing/2014/main" id="{FAC63774-F63A-A44D-9B57-FDCB598F56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87504" y="3447087"/>
            <a:ext cx="809625" cy="378619"/>
          </a:xfrm>
          <a:prstGeom prst="ellipse">
            <a:avLst/>
          </a:prstGeom>
          <a:solidFill>
            <a:srgbClr val="99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60000"/>
              </a:spcBef>
              <a:buClr>
                <a:srgbClr val="0066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60000"/>
              </a:spcBef>
              <a:buClr>
                <a:srgbClr val="000099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zh-TW" sz="1350">
                <a:solidFill>
                  <a:srgbClr val="FFFFFF"/>
                </a:solidFill>
                <a:latin typeface="Arial" panose="020B0604020202020204" pitchFamily="34" charset="0"/>
                <a:ea typeface="新細明體" panose="02020500000000000000" pitchFamily="18" charset="-120"/>
              </a:rPr>
              <a:t>done</a:t>
            </a:r>
          </a:p>
        </p:txBody>
      </p:sp>
      <p:sp>
        <p:nvSpPr>
          <p:cNvPr id="351242" name="Oval 10">
            <a:extLst>
              <a:ext uri="{FF2B5EF4-FFF2-40B4-BE49-F238E27FC236}">
                <a16:creationId xmlns:a16="http://schemas.microsoft.com/office/drawing/2014/main" id="{7C299868-2189-F845-A08D-C30720A43F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6019" y="1904036"/>
            <a:ext cx="1134666" cy="485775"/>
          </a:xfrm>
          <a:prstGeom prst="ellipse">
            <a:avLst/>
          </a:prstGeom>
          <a:solidFill>
            <a:srgbClr val="99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60000"/>
              </a:spcBef>
              <a:buClr>
                <a:srgbClr val="0066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60000"/>
              </a:spcBef>
              <a:buClr>
                <a:srgbClr val="000099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zh-TW" sz="1350">
                <a:solidFill>
                  <a:srgbClr val="FFFF00"/>
                </a:solidFill>
                <a:latin typeface="Arial" panose="020B0604020202020204" pitchFamily="34" charset="0"/>
                <a:ea typeface="新細明體" panose="02020500000000000000" pitchFamily="18" charset="-120"/>
              </a:rPr>
              <a:t>this lecture</a:t>
            </a:r>
          </a:p>
        </p:txBody>
      </p:sp>
    </p:spTree>
    <p:extLst>
      <p:ext uri="{BB962C8B-B14F-4D97-AF65-F5344CB8AC3E}">
        <p14:creationId xmlns:p14="http://schemas.microsoft.com/office/powerpoint/2010/main" val="9101263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How do it know?</a:t>
            </a:r>
            <a:endParaRPr dirty="0"/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ADEF4CB5-2D8B-3D41-9521-6B7F4ABE38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6232" y="1191818"/>
            <a:ext cx="5431536" cy="2759864"/>
          </a:xfrm>
          <a:prstGeom prst="rect">
            <a:avLst/>
          </a:prstGeom>
        </p:spPr>
      </p:pic>
      <p:pic>
        <p:nvPicPr>
          <p:cNvPr id="4" name="Picture 3">
            <a:hlinkClick r:id="rId5"/>
            <a:extLst>
              <a:ext uri="{FF2B5EF4-FFF2-40B4-BE49-F238E27FC236}">
                <a16:creationId xmlns:a16="http://schemas.microsoft.com/office/drawing/2014/main" id="{6FB87FDB-F640-2949-83A3-7807767F4A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71800" y="3228883"/>
            <a:ext cx="3200400" cy="1793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2969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>
            <a:extLst>
              <a:ext uri="{FF2B5EF4-FFF2-40B4-BE49-F238E27FC236}">
                <a16:creationId xmlns:a16="http://schemas.microsoft.com/office/drawing/2014/main" id="{87D2A02C-B5E6-6643-A90F-3E02EA95D1C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err="1">
                <a:ea typeface="新細明體" panose="02020500000000000000" pitchFamily="18" charset="-120"/>
              </a:rPr>
              <a:t>WebAssembly</a:t>
            </a:r>
            <a:endParaRPr lang="en-US" altLang="zh-TW" dirty="0">
              <a:ea typeface="新細明體" panose="02020500000000000000" pitchFamily="18" charset="-12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4E5E0C-0B6A-A64D-BD3E-C42BFF2A7DB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9801" y="2314933"/>
            <a:ext cx="3882325" cy="217024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CED9300-F4FE-1D4A-A232-0D6CE8DE7AE2}"/>
              </a:ext>
            </a:extLst>
          </p:cNvPr>
          <p:cNvSpPr txBox="1"/>
          <p:nvPr/>
        </p:nvSpPr>
        <p:spPr>
          <a:xfrm>
            <a:off x="4424102" y="4570063"/>
            <a:ext cx="375776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hlinkClick r:id="rId4"/>
              </a:rPr>
              <a:t>Lin Clark: A Cartoon Intro to </a:t>
            </a:r>
            <a:r>
              <a:rPr lang="en-US" sz="1050" b="1" dirty="0" err="1">
                <a:hlinkClick r:id="rId4"/>
              </a:rPr>
              <a:t>WebAssembly</a:t>
            </a:r>
            <a:r>
              <a:rPr lang="en-US" sz="1050" b="1" dirty="0">
                <a:hlinkClick r:id="rId4"/>
              </a:rPr>
              <a:t> | </a:t>
            </a:r>
            <a:r>
              <a:rPr lang="en-US" sz="1050" b="1" dirty="0" err="1">
                <a:hlinkClick r:id="rId4"/>
              </a:rPr>
              <a:t>JSConf</a:t>
            </a:r>
            <a:r>
              <a:rPr lang="en-US" sz="1050" b="1" dirty="0">
                <a:hlinkClick r:id="rId4"/>
              </a:rPr>
              <a:t> EU</a:t>
            </a:r>
            <a:endParaRPr lang="en-US" sz="1050" b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5F25527-4089-A44D-BD92-0C23E6BE970A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6179" y="1205043"/>
            <a:ext cx="5075112" cy="283702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6C5175E-4C53-0D44-AC71-F13B0BD74191}"/>
              </a:ext>
            </a:extLst>
          </p:cNvPr>
          <p:cNvSpPr txBox="1"/>
          <p:nvPr/>
        </p:nvSpPr>
        <p:spPr>
          <a:xfrm>
            <a:off x="6513162" y="720295"/>
            <a:ext cx="1840568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1050" dirty="0"/>
              <a:t>Please also try:</a:t>
            </a:r>
          </a:p>
          <a:p>
            <a:r>
              <a:rPr lang="en-US" sz="1050" dirty="0">
                <a:hlinkClick r:id="rId6"/>
              </a:rPr>
              <a:t>https://webassembly.studio/</a:t>
            </a:r>
            <a:endParaRPr lang="en-CN" sz="105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E1A70B-55F7-EB42-8F88-7AC9ED365401}"/>
              </a:ext>
            </a:extLst>
          </p:cNvPr>
          <p:cNvSpPr txBox="1"/>
          <p:nvPr/>
        </p:nvSpPr>
        <p:spPr>
          <a:xfrm>
            <a:off x="558610" y="4069540"/>
            <a:ext cx="311495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err="1">
                <a:hlinkClick r:id="rId7"/>
              </a:rPr>
              <a:t>RustConf</a:t>
            </a:r>
            <a:r>
              <a:rPr lang="en-US" sz="1050" b="1" dirty="0">
                <a:hlinkClick r:id="rId7"/>
              </a:rPr>
              <a:t> 2019 - Closing Keynote by Lin Clark</a:t>
            </a:r>
            <a:endParaRPr lang="en-US" sz="1050" b="1" dirty="0"/>
          </a:p>
        </p:txBody>
      </p:sp>
    </p:spTree>
    <p:extLst>
      <p:ext uri="{BB962C8B-B14F-4D97-AF65-F5344CB8AC3E}">
        <p14:creationId xmlns:p14="http://schemas.microsoft.com/office/powerpoint/2010/main" val="42850506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Loop and Recursion</a:t>
            </a:r>
            <a:endParaRPr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4D8F681-F86F-8742-A184-4EA316E2951B}"/>
              </a:ext>
            </a:extLst>
          </p:cNvPr>
          <p:cNvGrpSpPr/>
          <p:nvPr/>
        </p:nvGrpSpPr>
        <p:grpSpPr>
          <a:xfrm>
            <a:off x="1557255" y="1073132"/>
            <a:ext cx="6029489" cy="3907636"/>
            <a:chOff x="1557255" y="1073132"/>
            <a:chExt cx="6029489" cy="3907636"/>
          </a:xfrm>
        </p:grpSpPr>
        <p:pic>
          <p:nvPicPr>
            <p:cNvPr id="4" name="Picture 3">
              <a:hlinkClick r:id="rId3"/>
              <a:extLst>
                <a:ext uri="{FF2B5EF4-FFF2-40B4-BE49-F238E27FC236}">
                  <a16:creationId xmlns:a16="http://schemas.microsoft.com/office/drawing/2014/main" id="{D4AEE7C0-98B9-2245-85BD-905D3CC9FFD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57255" y="1073132"/>
              <a:ext cx="6029489" cy="3907636"/>
            </a:xfrm>
            <a:prstGeom prst="rect">
              <a:avLst/>
            </a:prstGeom>
          </p:spPr>
        </p:pic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57EF6784-6AA5-6342-8D3A-084304A782E2}"/>
                </a:ext>
              </a:extLst>
            </p:cNvPr>
            <p:cNvSpPr/>
            <p:nvPr/>
          </p:nvSpPr>
          <p:spPr>
            <a:xfrm>
              <a:off x="3332135" y="3700472"/>
              <a:ext cx="2355742" cy="410705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 dirty="0"/>
            </a:p>
          </p:txBody>
        </p:sp>
      </p:grpSp>
    </p:spTree>
    <p:extLst>
      <p:ext uri="{BB962C8B-B14F-4D97-AF65-F5344CB8AC3E}">
        <p14:creationId xmlns:p14="http://schemas.microsoft.com/office/powerpoint/2010/main" val="24470879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39470A2-78CD-E245-B7B6-39ED59C8E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面向对象的编程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D6A13D-AA92-DA45-9A77-AB54AD7B28D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50265" y="1173327"/>
            <a:ext cx="3179942" cy="37641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2B08713-6BF2-2543-88BB-6F92FC94A83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25367" y="1628801"/>
            <a:ext cx="1900527" cy="2853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792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BF4B0AA-EB27-474B-9988-50FE6E949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　设计模式与逻辑模型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298538-51E8-2344-BF12-0EFEF0C8292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1" y="1256016"/>
            <a:ext cx="2501543" cy="36079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B780B0-548F-0D40-BE6B-DB71DD269BD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12516" y="1741469"/>
            <a:ext cx="5723259" cy="2518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190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Software Dependencies?</a:t>
            </a:r>
            <a:endParaRPr dirty="0"/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BE8479EE-47E8-4247-9B91-DBAEC80E5F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8234" y="1124108"/>
            <a:ext cx="6047531" cy="3662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5818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is Hyper-threading?</a:t>
            </a:r>
            <a:endParaRPr dirty="0"/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CAD74950-F4DF-8D40-951D-3E4F9DB4E8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5459" y="1188336"/>
            <a:ext cx="5313082" cy="3699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7805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7476821" y="4407656"/>
            <a:ext cx="1383153" cy="273844"/>
          </a:xfrm>
        </p:spPr>
        <p:txBody>
          <a:bodyPr spcFirstLastPara="1" vert="horz" wrap="square" lIns="68580" tIns="34290" rIns="68580" bIns="34290" rtlCol="0" anchor="ctr" anchorCtr="0">
            <a:noAutofit/>
          </a:bodyPr>
          <a:lstStyle/>
          <a:p>
            <a:fld id="{34F1E86F-CBF7-4DF7-824A-AB405C555AAE}" type="slidenum">
              <a:rPr lang="zh-CN" altLang="en-US" sz="2400">
                <a:solidFill>
                  <a:schemeClr val="bg1"/>
                </a:solidFill>
              </a:rPr>
              <a:pPr/>
              <a:t>37</a:t>
            </a:fld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762000" y="302962"/>
            <a:ext cx="80200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Arial" panose="020B0604020202020204" pitchFamily="34" charset="0"/>
              </a:rPr>
              <a:t>第四周回顾</a:t>
            </a:r>
            <a:r>
              <a:rPr lang="en-US" altLang="zh-CN" sz="2400" dirty="0">
                <a:latin typeface="Arial" panose="020B0604020202020204" pitchFamily="34" charset="0"/>
              </a:rPr>
              <a:t>: </a:t>
            </a:r>
            <a:r>
              <a:rPr lang="zh-CN" altLang="en-US" sz="2400" dirty="0">
                <a:latin typeface="Arial" panose="020B0604020202020204" pitchFamily="34" charset="0"/>
              </a:rPr>
              <a:t>汇编语言与</a:t>
            </a:r>
            <a:r>
              <a:rPr lang="en-US" altLang="zh-CN" sz="2400" dirty="0" err="1">
                <a:latin typeface="Arial" panose="020B0604020202020204" pitchFamily="34" charset="0"/>
              </a:rPr>
              <a:t>WebAssembly</a:t>
            </a:r>
            <a:endParaRPr lang="zh-CN" altLang="en-US" sz="2400" dirty="0">
              <a:solidFill>
                <a:srgbClr val="FFC001"/>
              </a:solidFill>
              <a:latin typeface="Calibri Light" panose="020F0302020204030204" pitchFamily="34" charset="0"/>
            </a:endParaRPr>
          </a:p>
        </p:txBody>
      </p:sp>
      <p:sp>
        <p:nvSpPr>
          <p:cNvPr id="28" name="Rectangle 3"/>
          <p:cNvSpPr txBox="1">
            <a:spLocks noChangeArrowheads="1"/>
          </p:cNvSpPr>
          <p:nvPr/>
        </p:nvSpPr>
        <p:spPr>
          <a:xfrm>
            <a:off x="800205" y="866927"/>
            <a:ext cx="7696096" cy="4171950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200000"/>
              </a:spcBef>
              <a:buFont typeface="Wingdings" panose="05000000000000000000" pitchFamily="2" charset="2"/>
              <a:buNone/>
            </a:pPr>
            <a:r>
              <a:rPr lang="zh-CN" altLang="en-US" sz="1500" u="sng" dirty="0">
                <a:latin typeface="Comic Sans MS" panose="030F0702030302020204" pitchFamily="66" charset="0"/>
              </a:rPr>
              <a:t>内容</a:t>
            </a:r>
            <a:r>
              <a:rPr lang="en-US" altLang="zh-CN" sz="1500" u="sng" dirty="0">
                <a:latin typeface="Comic Sans MS" panose="030F0702030302020204" pitchFamily="66" charset="0"/>
              </a:rPr>
              <a:t>:</a:t>
            </a:r>
          </a:p>
          <a:p>
            <a:pPr>
              <a:spcBef>
                <a:spcPct val="100000"/>
              </a:spcBef>
            </a:pPr>
            <a:r>
              <a:rPr lang="zh-CN" altLang="en-US" sz="1500" dirty="0">
                <a:latin typeface="Comic Sans MS" panose="030F0702030302020204" pitchFamily="66" charset="0"/>
              </a:rPr>
              <a:t>汇编语言的符号是</a:t>
            </a:r>
            <a:r>
              <a:rPr lang="zh-CN" altLang="en-CN" sz="1500" dirty="0">
                <a:latin typeface="Comic Sans MS" panose="030F0702030302020204" pitchFamily="66" charset="0"/>
              </a:rPr>
              <a:t>助记码</a:t>
            </a:r>
            <a:r>
              <a:rPr lang="zh-CN" altLang="en-US" sz="1500" dirty="0">
                <a:latin typeface="Comic Sans MS" panose="030F0702030302020204" pitchFamily="66" charset="0"/>
              </a:rPr>
              <a:t>，对应的是特定的硬件指令和地址。</a:t>
            </a:r>
            <a:endParaRPr lang="en-US" altLang="zh-CN" sz="1500" dirty="0">
              <a:latin typeface="Comic Sans MS" panose="030F0702030302020204" pitchFamily="66" charset="0"/>
            </a:endParaRPr>
          </a:p>
          <a:p>
            <a:pPr>
              <a:spcBef>
                <a:spcPct val="100000"/>
              </a:spcBef>
            </a:pPr>
            <a:r>
              <a:rPr lang="en-US" altLang="zh-CN" sz="1500" dirty="0">
                <a:latin typeface="Comic Sans MS" panose="030F0702030302020204" pitchFamily="66" charset="0"/>
              </a:rPr>
              <a:t>Hack</a:t>
            </a:r>
            <a:r>
              <a:rPr lang="zh-CN" altLang="en-US" sz="1500" dirty="0">
                <a:latin typeface="Comic Sans MS" panose="030F0702030302020204" pitchFamily="66" charset="0"/>
              </a:rPr>
              <a:t>计算机的架构是</a:t>
            </a:r>
            <a:r>
              <a:rPr lang="en-US" altLang="zh-CN" sz="1500" dirty="0">
                <a:latin typeface="Comic Sans MS" panose="030F0702030302020204" pitchFamily="66" charset="0"/>
              </a:rPr>
              <a:t>Harvard Architecture,</a:t>
            </a:r>
            <a:r>
              <a:rPr lang="zh-CN" altLang="en-US" sz="1500" dirty="0">
                <a:latin typeface="Comic Sans MS" panose="030F0702030302020204" pitchFamily="66" charset="0"/>
              </a:rPr>
              <a:t> 所以程序是存在</a:t>
            </a:r>
            <a:r>
              <a:rPr lang="en-US" altLang="zh-CN" sz="1500" dirty="0">
                <a:latin typeface="Comic Sans MS" panose="030F0702030302020204" pitchFamily="66" charset="0"/>
              </a:rPr>
              <a:t>ROM</a:t>
            </a:r>
            <a:r>
              <a:rPr lang="zh-CN" altLang="en-US" sz="1500" dirty="0">
                <a:latin typeface="Comic Sans MS" panose="030F0702030302020204" pitchFamily="66" charset="0"/>
              </a:rPr>
              <a:t>，而数据存在</a:t>
            </a:r>
            <a:r>
              <a:rPr lang="en-US" altLang="zh-CN" sz="1500" dirty="0">
                <a:latin typeface="Comic Sans MS" panose="030F0702030302020204" pitchFamily="66" charset="0"/>
              </a:rPr>
              <a:t>RAM</a:t>
            </a:r>
          </a:p>
          <a:p>
            <a:pPr lvl="1">
              <a:spcBef>
                <a:spcPct val="100000"/>
              </a:spcBef>
            </a:pPr>
            <a:r>
              <a:rPr lang="en-US" altLang="zh-CN" sz="1200" dirty="0">
                <a:latin typeface="Comic Sans MS" panose="030F0702030302020204" pitchFamily="66" charset="0"/>
              </a:rPr>
              <a:t>Fill </a:t>
            </a:r>
            <a:r>
              <a:rPr lang="zh-CN" altLang="en-US" sz="1200" dirty="0">
                <a:latin typeface="Comic Sans MS" panose="030F0702030302020204" pitchFamily="66" charset="0"/>
              </a:rPr>
              <a:t>程序体现了</a:t>
            </a:r>
            <a:r>
              <a:rPr lang="en-US" altLang="zh-CN" sz="1200" dirty="0">
                <a:latin typeface="Comic Sans MS" panose="030F0702030302020204" pitchFamily="66" charset="0"/>
              </a:rPr>
              <a:t>Hack</a:t>
            </a:r>
            <a:r>
              <a:rPr lang="zh-CN" altLang="en-US" sz="1200" dirty="0">
                <a:latin typeface="Comic Sans MS" panose="030F0702030302020204" pitchFamily="66" charset="0"/>
              </a:rPr>
              <a:t>架构的输入（键盘）与输出（屏幕）的两类设备（</a:t>
            </a:r>
            <a:r>
              <a:rPr lang="en-US" altLang="zh-CN" sz="1200" dirty="0">
                <a:latin typeface="Comic Sans MS" panose="030F0702030302020204" pitchFamily="66" charset="0"/>
              </a:rPr>
              <a:t>Device</a:t>
            </a:r>
            <a:r>
              <a:rPr lang="zh-CN" altLang="en-US" sz="1200" dirty="0">
                <a:latin typeface="Comic Sans MS" panose="030F0702030302020204" pitchFamily="66" charset="0"/>
              </a:rPr>
              <a:t>）</a:t>
            </a:r>
            <a:endParaRPr lang="en-US" altLang="zh-CN" sz="1200" dirty="0">
              <a:latin typeface="Comic Sans MS" panose="030F0702030302020204" pitchFamily="66" charset="0"/>
            </a:endParaRPr>
          </a:p>
          <a:p>
            <a:pPr lvl="1">
              <a:spcBef>
                <a:spcPct val="100000"/>
              </a:spcBef>
            </a:pPr>
            <a:r>
              <a:rPr lang="zh-CN" altLang="en-US" sz="1200" dirty="0">
                <a:latin typeface="Comic Sans MS" panose="030F0702030302020204" pitchFamily="66" charset="0"/>
              </a:rPr>
              <a:t>在</a:t>
            </a:r>
            <a:r>
              <a:rPr lang="en-US" altLang="zh-CN" sz="1200" dirty="0">
                <a:latin typeface="Comic Sans MS" panose="030F0702030302020204" pitchFamily="66" charset="0"/>
              </a:rPr>
              <a:t>Hack</a:t>
            </a:r>
            <a:r>
              <a:rPr lang="zh-CN" altLang="en-US" sz="1200" dirty="0">
                <a:latin typeface="Comic Sans MS" panose="030F0702030302020204" pitchFamily="66" charset="0"/>
              </a:rPr>
              <a:t>架构下的所有运算结果，都是通过对</a:t>
            </a:r>
            <a:r>
              <a:rPr lang="en-US" altLang="zh-CN" sz="1200" dirty="0">
                <a:latin typeface="Comic Sans MS" panose="030F0702030302020204" pitchFamily="66" charset="0"/>
              </a:rPr>
              <a:t>RAM</a:t>
            </a:r>
            <a:r>
              <a:rPr lang="zh-CN" altLang="en-US" sz="1200" dirty="0">
                <a:latin typeface="Comic Sans MS" panose="030F0702030302020204" pitchFamily="66" charset="0"/>
              </a:rPr>
              <a:t>的内容改动来完成变化，包括控制输入与输出的设备（</a:t>
            </a:r>
            <a:r>
              <a:rPr lang="en-US" altLang="zh-CN" sz="1200" dirty="0">
                <a:latin typeface="Comic Sans MS" panose="030F0702030302020204" pitchFamily="66" charset="0"/>
              </a:rPr>
              <a:t>Device</a:t>
            </a:r>
            <a:r>
              <a:rPr lang="zh-CN" altLang="en-US" sz="1200" dirty="0">
                <a:latin typeface="Comic Sans MS" panose="030F0702030302020204" pitchFamily="66" charset="0"/>
              </a:rPr>
              <a:t>）状态。</a:t>
            </a:r>
            <a:endParaRPr lang="en-US" altLang="zh-CN" sz="1200" dirty="0">
              <a:latin typeface="Comic Sans MS" panose="030F0702030302020204" pitchFamily="66" charset="0"/>
            </a:endParaRPr>
          </a:p>
          <a:p>
            <a:pPr>
              <a:spcBef>
                <a:spcPct val="100000"/>
              </a:spcBef>
            </a:pPr>
            <a:r>
              <a:rPr lang="en-US" altLang="zh-CN" sz="1800" dirty="0" err="1">
                <a:latin typeface="Comic Sans MS" panose="030F0702030302020204" pitchFamily="66" charset="0"/>
              </a:rPr>
              <a:t>WebAssembly</a:t>
            </a:r>
            <a:r>
              <a:rPr lang="zh-CN" altLang="en-US" sz="1800" dirty="0">
                <a:latin typeface="Comic Sans MS" panose="030F0702030302020204" pitchFamily="66" charset="0"/>
              </a:rPr>
              <a:t>是一种介于虚拟机和汇编语言的抽象机器语言，</a:t>
            </a:r>
            <a:r>
              <a:rPr lang="zh-CN" altLang="en-CN" sz="1800" dirty="0">
                <a:latin typeface="Comic Sans MS" panose="030F0702030302020204" pitchFamily="66" charset="0"/>
              </a:rPr>
              <a:t>其</a:t>
            </a:r>
            <a:r>
              <a:rPr lang="zh-CN" altLang="en-US" sz="1800" dirty="0">
                <a:latin typeface="Comic Sans MS" panose="030F0702030302020204" pitchFamily="66" charset="0"/>
              </a:rPr>
              <a:t>存在价值是为了包装低阶的指令集，从而可以通过一个标准化的低阶语言标准，优化各种高阶语言的编译流程。</a:t>
            </a:r>
            <a:endParaRPr lang="en-US" altLang="zh-CN" sz="1800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3907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7476821" y="4407656"/>
            <a:ext cx="1383153" cy="273844"/>
          </a:xfrm>
        </p:spPr>
        <p:txBody>
          <a:bodyPr spcFirstLastPara="1" vert="horz" wrap="square" lIns="68580" tIns="34290" rIns="68580" bIns="34290" rtlCol="0" anchor="ctr" anchorCtr="0">
            <a:noAutofit/>
          </a:bodyPr>
          <a:lstStyle/>
          <a:p>
            <a:fld id="{34F1E86F-CBF7-4DF7-824A-AB405C555AAE}" type="slidenum">
              <a:rPr lang="zh-CN" altLang="en-US" sz="2400">
                <a:solidFill>
                  <a:schemeClr val="bg1"/>
                </a:solidFill>
              </a:rPr>
              <a:pPr/>
              <a:t>38</a:t>
            </a:fld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762000" y="302962"/>
            <a:ext cx="80200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Arial" panose="020B0604020202020204" pitchFamily="34" charset="0"/>
              </a:rPr>
              <a:t>参考文献</a:t>
            </a:r>
            <a:r>
              <a:rPr lang="en-US" altLang="zh-CN" sz="2400" dirty="0">
                <a:latin typeface="Arial" panose="020B0604020202020204" pitchFamily="34" charset="0"/>
              </a:rPr>
              <a:t>: </a:t>
            </a:r>
            <a:endParaRPr lang="zh-CN" altLang="en-US" sz="2400" dirty="0">
              <a:solidFill>
                <a:srgbClr val="FFC001"/>
              </a:solidFill>
              <a:latin typeface="Calibri Light" panose="020F0302020204030204" pitchFamily="34" charset="0"/>
            </a:endParaRPr>
          </a:p>
        </p:txBody>
      </p:sp>
      <p:sp>
        <p:nvSpPr>
          <p:cNvPr id="28" name="Rectangle 3"/>
          <p:cNvSpPr txBox="1">
            <a:spLocks noChangeArrowheads="1"/>
          </p:cNvSpPr>
          <p:nvPr/>
        </p:nvSpPr>
        <p:spPr>
          <a:xfrm>
            <a:off x="800205" y="866927"/>
            <a:ext cx="7696096" cy="4171950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200000"/>
              </a:spcBef>
              <a:buFont typeface="Wingdings" panose="05000000000000000000" pitchFamily="2" charset="2"/>
              <a:buNone/>
            </a:pPr>
            <a:r>
              <a:rPr lang="zh-CN" altLang="en-US" sz="1500" u="sng" dirty="0">
                <a:latin typeface="Comic Sans MS" panose="030F0702030302020204" pitchFamily="66" charset="0"/>
              </a:rPr>
              <a:t>视频</a:t>
            </a:r>
            <a:r>
              <a:rPr lang="en-US" altLang="zh-CN" sz="1500" u="sng" dirty="0">
                <a:latin typeface="Comic Sans MS" panose="030F0702030302020204" pitchFamily="66" charset="0"/>
              </a:rPr>
              <a:t>:</a:t>
            </a:r>
          </a:p>
          <a:p>
            <a:pPr>
              <a:spcBef>
                <a:spcPct val="100000"/>
              </a:spcBef>
            </a:pPr>
            <a:r>
              <a:rPr lang="en-US" altLang="zh-CN" sz="1500" dirty="0">
                <a:latin typeface="Comic Sans MS" panose="030F0702030302020204" pitchFamily="66" charset="0"/>
              </a:rPr>
              <a:t>Coursera Video website: https://</a:t>
            </a:r>
            <a:r>
              <a:rPr lang="en-US" altLang="zh-CN" sz="1500" dirty="0" err="1">
                <a:latin typeface="Comic Sans MS" panose="030F0702030302020204" pitchFamily="66" charset="0"/>
              </a:rPr>
              <a:t>www.coursera.org</a:t>
            </a:r>
            <a:r>
              <a:rPr lang="en-US" altLang="zh-CN" sz="1500" dirty="0">
                <a:latin typeface="Comic Sans MS" panose="030F0702030302020204" pitchFamily="66" charset="0"/>
              </a:rPr>
              <a:t>/learn/build-a-computer</a:t>
            </a:r>
          </a:p>
          <a:p>
            <a:pPr>
              <a:spcBef>
                <a:spcPct val="100000"/>
              </a:spcBef>
            </a:pPr>
            <a:r>
              <a:rPr lang="en-US" altLang="zh-CN" sz="1500" dirty="0">
                <a:latin typeface="Comic Sans MS" panose="030F0702030302020204" pitchFamily="66" charset="0"/>
              </a:rPr>
              <a:t>Building</a:t>
            </a:r>
            <a:r>
              <a:rPr lang="zh-CN" altLang="en-US" sz="1500" dirty="0">
                <a:latin typeface="Comic Sans MS" panose="030F0702030302020204" pitchFamily="66" charset="0"/>
              </a:rPr>
              <a:t> </a:t>
            </a:r>
            <a:r>
              <a:rPr lang="en-US" altLang="zh-CN" sz="1500" dirty="0">
                <a:latin typeface="Comic Sans MS" panose="030F0702030302020204" pitchFamily="66" charset="0"/>
              </a:rPr>
              <a:t>an 8-bit Computer :https://</a:t>
            </a:r>
            <a:r>
              <a:rPr lang="en-US" altLang="zh-CN" sz="1500" dirty="0" err="1">
                <a:latin typeface="Comic Sans MS" panose="030F0702030302020204" pitchFamily="66" charset="0"/>
              </a:rPr>
              <a:t>eater.net</a:t>
            </a:r>
            <a:r>
              <a:rPr lang="en-US" altLang="zh-CN" sz="1500" dirty="0">
                <a:latin typeface="Comic Sans MS" panose="030F0702030302020204" pitchFamily="66" charset="0"/>
              </a:rPr>
              <a:t>. </a:t>
            </a:r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759695C8-A4C9-0849-B2A8-75DB9645C1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8718" y="2050459"/>
            <a:ext cx="4703338" cy="2902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024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1" name="Rectangle 8">
            <a:extLst>
              <a:ext uri="{FF2B5EF4-FFF2-40B4-BE49-F238E27FC236}">
                <a16:creationId xmlns:a16="http://schemas.microsoft.com/office/drawing/2014/main" id="{AD92C86F-823F-5A49-91B0-BBC29ACC9B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39155" y="335043"/>
            <a:ext cx="184731" cy="36933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60000"/>
              </a:spcBef>
              <a:buClr>
                <a:srgbClr val="0066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60000"/>
              </a:spcBef>
              <a:buClr>
                <a:srgbClr val="000099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zh-TW" altLang="en-US" sz="1800">
              <a:solidFill>
                <a:srgbClr val="000000"/>
              </a:solidFill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  <p:sp>
        <p:nvSpPr>
          <p:cNvPr id="4102" name="Rectangle 2">
            <a:extLst>
              <a:ext uri="{FF2B5EF4-FFF2-40B4-BE49-F238E27FC236}">
                <a16:creationId xmlns:a16="http://schemas.microsoft.com/office/drawing/2014/main" id="{A719C0DF-7322-CA4F-8563-3A7A005CEBF1}"/>
              </a:ext>
            </a:extLst>
          </p:cNvPr>
          <p:cNvSpPr>
            <a:spLocks noGrp="1" noChangeArrowheads="1"/>
          </p:cNvSpPr>
          <p:nvPr>
            <p:ph type="ctrTitle" idx="4294967295"/>
          </p:nvPr>
        </p:nvSpPr>
        <p:spPr>
          <a:xfrm>
            <a:off x="1551385" y="519112"/>
            <a:ext cx="5829300" cy="510779"/>
          </a:xfrm>
          <a:noFill/>
        </p:spPr>
        <p:txBody>
          <a:bodyPr>
            <a:normAutofit fontScale="90000"/>
          </a:bodyPr>
          <a:lstStyle/>
          <a:p>
            <a:pPr algn="ctr"/>
            <a:r>
              <a:rPr lang="en-US" altLang="zh-TW" sz="2700" dirty="0">
                <a:solidFill>
                  <a:schemeClr val="tx1"/>
                </a:solidFill>
                <a:latin typeface="Comic Sans MS" panose="030F0902030302020204" pitchFamily="66" charset="0"/>
                <a:ea typeface="新細明體" panose="02020500000000000000" pitchFamily="18" charset="-120"/>
                <a:hlinkClick r:id="rId4"/>
              </a:rPr>
              <a:t>See How a CPU Work</a:t>
            </a:r>
            <a:endParaRPr lang="en-US" altLang="zh-TW" sz="2700" dirty="0">
              <a:latin typeface="Comic Sans MS" panose="030F0902030302020204" pitchFamily="66" charset="0"/>
              <a:ea typeface="新細明體" panose="02020500000000000000" pitchFamily="18" charset="-12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E6F80A-3F61-7D40-9140-100F7CF1B8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4062" y="1199411"/>
            <a:ext cx="6653463" cy="373491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72067012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F00A84C-950C-3A40-B691-A687141C07E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3096" y="0"/>
            <a:ext cx="803780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776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2">
            <a:extLst>
              <a:ext uri="{FF2B5EF4-FFF2-40B4-BE49-F238E27FC236}">
                <a16:creationId xmlns:a16="http://schemas.microsoft.com/office/drawing/2014/main" id="{EE1B8770-AD7C-AF45-B229-E3B566055C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13486" y="3302794"/>
            <a:ext cx="2807494" cy="5107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9056" tIns="34529" rIns="69056" bIns="34529" anchor="ctr"/>
          <a:lstStyle>
            <a:lvl1pPr>
              <a:spcBef>
                <a:spcPct val="60000"/>
              </a:spcBef>
              <a:buClr>
                <a:srgbClr val="0066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60000"/>
              </a:spcBef>
              <a:buClr>
                <a:srgbClr val="000099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zh-TW" sz="135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www.nand2tetris.org</a:t>
            </a:r>
          </a:p>
        </p:txBody>
      </p:sp>
      <p:sp>
        <p:nvSpPr>
          <p:cNvPr id="4101" name="Rectangle 8">
            <a:extLst>
              <a:ext uri="{FF2B5EF4-FFF2-40B4-BE49-F238E27FC236}">
                <a16:creationId xmlns:a16="http://schemas.microsoft.com/office/drawing/2014/main" id="{AD92C86F-823F-5A49-91B0-BBC29ACC9B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39155" y="335043"/>
            <a:ext cx="184731" cy="36933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60000"/>
              </a:spcBef>
              <a:buClr>
                <a:srgbClr val="0066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60000"/>
              </a:spcBef>
              <a:buClr>
                <a:srgbClr val="000099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zh-TW" altLang="en-US" sz="1800">
              <a:solidFill>
                <a:srgbClr val="000000"/>
              </a:solidFill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  <p:sp>
        <p:nvSpPr>
          <p:cNvPr id="4102" name="Rectangle 2">
            <a:extLst>
              <a:ext uri="{FF2B5EF4-FFF2-40B4-BE49-F238E27FC236}">
                <a16:creationId xmlns:a16="http://schemas.microsoft.com/office/drawing/2014/main" id="{A719C0DF-7322-CA4F-8563-3A7A005CEBF1}"/>
              </a:ext>
            </a:extLst>
          </p:cNvPr>
          <p:cNvSpPr>
            <a:spLocks noGrp="1" noChangeArrowheads="1"/>
          </p:cNvSpPr>
          <p:nvPr>
            <p:ph type="ctrTitle" idx="4294967295"/>
          </p:nvPr>
        </p:nvSpPr>
        <p:spPr>
          <a:xfrm>
            <a:off x="1551385" y="519112"/>
            <a:ext cx="5829300" cy="510779"/>
          </a:xfrm>
          <a:noFill/>
        </p:spPr>
        <p:txBody>
          <a:bodyPr>
            <a:normAutofit fontScale="90000"/>
          </a:bodyPr>
          <a:lstStyle/>
          <a:p>
            <a:pPr algn="ctr"/>
            <a:r>
              <a:rPr lang="en-US" altLang="zh-TW" sz="2700" dirty="0">
                <a:solidFill>
                  <a:schemeClr val="tx1"/>
                </a:solidFill>
                <a:latin typeface="Comic Sans MS" panose="030F0902030302020204" pitchFamily="66" charset="0"/>
                <a:ea typeface="新細明體" panose="02020500000000000000" pitchFamily="18" charset="-120"/>
              </a:rPr>
              <a:t>Computer Architecture: A Quantitative Approach</a:t>
            </a:r>
            <a:endParaRPr lang="en-US" altLang="zh-TW" sz="2700" dirty="0">
              <a:latin typeface="Comic Sans MS" panose="030F0902030302020204" pitchFamily="66" charset="0"/>
              <a:ea typeface="新細明體" panose="02020500000000000000" pitchFamily="18" charset="-12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18B4A11-0F37-E24D-9249-EA10329BD6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0561" y="1368399"/>
            <a:ext cx="3983374" cy="342851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04800805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217FC9B-04B0-654C-918E-89876520C4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1040" y="0"/>
            <a:ext cx="626192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7992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76790B8-25E2-8E42-B499-8FB9EEB68FCA}"/>
              </a:ext>
            </a:extLst>
          </p:cNvPr>
          <p:cNvSpPr txBox="1">
            <a:spLocks/>
          </p:cNvSpPr>
          <p:nvPr/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300" dirty="0"/>
              <a:t>History of CPU Development</a:t>
            </a:r>
            <a:endParaRPr lang="en-CN" sz="3300" dirty="0"/>
          </a:p>
        </p:txBody>
      </p:sp>
      <p:pic>
        <p:nvPicPr>
          <p:cNvPr id="2" name="Picture 1">
            <a:hlinkClick r:id="rId2"/>
            <a:extLst>
              <a:ext uri="{FF2B5EF4-FFF2-40B4-BE49-F238E27FC236}">
                <a16:creationId xmlns:a16="http://schemas.microsoft.com/office/drawing/2014/main" id="{9F9291DB-D30A-0149-BB90-F2DCD6521A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2631" y="935529"/>
            <a:ext cx="6058739" cy="3785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38182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76790B8-25E2-8E42-B499-8FB9EEB68FCA}"/>
              </a:ext>
            </a:extLst>
          </p:cNvPr>
          <p:cNvSpPr txBox="1">
            <a:spLocks/>
          </p:cNvSpPr>
          <p:nvPr/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N" sz="3300" dirty="0"/>
              <a:t>The Vax 11/780 Computer</a:t>
            </a:r>
          </a:p>
        </p:txBody>
      </p:sp>
      <p:pic>
        <p:nvPicPr>
          <p:cNvPr id="4" name="Picture 3">
            <a:hlinkClick r:id="rId2"/>
            <a:extLst>
              <a:ext uri="{FF2B5EF4-FFF2-40B4-BE49-F238E27FC236}">
                <a16:creationId xmlns:a16="http://schemas.microsoft.com/office/drawing/2014/main" id="{A9B11594-0488-AF4E-9F01-F6930C4F10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1518" y="845535"/>
            <a:ext cx="6140964" cy="4201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85653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2434" y="0"/>
            <a:ext cx="8319132" cy="794970"/>
          </a:xfrm>
        </p:spPr>
        <p:txBody>
          <a:bodyPr>
            <a:normAutofit/>
          </a:bodyPr>
          <a:lstStyle/>
          <a:p>
            <a:pPr algn="ctr"/>
            <a:r>
              <a:rPr lang="it-IT" altLang="zh-CN" sz="2800" b="0" dirty="0" err="1">
                <a:solidFill>
                  <a:schemeClr val="tx1"/>
                </a:solidFill>
              </a:rPr>
              <a:t>Low</a:t>
            </a:r>
            <a:r>
              <a:rPr lang="it-IT" altLang="zh-CN" sz="2800" b="0" dirty="0">
                <a:solidFill>
                  <a:schemeClr val="tx1"/>
                </a:solidFill>
              </a:rPr>
              <a:t> </a:t>
            </a:r>
            <a:r>
              <a:rPr lang="it-IT" altLang="zh-CN" sz="2800" b="0" dirty="0" err="1">
                <a:solidFill>
                  <a:schemeClr val="tx1"/>
                </a:solidFill>
              </a:rPr>
              <a:t>level</a:t>
            </a:r>
            <a:r>
              <a:rPr lang="it-IT" altLang="zh-CN" sz="2800" b="0" dirty="0">
                <a:solidFill>
                  <a:schemeClr val="tx1"/>
                </a:solidFill>
              </a:rPr>
              <a:t> </a:t>
            </a:r>
            <a:r>
              <a:rPr lang="it-IT" altLang="zh-CN" sz="2800" b="0" dirty="0" err="1">
                <a:solidFill>
                  <a:schemeClr val="tx1"/>
                </a:solidFill>
              </a:rPr>
              <a:t>instruction</a:t>
            </a:r>
            <a:r>
              <a:rPr lang="it-IT" altLang="zh-CN" sz="2800" b="0" dirty="0">
                <a:solidFill>
                  <a:schemeClr val="tx1"/>
                </a:solidFill>
              </a:rPr>
              <a:t> </a:t>
            </a:r>
            <a:r>
              <a:rPr lang="it-IT" altLang="zh-CN" sz="2800" b="0" dirty="0" err="1">
                <a:solidFill>
                  <a:schemeClr val="tx1"/>
                </a:solidFill>
              </a:rPr>
              <a:t>as</a:t>
            </a:r>
            <a:r>
              <a:rPr lang="it-IT" altLang="zh-CN" sz="2800" b="0" dirty="0">
                <a:solidFill>
                  <a:schemeClr val="tx1"/>
                </a:solidFill>
              </a:rPr>
              <a:t> </a:t>
            </a:r>
            <a:r>
              <a:rPr lang="it-IT" altLang="zh-CN" sz="2800" b="0" dirty="0" err="1">
                <a:solidFill>
                  <a:schemeClr val="tx1"/>
                </a:solidFill>
              </a:rPr>
              <a:t>Stacks</a:t>
            </a:r>
            <a:endParaRPr lang="it-IT" altLang="zh-CN" sz="2800" b="0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742183" y="4565400"/>
            <a:ext cx="70359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>
                <a:solidFill>
                  <a:schemeClr val="bg1"/>
                </a:solidFill>
              </a:rPr>
              <a:t>YARV</a:t>
            </a:r>
            <a:r>
              <a:rPr lang="zh-TW" altLang="en-US" sz="2800" dirty="0">
                <a:solidFill>
                  <a:schemeClr val="bg1"/>
                </a:solidFill>
              </a:rPr>
              <a:t>： </a:t>
            </a:r>
            <a:r>
              <a:rPr lang="en-US" altLang="zh-TW" sz="2800" dirty="0">
                <a:solidFill>
                  <a:schemeClr val="bg1"/>
                </a:solidFill>
              </a:rPr>
              <a:t>Yet</a:t>
            </a:r>
            <a:r>
              <a:rPr lang="zh-CN" altLang="en-US" sz="2800" dirty="0">
                <a:solidFill>
                  <a:schemeClr val="bg1"/>
                </a:solidFill>
              </a:rPr>
              <a:t> </a:t>
            </a:r>
            <a:r>
              <a:rPr lang="en-US" altLang="zh-CN" sz="2800" dirty="0">
                <a:solidFill>
                  <a:schemeClr val="bg1"/>
                </a:solidFill>
              </a:rPr>
              <a:t>Another</a:t>
            </a:r>
            <a:r>
              <a:rPr lang="zh-CN" altLang="en-US" sz="2800" dirty="0">
                <a:solidFill>
                  <a:schemeClr val="bg1"/>
                </a:solidFill>
              </a:rPr>
              <a:t> </a:t>
            </a:r>
            <a:r>
              <a:rPr lang="en-US" altLang="zh-CN" sz="2800" dirty="0">
                <a:solidFill>
                  <a:schemeClr val="bg1"/>
                </a:solidFill>
              </a:rPr>
              <a:t>Ruby Virtual Machine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04749" y="794971"/>
            <a:ext cx="2761911" cy="363034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5681" y="794969"/>
            <a:ext cx="2111746" cy="3628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841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4895" y="0"/>
            <a:ext cx="8319132" cy="794970"/>
          </a:xfrm>
        </p:spPr>
        <p:txBody>
          <a:bodyPr>
            <a:normAutofit/>
          </a:bodyPr>
          <a:lstStyle/>
          <a:p>
            <a:pPr algn="ctr"/>
            <a:r>
              <a:rPr lang="en-US" altLang="zh-TW" sz="3600" b="0" dirty="0">
                <a:solidFill>
                  <a:schemeClr val="tx1"/>
                </a:solidFill>
              </a:rPr>
              <a:t>Java</a:t>
            </a:r>
            <a:r>
              <a:rPr lang="zh-CN" altLang="en-US" sz="3600" b="0" dirty="0">
                <a:solidFill>
                  <a:schemeClr val="tx1"/>
                </a:solidFill>
              </a:rPr>
              <a:t>虚拟机运行状态的可视化工具</a:t>
            </a:r>
            <a:endParaRPr lang="it-IT" altLang="zh-CN" sz="3600" b="0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937082" y="4513781"/>
            <a:ext cx="58609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>
                <a:solidFill>
                  <a:schemeClr val="tx1"/>
                </a:solidFill>
                <a:hlinkClick r:id="rId3"/>
              </a:rPr>
              <a:t>https://</a:t>
            </a:r>
            <a:r>
              <a:rPr lang="en-US" altLang="zh-TW" sz="2800" dirty="0" err="1">
                <a:solidFill>
                  <a:schemeClr val="tx1"/>
                </a:solidFill>
                <a:hlinkClick r:id="rId3"/>
              </a:rPr>
              <a:t>visualvm.github.io</a:t>
            </a:r>
            <a:r>
              <a:rPr lang="en-US" altLang="zh-TW" sz="2800" dirty="0">
                <a:solidFill>
                  <a:schemeClr val="tx1"/>
                </a:solidFill>
                <a:hlinkClick r:id="rId3"/>
              </a:rPr>
              <a:t>/</a:t>
            </a:r>
            <a:r>
              <a:rPr lang="en-US" altLang="zh-TW" sz="2800" dirty="0" err="1">
                <a:solidFill>
                  <a:schemeClr val="tx1"/>
                </a:solidFill>
                <a:hlinkClick r:id="rId3"/>
              </a:rPr>
              <a:t>index.html</a:t>
            </a:r>
            <a:endParaRPr lang="en-US" sz="2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hlinkClick r:id="rId3"/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45597" y="958646"/>
            <a:ext cx="5657732" cy="3336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743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4895" y="0"/>
            <a:ext cx="8319132" cy="794970"/>
          </a:xfrm>
        </p:spPr>
        <p:txBody>
          <a:bodyPr>
            <a:normAutofit/>
          </a:bodyPr>
          <a:lstStyle/>
          <a:p>
            <a:pPr algn="ctr"/>
            <a:r>
              <a:rPr lang="en-US" altLang="zh-TW" sz="3600" b="0" dirty="0">
                <a:solidFill>
                  <a:schemeClr val="tx1"/>
                </a:solidFill>
              </a:rPr>
              <a:t>Web Assembly for Java</a:t>
            </a:r>
            <a:endParaRPr lang="it-IT" altLang="zh-CN" sz="3600" b="0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937082" y="4513781"/>
            <a:ext cx="56220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>
                <a:solidFill>
                  <a:schemeClr val="tx1"/>
                </a:solidFill>
                <a:hlinkClick r:id="rId3"/>
              </a:rPr>
              <a:t>https://leaningtech.com/index.html</a:t>
            </a:r>
            <a:endParaRPr lang="en-US" sz="2800"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76AFD60D-75BF-7449-9167-091BB24BDA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8613" y="792022"/>
            <a:ext cx="6946773" cy="3724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015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4895" y="0"/>
            <a:ext cx="8319132" cy="794970"/>
          </a:xfrm>
        </p:spPr>
        <p:txBody>
          <a:bodyPr>
            <a:normAutofit/>
          </a:bodyPr>
          <a:lstStyle/>
          <a:p>
            <a:pPr algn="ctr"/>
            <a:r>
              <a:rPr lang="en-US" altLang="zh-TW" sz="3600" b="0" dirty="0">
                <a:solidFill>
                  <a:schemeClr val="tx1"/>
                </a:solidFill>
              </a:rPr>
              <a:t>Some Tutorial</a:t>
            </a:r>
            <a:endParaRPr lang="it-IT" altLang="zh-CN" sz="3600" b="0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15816" y="4815533"/>
            <a:ext cx="771236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100" dirty="0">
                <a:solidFill>
                  <a:schemeClr val="tx1"/>
                </a:solidFill>
                <a:hlinkClick r:id="rId3"/>
              </a:rPr>
              <a:t>https://github.com/leaningtech/cheerp-meta/wiki/Cheerp-Tutorial%3A-Mixed-mode-C++-to-WebAssembly-and-JavaScript</a:t>
            </a:r>
            <a:endParaRPr lang="en-US" sz="1100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158675-4A24-1142-A2AB-FB0A168329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8241" y="1079321"/>
            <a:ext cx="3389943" cy="34518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A893C11-5A0E-A94B-B8E5-416B602438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6188" y="1079320"/>
            <a:ext cx="3655812" cy="3730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791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4895" y="0"/>
            <a:ext cx="8319132" cy="794970"/>
          </a:xfrm>
        </p:spPr>
        <p:txBody>
          <a:bodyPr>
            <a:normAutofit/>
          </a:bodyPr>
          <a:lstStyle/>
          <a:p>
            <a:pPr algn="ctr"/>
            <a:r>
              <a:rPr lang="en-US" altLang="zh-TW" sz="3600" b="0" dirty="0" err="1">
                <a:solidFill>
                  <a:schemeClr val="tx1"/>
                </a:solidFill>
              </a:rPr>
              <a:t>WebAssembly</a:t>
            </a:r>
            <a:r>
              <a:rPr lang="en-US" altLang="zh-TW" sz="3600" b="0" dirty="0">
                <a:solidFill>
                  <a:schemeClr val="tx1"/>
                </a:solidFill>
              </a:rPr>
              <a:t> Explorer</a:t>
            </a:r>
            <a:endParaRPr lang="it-IT" altLang="zh-CN" sz="3600" b="0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153182" y="4724093"/>
            <a:ext cx="28376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100" dirty="0">
                <a:solidFill>
                  <a:schemeClr val="tx1"/>
                </a:solidFill>
                <a:hlinkClick r:id="rId3"/>
              </a:rPr>
              <a:t>https://mbebenita.github.io/WasmExplorer/</a:t>
            </a:r>
            <a:endParaRPr lang="en-US" sz="1100" dirty="0">
              <a:solidFill>
                <a:schemeClr val="tx1"/>
              </a:solidFill>
            </a:endParaRPr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FA9E61F4-FA28-6843-9A3F-89FB0C575F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9027" y="821663"/>
            <a:ext cx="5825946" cy="3500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38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4895" y="0"/>
            <a:ext cx="8319132" cy="794970"/>
          </a:xfrm>
        </p:spPr>
        <p:txBody>
          <a:bodyPr>
            <a:normAutofit/>
          </a:bodyPr>
          <a:lstStyle/>
          <a:p>
            <a:pPr algn="ctr"/>
            <a:r>
              <a:rPr lang="en-US" altLang="zh-TW" sz="3600" b="0" dirty="0" err="1">
                <a:solidFill>
                  <a:schemeClr val="tx1"/>
                </a:solidFill>
              </a:rPr>
              <a:t>WebAssembly</a:t>
            </a:r>
            <a:r>
              <a:rPr lang="en-US" altLang="zh-TW" sz="3600" b="0" dirty="0">
                <a:solidFill>
                  <a:schemeClr val="tx1"/>
                </a:solidFill>
              </a:rPr>
              <a:t> Explorer</a:t>
            </a:r>
            <a:endParaRPr lang="it-IT" altLang="zh-CN" sz="3600" b="0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153182" y="4724093"/>
            <a:ext cx="28376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100" dirty="0">
                <a:solidFill>
                  <a:schemeClr val="tx1"/>
                </a:solidFill>
                <a:hlinkClick r:id="rId3"/>
              </a:rPr>
              <a:t>https://mbebenita.github.io/WasmExplorer/</a:t>
            </a:r>
            <a:endParaRPr lang="en-US" sz="1100" dirty="0">
              <a:solidFill>
                <a:schemeClr val="tx1"/>
              </a:solidFill>
            </a:endParaRPr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FA9E61F4-FA28-6843-9A3F-89FB0C575F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9027" y="821663"/>
            <a:ext cx="5825946" cy="3500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954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DB25C60-A5DC-5042-81AD-E9AA95C1CF0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4646" y="0"/>
            <a:ext cx="721470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679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4895" y="0"/>
            <a:ext cx="8319132" cy="794970"/>
          </a:xfrm>
        </p:spPr>
        <p:txBody>
          <a:bodyPr>
            <a:normAutofit/>
          </a:bodyPr>
          <a:lstStyle/>
          <a:p>
            <a:pPr algn="ctr"/>
            <a:r>
              <a:rPr lang="en-US" altLang="zh-CN" sz="3600" b="0" dirty="0">
                <a:solidFill>
                  <a:schemeClr val="tx1"/>
                </a:solidFill>
              </a:rPr>
              <a:t>ABSTRACT INTERPRETATION</a:t>
            </a:r>
            <a:endParaRPr lang="it-IT" altLang="zh-CN" sz="3600" b="0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153182" y="4724093"/>
            <a:ext cx="21707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100" dirty="0">
                <a:solidFill>
                  <a:schemeClr val="tx1"/>
                </a:solidFill>
                <a:hlinkClick r:id="rId3"/>
              </a:rPr>
              <a:t>https://youtu.be/j2m5YMnHvQQ</a:t>
            </a:r>
            <a:endParaRPr lang="en-US" sz="1100"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EF8A9ED6-9F24-A245-8B4D-855373248D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5910" y="980913"/>
            <a:ext cx="5677101" cy="3557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294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4895" y="0"/>
            <a:ext cx="8319132" cy="794970"/>
          </a:xfrm>
        </p:spPr>
        <p:txBody>
          <a:bodyPr>
            <a:normAutofit/>
          </a:bodyPr>
          <a:lstStyle/>
          <a:p>
            <a:pPr algn="ctr"/>
            <a:r>
              <a:rPr lang="en-US" altLang="zh-CN" sz="3600" b="0" dirty="0">
                <a:solidFill>
                  <a:schemeClr val="tx1"/>
                </a:solidFill>
              </a:rPr>
              <a:t>STATIC ANALYSIS</a:t>
            </a:r>
            <a:endParaRPr lang="it-IT" altLang="zh-CN" sz="3600" b="0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153182" y="4724093"/>
            <a:ext cx="20473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100" dirty="0">
                <a:solidFill>
                  <a:schemeClr val="tx1"/>
                </a:solidFill>
                <a:hlinkClick r:id="rId3"/>
              </a:rPr>
              <a:t>https://youtu.be/ZsuKm-iFXuo</a:t>
            </a:r>
            <a:endParaRPr lang="en-US" sz="1100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4DB57144-692B-E341-AA4B-D274D3A8DF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2575" y="764741"/>
            <a:ext cx="6318849" cy="3959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658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5ED6D6-6309-AE43-8852-6B073E465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Formulas for Comp. Arch. I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593A3A-0A7B-C94A-9A66-DA42B4581D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686" y="1968128"/>
            <a:ext cx="8608628" cy="1857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36233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5ED6D6-6309-AE43-8852-6B073E465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Formulas for Comp. Arch. II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B587FDC-A5BD-D544-9497-D635810EBE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30" t="-319" r="20946" b="319"/>
          <a:stretch/>
        </p:blipFill>
        <p:spPr>
          <a:xfrm>
            <a:off x="1184610" y="1648452"/>
            <a:ext cx="7321717" cy="1846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04770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5ED6D6-6309-AE43-8852-6B073E465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Formulas for Comp. Arch. III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10D315-B26B-4247-9824-314EB5F7F0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038" y="1190625"/>
            <a:ext cx="7019925" cy="27622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FF0078F-5777-2340-A9A1-D71685E604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941" y="1190625"/>
            <a:ext cx="8195859" cy="3224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96448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5ED6D6-6309-AE43-8852-6B073E465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Formulas for Comp. Arch. IV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02562A2-5548-C748-9303-E3ADCEC525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208"/>
          <a:stretch/>
        </p:blipFill>
        <p:spPr>
          <a:xfrm>
            <a:off x="757989" y="2190750"/>
            <a:ext cx="8061029" cy="1566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36113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F0DB8244-5FA9-9E45-A931-936B08458F7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a typeface="新細明體" panose="02020500000000000000" pitchFamily="18" charset="-120"/>
                <a:hlinkClick r:id="rId3"/>
              </a:rPr>
              <a:t>How Internet Works</a:t>
            </a:r>
            <a:r>
              <a:rPr lang="en-US" altLang="zh-TW" dirty="0">
                <a:ea typeface="新細明體" panose="02020500000000000000" pitchFamily="18" charset="-120"/>
              </a:rPr>
              <a:t> by Ben Eater</a:t>
            </a:r>
            <a:endParaRPr lang="en-US" altLang="zh-TW" sz="1350" dirty="0">
              <a:ea typeface="新細明體" panose="02020500000000000000" pitchFamily="18" charset="-12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112F7A8-C377-DC44-8F91-4B5B8817FC2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5029"/>
          <a:stretch/>
        </p:blipFill>
        <p:spPr>
          <a:xfrm>
            <a:off x="2483801" y="1063229"/>
            <a:ext cx="3839514" cy="3856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99987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368545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dirty="0"/>
              <a:t>The Grand Daddy of WWW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C23C8AD-B4F8-5447-BB2D-554C9103C2C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57</a:t>
            </a:fld>
            <a:endParaRPr lang="en"/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43F9A8E2-3897-4342-8512-E6FB2D76B0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2588" y="1157766"/>
            <a:ext cx="5152611" cy="333476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D0F976D-DE1F-784A-858E-97BDED301480}"/>
              </a:ext>
            </a:extLst>
          </p:cNvPr>
          <p:cNvSpPr txBox="1"/>
          <p:nvPr/>
        </p:nvSpPr>
        <p:spPr>
          <a:xfrm>
            <a:off x="2970648" y="4598407"/>
            <a:ext cx="32624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hlinkClick r:id="rId5"/>
              </a:rPr>
              <a:t>Ted Nelson in 2013:</a:t>
            </a:r>
          </a:p>
          <a:p>
            <a:pPr algn="ctr"/>
            <a:r>
              <a:rPr lang="en-US" dirty="0">
                <a:hlinkClick r:id="rId3"/>
              </a:rPr>
              <a:t>https://youtu.be/emDJTGTrEm0?t=474</a:t>
            </a:r>
            <a:endParaRPr lang="en-TW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3A56AE-7A91-2548-8654-16BC848CD5A5}"/>
              </a:ext>
            </a:extLst>
          </p:cNvPr>
          <p:cNvSpPr txBox="1"/>
          <p:nvPr/>
        </p:nvSpPr>
        <p:spPr>
          <a:xfrm>
            <a:off x="2749406" y="4400110"/>
            <a:ext cx="39789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Nelsdon</a:t>
            </a:r>
            <a:r>
              <a:rPr lang="en-US" dirty="0"/>
              <a:t> thinks Nakamoto is: </a:t>
            </a:r>
            <a:r>
              <a:rPr lang="en-US" dirty="0">
                <a:hlinkClick r:id="rId6"/>
              </a:rPr>
              <a:t>Shinichi Mochizuki</a:t>
            </a:r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23576754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368545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dirty="0"/>
              <a:t>The Grand Daddy of Wiki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C23C8AD-B4F8-5447-BB2D-554C9103C2C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58</a:t>
            </a:fld>
            <a:endParaRPr lang="e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296CD2-05EE-5E4A-8453-E378EBA6C0EA}"/>
              </a:ext>
            </a:extLst>
          </p:cNvPr>
          <p:cNvSpPr txBox="1"/>
          <p:nvPr/>
        </p:nvSpPr>
        <p:spPr>
          <a:xfrm>
            <a:off x="3372952" y="4663217"/>
            <a:ext cx="2398093" cy="2769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algn="ctr"/>
            <a:r>
              <a:rPr lang="en-US" sz="1800" dirty="0">
                <a:hlinkClick r:id="rId3"/>
              </a:rPr>
              <a:t>Ted Nelson’s Hypertext</a:t>
            </a:r>
            <a:endParaRPr kumimoji="0" lang="en-TW" sz="1800" b="0" i="0" u="none" strike="noStrike" cap="none" spc="0" normalizeH="0" baseline="0" dirty="0">
              <a:ln>
                <a:noFill/>
              </a:ln>
              <a:solidFill>
                <a:srgbClr val="AAFFEE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pic>
        <p:nvPicPr>
          <p:cNvPr id="1026" name="Picture 2" descr="Project Xanadu_1">
            <a:hlinkClick r:id="rId3"/>
            <a:extLst>
              <a:ext uri="{FF2B5EF4-FFF2-40B4-BE49-F238E27FC236}">
                <a16:creationId xmlns:a16="http://schemas.microsoft.com/office/drawing/2014/main" id="{990F8686-D987-DD45-8F01-53D683E00E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6305" y="1161974"/>
            <a:ext cx="3811386" cy="3501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742244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368545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dirty="0"/>
              <a:t>A Workflow with Copyright Protection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C23C8AD-B4F8-5447-BB2D-554C9103C2C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59</a:t>
            </a:fld>
            <a:endParaRPr lang="en"/>
          </a:p>
        </p:txBody>
      </p:sp>
      <p:pic>
        <p:nvPicPr>
          <p:cNvPr id="6" name="Picture 2">
            <a:hlinkClick r:id="rId3"/>
            <a:extLst>
              <a:ext uri="{FF2B5EF4-FFF2-40B4-BE49-F238E27FC236}">
                <a16:creationId xmlns:a16="http://schemas.microsoft.com/office/drawing/2014/main" id="{B632DFB8-F3BD-1343-9ED5-8C385EDA68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4257" y="1210345"/>
            <a:ext cx="5475485" cy="3573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13736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769FE07-CEA4-8347-BE12-DB9238CA2B2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4646" y="0"/>
            <a:ext cx="721470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662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Procedure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F0DB8244-5FA9-9E45-A931-936B08458F7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>
                <a:ea typeface="新細明體" panose="02020500000000000000" pitchFamily="18" charset="-120"/>
              </a:rPr>
              <a:t>Von Neumann machine </a:t>
            </a:r>
            <a:r>
              <a:rPr lang="en-US" altLang="zh-TW" sz="1350" dirty="0">
                <a:ea typeface="新細明體" panose="02020500000000000000" pitchFamily="18" charset="-120"/>
              </a:rPr>
              <a:t>(circa 1940)</a:t>
            </a:r>
          </a:p>
        </p:txBody>
      </p:sp>
      <p:graphicFrame>
        <p:nvGraphicFramePr>
          <p:cNvPr id="6147" name="Object 3">
            <a:extLst>
              <a:ext uri="{FF2B5EF4-FFF2-40B4-BE49-F238E27FC236}">
                <a16:creationId xmlns:a16="http://schemas.microsoft.com/office/drawing/2014/main" id="{B144A0CD-BCCC-4648-8913-AB6C3A3E84C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344342" y="903914"/>
          <a:ext cx="4739878" cy="23729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9" name="VISIO" r:id="rId4" imgW="6045200" imgH="5918200" progId="Visio.Drawing.6">
                  <p:embed/>
                </p:oleObj>
              </mc:Choice>
              <mc:Fallback>
                <p:oleObj name="VISIO" r:id="rId4" imgW="6045200" imgH="5918200" progId="Visio.Drawing.6">
                  <p:embed/>
                  <p:pic>
                    <p:nvPicPr>
                      <p:cNvPr id="6147" name="Object 3">
                        <a:extLst>
                          <a:ext uri="{FF2B5EF4-FFF2-40B4-BE49-F238E27FC236}">
                            <a16:creationId xmlns:a16="http://schemas.microsoft.com/office/drawing/2014/main" id="{B144A0CD-BCCC-4648-8913-AB6C3A3E84C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5553" t="32909" r="11743" b="25391"/>
                      <a:stretch>
                        <a:fillRect/>
                      </a:stretch>
                    </p:blipFill>
                    <p:spPr bwMode="auto">
                      <a:xfrm>
                        <a:off x="2344342" y="903914"/>
                        <a:ext cx="4739878" cy="237291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148" name="Group 4">
            <a:extLst>
              <a:ext uri="{FF2B5EF4-FFF2-40B4-BE49-F238E27FC236}">
                <a16:creationId xmlns:a16="http://schemas.microsoft.com/office/drawing/2014/main" id="{81075C49-CDD5-7741-9866-693D8D5A8B94}"/>
              </a:ext>
            </a:extLst>
          </p:cNvPr>
          <p:cNvGrpSpPr>
            <a:grpSpLocks/>
          </p:cNvGrpSpPr>
          <p:nvPr/>
        </p:nvGrpSpPr>
        <p:grpSpPr bwMode="auto">
          <a:xfrm>
            <a:off x="5086350" y="3143250"/>
            <a:ext cx="2914650" cy="1771650"/>
            <a:chOff x="3312" y="2640"/>
            <a:chExt cx="2448" cy="1488"/>
          </a:xfrm>
        </p:grpSpPr>
        <p:sp>
          <p:nvSpPr>
            <p:cNvPr id="6153" name="Rectangle 5">
              <a:extLst>
                <a:ext uri="{FF2B5EF4-FFF2-40B4-BE49-F238E27FC236}">
                  <a16:creationId xmlns:a16="http://schemas.microsoft.com/office/drawing/2014/main" id="{5FAB01AB-9D3A-3A46-A46D-D8C5FA1B9E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12" y="3888"/>
              <a:ext cx="2448" cy="2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69056" tIns="34529" rIns="69056" bIns="34529"/>
            <a:lstStyle>
              <a:lvl1pPr marL="342900" indent="-342900"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eaLnBrk="0" fontAlgn="base" hangingPunct="0">
                <a:spcAft>
                  <a:spcPct val="70000"/>
                </a:spcAft>
                <a:buSzPct val="85000"/>
                <a:buNone/>
              </a:pPr>
              <a:r>
                <a:rPr lang="en-US" altLang="zh-TW" sz="900" i="1">
                  <a:solidFill>
                    <a:srgbClr val="000099"/>
                  </a:solidFill>
                  <a:latin typeface="Arial" panose="020B0604020202020204" pitchFamily="34" charset="0"/>
                  <a:ea typeface="新細明體" panose="02020500000000000000" pitchFamily="18" charset="-120"/>
                </a:rPr>
                <a:t>Andy Grove</a:t>
              </a:r>
              <a:r>
                <a:rPr lang="en-US" altLang="zh-TW" sz="900" i="1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</a:rPr>
                <a:t> (and others) ... </a:t>
              </a:r>
              <a:r>
                <a:rPr lang="en-US" altLang="zh-TW" sz="900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</a:rPr>
                <a:t>made it small and fast.</a:t>
              </a:r>
            </a:p>
          </p:txBody>
        </p:sp>
        <p:pic>
          <p:nvPicPr>
            <p:cNvPr id="6154" name="Picture 6" descr="grove">
              <a:extLst>
                <a:ext uri="{FF2B5EF4-FFF2-40B4-BE49-F238E27FC236}">
                  <a16:creationId xmlns:a16="http://schemas.microsoft.com/office/drawing/2014/main" id="{AED998F0-D2ED-F64B-9628-1C2B476D36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20" y="2640"/>
              <a:ext cx="1087" cy="11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6149" name="Group 7">
            <a:extLst>
              <a:ext uri="{FF2B5EF4-FFF2-40B4-BE49-F238E27FC236}">
                <a16:creationId xmlns:a16="http://schemas.microsoft.com/office/drawing/2014/main" id="{CBAE1525-AAA4-624A-BC39-89C15A37BFD4}"/>
              </a:ext>
            </a:extLst>
          </p:cNvPr>
          <p:cNvGrpSpPr>
            <a:grpSpLocks/>
          </p:cNvGrpSpPr>
          <p:nvPr/>
        </p:nvGrpSpPr>
        <p:grpSpPr bwMode="auto">
          <a:xfrm>
            <a:off x="1543050" y="3138487"/>
            <a:ext cx="3028950" cy="1833563"/>
            <a:chOff x="336" y="2636"/>
            <a:chExt cx="2544" cy="1540"/>
          </a:xfrm>
        </p:grpSpPr>
        <p:pic>
          <p:nvPicPr>
            <p:cNvPr id="6151" name="Picture 8" descr="Von_Neumann_5">
              <a:extLst>
                <a:ext uri="{FF2B5EF4-FFF2-40B4-BE49-F238E27FC236}">
                  <a16:creationId xmlns:a16="http://schemas.microsoft.com/office/drawing/2014/main" id="{7E138DA6-81DA-0843-9A15-4D6E179348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2" y="2636"/>
              <a:ext cx="1776" cy="12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152" name="Rectangle 9">
              <a:extLst>
                <a:ext uri="{FF2B5EF4-FFF2-40B4-BE49-F238E27FC236}">
                  <a16:creationId xmlns:a16="http://schemas.microsoft.com/office/drawing/2014/main" id="{E0053DC0-3020-B24B-BF1F-32DCB1A5DC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" y="3888"/>
              <a:ext cx="254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69056" tIns="34529" rIns="69056" bIns="34529"/>
            <a:lstStyle>
              <a:lvl1pPr marL="342900" indent="-342900"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eaLnBrk="0" fontAlgn="base" hangingPunct="0">
                <a:spcAft>
                  <a:spcPct val="70000"/>
                </a:spcAft>
                <a:buSzPct val="85000"/>
                <a:buNone/>
              </a:pPr>
              <a:r>
                <a:rPr lang="en-US" altLang="zh-TW" sz="900" i="1">
                  <a:solidFill>
                    <a:srgbClr val="000099"/>
                  </a:solidFill>
                  <a:latin typeface="Arial" panose="020B0604020202020204" pitchFamily="34" charset="0"/>
                  <a:ea typeface="新細明體" panose="02020500000000000000" pitchFamily="18" charset="-120"/>
                </a:rPr>
                <a:t>John Von Neumann</a:t>
              </a:r>
              <a:r>
                <a:rPr lang="en-US" altLang="zh-TW" sz="900" i="1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</a:rPr>
                <a:t> (and others) ... </a:t>
              </a:r>
              <a:r>
                <a:rPr lang="en-US" altLang="zh-TW" sz="900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</a:rPr>
                <a:t>made it possible</a:t>
              </a:r>
            </a:p>
          </p:txBody>
        </p:sp>
      </p:grpSp>
      <p:sp>
        <p:nvSpPr>
          <p:cNvPr id="6150" name="Oval 10">
            <a:extLst>
              <a:ext uri="{FF2B5EF4-FFF2-40B4-BE49-F238E27FC236}">
                <a16:creationId xmlns:a16="http://schemas.microsoft.com/office/drawing/2014/main" id="{B28296A2-74BF-FA4B-9EC7-0D1512A78E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01730" y="3381376"/>
            <a:ext cx="1458515" cy="756047"/>
          </a:xfrm>
          <a:prstGeom prst="ellipse">
            <a:avLst/>
          </a:prstGeom>
          <a:solidFill>
            <a:srgbClr val="99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60000"/>
              </a:spcBef>
              <a:buClr>
                <a:srgbClr val="0066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60000"/>
              </a:spcBef>
              <a:buClr>
                <a:srgbClr val="000099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zh-TW" sz="1350">
                <a:solidFill>
                  <a:srgbClr val="FFFFFF"/>
                </a:solidFill>
                <a:latin typeface="Arial" panose="020B0604020202020204" pitchFamily="34" charset="0"/>
                <a:ea typeface="新細明體" panose="02020500000000000000" pitchFamily="18" charset="-120"/>
              </a:rPr>
              <a:t>Stored </a:t>
            </a:r>
            <a:br>
              <a:rPr lang="en-US" altLang="zh-TW" sz="1350">
                <a:solidFill>
                  <a:srgbClr val="FFFFFF"/>
                </a:solidFill>
                <a:latin typeface="Arial" panose="020B0604020202020204" pitchFamily="34" charset="0"/>
                <a:ea typeface="新細明體" panose="02020500000000000000" pitchFamily="18" charset="-120"/>
              </a:rPr>
            </a:br>
            <a:r>
              <a:rPr lang="en-US" altLang="zh-TW" sz="1350">
                <a:solidFill>
                  <a:srgbClr val="FFFFFF"/>
                </a:solidFill>
                <a:latin typeface="Arial" panose="020B0604020202020204" pitchFamily="34" charset="0"/>
                <a:ea typeface="新細明體" panose="02020500000000000000" pitchFamily="18" charset="-120"/>
              </a:rPr>
              <a:t>program</a:t>
            </a:r>
            <a:br>
              <a:rPr lang="en-US" altLang="zh-TW" sz="1350">
                <a:solidFill>
                  <a:srgbClr val="FFFFFF"/>
                </a:solidFill>
                <a:latin typeface="Arial" panose="020B0604020202020204" pitchFamily="34" charset="0"/>
                <a:ea typeface="新細明體" panose="02020500000000000000" pitchFamily="18" charset="-120"/>
              </a:rPr>
            </a:br>
            <a:r>
              <a:rPr lang="en-US" altLang="zh-TW" sz="1350">
                <a:solidFill>
                  <a:srgbClr val="FFFFFF"/>
                </a:solidFill>
                <a:latin typeface="Arial" panose="020B0604020202020204" pitchFamily="34" charset="0"/>
                <a:ea typeface="新細明體" panose="02020500000000000000" pitchFamily="18" charset="-120"/>
              </a:rPr>
              <a:t>concept!</a:t>
            </a:r>
          </a:p>
        </p:txBody>
      </p:sp>
    </p:spTree>
    <p:extLst>
      <p:ext uri="{BB962C8B-B14F-4D97-AF65-F5344CB8AC3E}">
        <p14:creationId xmlns:p14="http://schemas.microsoft.com/office/powerpoint/2010/main" val="34916560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F0DB8244-5FA9-9E45-A931-936B08458F7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>
                <a:ea typeface="新細明體" panose="02020500000000000000" pitchFamily="18" charset="-120"/>
              </a:rPr>
              <a:t>Who</a:t>
            </a:r>
            <a:r>
              <a:rPr lang="zh-CN" altLang="en-US" dirty="0">
                <a:ea typeface="新細明體" panose="02020500000000000000" pitchFamily="18" charset="-120"/>
              </a:rPr>
              <a:t> </a:t>
            </a:r>
            <a:r>
              <a:rPr lang="en-US" altLang="zh-CN" dirty="0">
                <a:ea typeface="新細明體" panose="02020500000000000000" pitchFamily="18" charset="-120"/>
              </a:rPr>
              <a:t>is</a:t>
            </a:r>
            <a:r>
              <a:rPr lang="zh-CN" altLang="en-US" dirty="0">
                <a:ea typeface="新細明體" panose="02020500000000000000" pitchFamily="18" charset="-120"/>
              </a:rPr>
              <a:t> </a:t>
            </a:r>
            <a:r>
              <a:rPr lang="en-US" altLang="zh-TW" dirty="0">
                <a:ea typeface="新細明體" panose="02020500000000000000" pitchFamily="18" charset="-120"/>
              </a:rPr>
              <a:t>Von Neumann</a:t>
            </a:r>
            <a:r>
              <a:rPr lang="zh-CN" altLang="en-US" dirty="0">
                <a:ea typeface="新細明體" panose="02020500000000000000" pitchFamily="18" charset="-120"/>
              </a:rPr>
              <a:t>？</a:t>
            </a:r>
            <a:endParaRPr lang="en-US" altLang="zh-TW" sz="1350" dirty="0">
              <a:ea typeface="新細明體" panose="02020500000000000000" pitchFamily="18" charset="-120"/>
            </a:endParaRPr>
          </a:p>
        </p:txBody>
      </p:sp>
      <p:pic>
        <p:nvPicPr>
          <p:cNvPr id="14337" name="Picture 1">
            <a:hlinkClick r:id="rId3"/>
            <a:extLst>
              <a:ext uri="{FF2B5EF4-FFF2-40B4-BE49-F238E27FC236}">
                <a16:creationId xmlns:a16="http://schemas.microsoft.com/office/drawing/2014/main" id="{8C9A2FA2-6CD7-0243-AF24-53BC75998B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700" y="1277875"/>
            <a:ext cx="2732018" cy="3600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39" name="Picture 3">
            <a:hlinkClick r:id="rId5"/>
            <a:extLst>
              <a:ext uri="{FF2B5EF4-FFF2-40B4-BE49-F238E27FC236}">
                <a16:creationId xmlns:a16="http://schemas.microsoft.com/office/drawing/2014/main" id="{DC54CF5B-E2A8-5E43-9D6C-AE2BFBACAF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4836" y="1556702"/>
            <a:ext cx="4597400" cy="3321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1" name="Picture 5">
            <a:hlinkClick r:id="rId7"/>
            <a:extLst>
              <a:ext uri="{FF2B5EF4-FFF2-40B4-BE49-F238E27FC236}">
                <a16:creationId xmlns:a16="http://schemas.microsoft.com/office/drawing/2014/main" id="{F3CC82BD-61CD-2B46-9BCB-B4CB1D6013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1102" y="1340976"/>
            <a:ext cx="2573692" cy="3357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8647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F0DB8244-5FA9-9E45-A931-936B08458F7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>
                <a:ea typeface="新細明體" panose="02020500000000000000" pitchFamily="18" charset="-120"/>
              </a:rPr>
              <a:t>Who</a:t>
            </a:r>
            <a:r>
              <a:rPr lang="zh-CN" altLang="en-US" dirty="0">
                <a:ea typeface="新細明體" panose="02020500000000000000" pitchFamily="18" charset="-120"/>
              </a:rPr>
              <a:t> </a:t>
            </a:r>
            <a:r>
              <a:rPr lang="en-US" altLang="zh-CN" dirty="0">
                <a:ea typeface="新細明體" panose="02020500000000000000" pitchFamily="18" charset="-120"/>
              </a:rPr>
              <a:t>is</a:t>
            </a:r>
            <a:r>
              <a:rPr lang="zh-CN" altLang="en-US" dirty="0">
                <a:ea typeface="新細明體" panose="02020500000000000000" pitchFamily="18" charset="-120"/>
              </a:rPr>
              <a:t> </a:t>
            </a:r>
            <a:r>
              <a:rPr lang="en-US" altLang="zh-TW" dirty="0">
                <a:ea typeface="新細明體" panose="02020500000000000000" pitchFamily="18" charset="-120"/>
              </a:rPr>
              <a:t>Andy</a:t>
            </a:r>
            <a:r>
              <a:rPr lang="zh-CN" altLang="en-US" dirty="0">
                <a:ea typeface="新細明體" panose="02020500000000000000" pitchFamily="18" charset="-120"/>
              </a:rPr>
              <a:t> </a:t>
            </a:r>
            <a:r>
              <a:rPr lang="en-US" altLang="zh-TW" dirty="0">
                <a:ea typeface="新細明體" panose="02020500000000000000" pitchFamily="18" charset="-120"/>
              </a:rPr>
              <a:t>Grove</a:t>
            </a:r>
            <a:r>
              <a:rPr lang="zh-CN" altLang="en-US" dirty="0">
                <a:ea typeface="新細明體" panose="02020500000000000000" pitchFamily="18" charset="-120"/>
              </a:rPr>
              <a:t>？</a:t>
            </a:r>
            <a:endParaRPr lang="en-US" altLang="zh-TW" sz="1350" dirty="0">
              <a:ea typeface="新細明體" panose="02020500000000000000" pitchFamily="18" charset="-120"/>
            </a:endParaRPr>
          </a:p>
        </p:txBody>
      </p:sp>
      <p:pic>
        <p:nvPicPr>
          <p:cNvPr id="14339" name="Picture 3">
            <a:hlinkClick r:id="rId3"/>
            <a:extLst>
              <a:ext uri="{FF2B5EF4-FFF2-40B4-BE49-F238E27FC236}">
                <a16:creationId xmlns:a16="http://schemas.microsoft.com/office/drawing/2014/main" id="{DC54CF5B-E2A8-5E43-9D6C-AE2BFBACAF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9331" y="1415034"/>
            <a:ext cx="3430236" cy="2478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grove">
            <a:extLst>
              <a:ext uri="{FF2B5EF4-FFF2-40B4-BE49-F238E27FC236}">
                <a16:creationId xmlns:a16="http://schemas.microsoft.com/office/drawing/2014/main" id="{CEE5F923-27CA-2147-8520-9E3B333295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01277" y="1415034"/>
            <a:ext cx="2814905" cy="29832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A992D13-F1C7-4647-A10B-9A8F795CEEC4}"/>
              </a:ext>
            </a:extLst>
          </p:cNvPr>
          <p:cNvSpPr txBox="1"/>
          <p:nvPr/>
        </p:nvSpPr>
        <p:spPr>
          <a:xfrm>
            <a:off x="311700" y="1556702"/>
            <a:ext cx="329785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W" sz="1200" dirty="0">
                <a:hlinkClick r:id="rId6"/>
              </a:rPr>
              <a:t>The Father of OKRs </a:t>
            </a:r>
            <a:r>
              <a:rPr lang="en-TW" sz="1200" dirty="0"/>
              <a:t>(Logic Model equiv.)</a:t>
            </a:r>
          </a:p>
          <a:p>
            <a:endParaRPr lang="en-TW" sz="1200" dirty="0"/>
          </a:p>
          <a:p>
            <a:r>
              <a:rPr lang="en-US" sz="1200" dirty="0"/>
              <a:t>One of the earliest investors in Google, John </a:t>
            </a:r>
            <a:r>
              <a:rPr lang="en-US" sz="1200" dirty="0" err="1"/>
              <a:t>Doerr</a:t>
            </a:r>
            <a:r>
              <a:rPr lang="en-US" sz="1200" dirty="0"/>
              <a:t>, called Andy Grove the "Father of OKRs" in </a:t>
            </a:r>
            <a:r>
              <a:rPr lang="en-US" sz="1200" dirty="0" err="1"/>
              <a:t>Doerr's</a:t>
            </a:r>
            <a:r>
              <a:rPr lang="en-US" sz="1200" dirty="0"/>
              <a:t> 2018 book, Measure What Matters: How Google, Bono, and the Gates Foundation Rock the World with OKRs. An acronym for Objectives and Key Results, it became central to Google's culture as a "management methodology that helps to ensure that the company focuses efforts on the same important issues throughout the </a:t>
            </a:r>
            <a:r>
              <a:rPr lang="en-US" sz="1200" dirty="0" err="1"/>
              <a:t>organization.”The</a:t>
            </a:r>
            <a:r>
              <a:rPr lang="en-US" sz="1200" dirty="0"/>
              <a:t> objective is the clearly defined goal, while the key results were the specific benchmarks to ensure achievement of that goal were "measurable and verifiable."</a:t>
            </a:r>
            <a:endParaRPr lang="en-TW" sz="1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8FBB3E-A93B-0F4C-8D9F-2171FEE1CD84}"/>
              </a:ext>
            </a:extLst>
          </p:cNvPr>
          <p:cNvSpPr txBox="1"/>
          <p:nvPr/>
        </p:nvSpPr>
        <p:spPr>
          <a:xfrm>
            <a:off x="4799796" y="4370413"/>
            <a:ext cx="403250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Grove stated that "you are making decisions about what the information technology world will want five years into the future ..."</a:t>
            </a:r>
            <a:r>
              <a:rPr lang="en-US" baseline="30000" dirty="0">
                <a:hlinkClick r:id="rId7"/>
              </a:rPr>
              <a:t>[16]</a:t>
            </a:r>
            <a:r>
              <a:rPr lang="en-US" dirty="0"/>
              <a:t> </a:t>
            </a:r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64118649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ID" val="10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ID" val="101"/>
</p:tagLst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1064</TotalTime>
  <Words>2222</Words>
  <Application>Microsoft Macintosh PowerPoint</Application>
  <PresentationFormat>On-screen Show (16:9)</PresentationFormat>
  <Paragraphs>364</Paragraphs>
  <Slides>60</Slides>
  <Notes>49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60</vt:i4>
      </vt:variant>
    </vt:vector>
  </HeadingPairs>
  <TitlesOfParts>
    <vt:vector size="70" baseType="lpstr">
      <vt:lpstr>Arial</vt:lpstr>
      <vt:lpstr>Calibri Light</vt:lpstr>
      <vt:lpstr>Comic Sans MS</vt:lpstr>
      <vt:lpstr>Consolas</vt:lpstr>
      <vt:lpstr>Courier New</vt:lpstr>
      <vt:lpstr>Times New Roman</vt:lpstr>
      <vt:lpstr>Wingdings</vt:lpstr>
      <vt:lpstr>Simple Light</vt:lpstr>
      <vt:lpstr>VISIO</vt:lpstr>
      <vt:lpstr>Visio</vt:lpstr>
      <vt:lpstr>Computational Thinking &amp; Systems Design  Lecture 04: Low Level Software (Assembly Language)</vt:lpstr>
      <vt:lpstr>Objective</vt:lpstr>
      <vt:lpstr>The Hack chip-set and hardware platform</vt:lpstr>
      <vt:lpstr>PowerPoint Presentation</vt:lpstr>
      <vt:lpstr>PowerPoint Presentation</vt:lpstr>
      <vt:lpstr>PowerPoint Presentation</vt:lpstr>
      <vt:lpstr>Von Neumann machine (circa 1940)</vt:lpstr>
      <vt:lpstr>Who is Von Neumann？</vt:lpstr>
      <vt:lpstr>Who is Andy Grove？</vt:lpstr>
      <vt:lpstr>Processing logic: fetch-execute cycle</vt:lpstr>
      <vt:lpstr>The Hack computer</vt:lpstr>
      <vt:lpstr>Construction Plan</vt:lpstr>
      <vt:lpstr>Instruction memory</vt:lpstr>
      <vt:lpstr>Data memory</vt:lpstr>
      <vt:lpstr>Construction Plan</vt:lpstr>
      <vt:lpstr>Screen</vt:lpstr>
      <vt:lpstr>Screen memory map</vt:lpstr>
      <vt:lpstr>Keyboard</vt:lpstr>
      <vt:lpstr>Construction Plan</vt:lpstr>
      <vt:lpstr>Memory: conceptual / programmer’s view</vt:lpstr>
      <vt:lpstr>Memory: physical implementation</vt:lpstr>
      <vt:lpstr>Lecture / construction plan</vt:lpstr>
      <vt:lpstr>CPU</vt:lpstr>
      <vt:lpstr>CPU</vt:lpstr>
      <vt:lpstr>The C-instruction revisited</vt:lpstr>
      <vt:lpstr>PowerPoint Presentation</vt:lpstr>
      <vt:lpstr>Computer-on-a-chip interface</vt:lpstr>
      <vt:lpstr>Computer-on-a-chip implementation</vt:lpstr>
      <vt:lpstr>Perspective: from here to a “real” computer</vt:lpstr>
      <vt:lpstr>How do it know?</vt:lpstr>
      <vt:lpstr>WebAssembly</vt:lpstr>
      <vt:lpstr>Loop and Recursion</vt:lpstr>
      <vt:lpstr>面向对象的编程</vt:lpstr>
      <vt:lpstr>　设计模式与逻辑模型</vt:lpstr>
      <vt:lpstr>Software Dependencies?</vt:lpstr>
      <vt:lpstr>What is Hyper-threading?</vt:lpstr>
      <vt:lpstr>PowerPoint Presentation</vt:lpstr>
      <vt:lpstr>PowerPoint Presentation</vt:lpstr>
      <vt:lpstr>See How a CPU Work</vt:lpstr>
      <vt:lpstr>Computer Architecture: A Quantitative Approach</vt:lpstr>
      <vt:lpstr>PowerPoint Presentation</vt:lpstr>
      <vt:lpstr>PowerPoint Presentation</vt:lpstr>
      <vt:lpstr>PowerPoint Presentation</vt:lpstr>
      <vt:lpstr>Low level instruction as Stacks</vt:lpstr>
      <vt:lpstr>Java虚拟机运行状态的可视化工具</vt:lpstr>
      <vt:lpstr>Web Assembly for Java</vt:lpstr>
      <vt:lpstr>Some Tutorial</vt:lpstr>
      <vt:lpstr>WebAssembly Explorer</vt:lpstr>
      <vt:lpstr>WebAssembly Explorer</vt:lpstr>
      <vt:lpstr>ABSTRACT INTERPRETATION</vt:lpstr>
      <vt:lpstr>STATIC ANALYSIS</vt:lpstr>
      <vt:lpstr>Formulas for Comp. Arch. I</vt:lpstr>
      <vt:lpstr>Formulas for Comp. Arch. II</vt:lpstr>
      <vt:lpstr>Formulas for Comp. Arch. III</vt:lpstr>
      <vt:lpstr>Formulas for Comp. Arch. IV</vt:lpstr>
      <vt:lpstr>How Internet Works by Ben Eater</vt:lpstr>
      <vt:lpstr>The Grand Daddy of WWW</vt:lpstr>
      <vt:lpstr>The Grand Daddy of Wiki</vt:lpstr>
      <vt:lpstr>A Workflow with Copyright Protection</vt:lpstr>
      <vt:lpstr>Procedure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Computational Thinking  &amp; Systems Design</dc:title>
  <cp:lastModifiedBy>Microsoft Office User</cp:lastModifiedBy>
  <cp:revision>99</cp:revision>
  <dcterms:modified xsi:type="dcterms:W3CDTF">2020-10-06T08:10:29Z</dcterms:modified>
</cp:coreProperties>
</file>